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395" r:id="rId5"/>
    <p:sldId id="533" r:id="rId6"/>
    <p:sldId id="534" r:id="rId7"/>
    <p:sldId id="535" r:id="rId8"/>
    <p:sldId id="536" r:id="rId9"/>
    <p:sldId id="537" r:id="rId10"/>
    <p:sldId id="538" r:id="rId11"/>
    <p:sldId id="539" r:id="rId12"/>
    <p:sldId id="540" r:id="rId13"/>
    <p:sldId id="541" r:id="rId14"/>
    <p:sldId id="542" r:id="rId15"/>
    <p:sldId id="543" r:id="rId16"/>
    <p:sldId id="544" r:id="rId17"/>
    <p:sldId id="545" r:id="rId18"/>
    <p:sldId id="546" r:id="rId19"/>
    <p:sldId id="547" r:id="rId20"/>
    <p:sldId id="548" r:id="rId21"/>
    <p:sldId id="549" r:id="rId22"/>
    <p:sldId id="550" r:id="rId23"/>
    <p:sldId id="556" r:id="rId24"/>
    <p:sldId id="551" r:id="rId25"/>
    <p:sldId id="552" r:id="rId26"/>
    <p:sldId id="553" r:id="rId27"/>
    <p:sldId id="554" r:id="rId28"/>
    <p:sldId id="5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86DA39-1440-DE94-8C16-CE494542820F}" name="OJHA, Shalini (UNIVERSITY HOSPITALS OF DERBY AND BURTON NHS FOUNDATION TRUST)" initials="SO" userId="S::sojha@nhs.net::7bc9d398-5088-40dc-aa2b-284b5618dc6d" providerId="AD"/>
  <p188:author id="{9343F865-A4FA-2367-73DA-6AE0B965903E}" name="SHEPHARD, Rachel (UNIVERSITY HOSPITALS OF DERBY AND BURTON NHS FOUNDATION TRUST)" initials="RS" userId="S::rachel.shephard2@nhs.net::6b2c582d-6ea5-4fbb-868b-302038ea0e9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8A7D"/>
    <a:srgbClr val="ECDBEE"/>
    <a:srgbClr val="F6F3C7"/>
    <a:srgbClr val="F9E800"/>
    <a:srgbClr val="EDEC7D"/>
    <a:srgbClr val="FFBDBD"/>
    <a:srgbClr val="FBC0A0"/>
    <a:srgbClr val="FCB4BB"/>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6753E-5C6C-4E89-A87D-25088BDEAD79}" v="1" dt="2026-06-15T08:48:37.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3"/>
    <p:restoredTop sz="73341" autoAdjust="0"/>
  </p:normalViewPr>
  <p:slideViewPr>
    <p:cSldViewPr snapToGrid="0" showGuides="1">
      <p:cViewPr varScale="1">
        <p:scale>
          <a:sx n="81" d="100"/>
          <a:sy n="81" d="100"/>
        </p:scale>
        <p:origin x="1848" y="6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 Taek Jang (staff)" userId="c4d06bae-992a-45a5-94ce-2df59d3941a0" providerId="ADAL" clId="{BDFAC621-19EB-498A-A0A2-E7D5037DBF71}"/>
    <pc:docChg chg="modSld">
      <pc:chgData name="Woo Taek Jang (staff)" userId="c4d06bae-992a-45a5-94ce-2df59d3941a0" providerId="ADAL" clId="{BDFAC621-19EB-498A-A0A2-E7D5037DBF71}" dt="2026-06-15T08:48:37.652" v="0"/>
      <pc:docMkLst>
        <pc:docMk/>
      </pc:docMkLst>
      <pc:sldChg chg="delSp modTransition modAnim">
        <pc:chgData name="Woo Taek Jang (staff)" userId="c4d06bae-992a-45a5-94ce-2df59d3941a0" providerId="ADAL" clId="{BDFAC621-19EB-498A-A0A2-E7D5037DBF71}" dt="2026-06-15T08:48:37.652" v="0"/>
        <pc:sldMkLst>
          <pc:docMk/>
          <pc:sldMk cId="3762705968" sldId="395"/>
        </pc:sldMkLst>
        <pc:picChg chg="del">
          <ac:chgData name="Woo Taek Jang (staff)" userId="c4d06bae-992a-45a5-94ce-2df59d3941a0" providerId="ADAL" clId="{BDFAC621-19EB-498A-A0A2-E7D5037DBF71}" dt="2026-06-15T08:48:37.652" v="0"/>
          <ac:picMkLst>
            <pc:docMk/>
            <pc:sldMk cId="3762705968" sldId="395"/>
            <ac:picMk id="9" creationId="{B769466C-6AB3-220E-4C26-2C9DF1B89C87}"/>
          </ac:picMkLst>
        </pc:picChg>
      </pc:sldChg>
      <pc:sldChg chg="delSp modTransition modAnim">
        <pc:chgData name="Woo Taek Jang (staff)" userId="c4d06bae-992a-45a5-94ce-2df59d3941a0" providerId="ADAL" clId="{BDFAC621-19EB-498A-A0A2-E7D5037DBF71}" dt="2026-06-15T08:48:37.652" v="0"/>
        <pc:sldMkLst>
          <pc:docMk/>
          <pc:sldMk cId="497179724" sldId="533"/>
        </pc:sldMkLst>
        <pc:picChg chg="del">
          <ac:chgData name="Woo Taek Jang (staff)" userId="c4d06bae-992a-45a5-94ce-2df59d3941a0" providerId="ADAL" clId="{BDFAC621-19EB-498A-A0A2-E7D5037DBF71}" dt="2026-06-15T08:48:37.652" v="0"/>
          <ac:picMkLst>
            <pc:docMk/>
            <pc:sldMk cId="497179724" sldId="533"/>
            <ac:picMk id="9" creationId="{FB48DDF6-6998-F419-3D6A-23EE29FCE973}"/>
          </ac:picMkLst>
        </pc:picChg>
      </pc:sldChg>
      <pc:sldChg chg="delSp modTransition modAnim">
        <pc:chgData name="Woo Taek Jang (staff)" userId="c4d06bae-992a-45a5-94ce-2df59d3941a0" providerId="ADAL" clId="{BDFAC621-19EB-498A-A0A2-E7D5037DBF71}" dt="2026-06-15T08:48:37.652" v="0"/>
        <pc:sldMkLst>
          <pc:docMk/>
          <pc:sldMk cId="264841402" sldId="534"/>
        </pc:sldMkLst>
        <pc:picChg chg="del">
          <ac:chgData name="Woo Taek Jang (staff)" userId="c4d06bae-992a-45a5-94ce-2df59d3941a0" providerId="ADAL" clId="{BDFAC621-19EB-498A-A0A2-E7D5037DBF71}" dt="2026-06-15T08:48:37.652" v="0"/>
          <ac:picMkLst>
            <pc:docMk/>
            <pc:sldMk cId="264841402" sldId="534"/>
            <ac:picMk id="13" creationId="{EDAD15AB-7F6E-7C17-2D1E-32FEDA45EE1D}"/>
          </ac:picMkLst>
        </pc:picChg>
      </pc:sldChg>
      <pc:sldChg chg="delSp modTransition modAnim">
        <pc:chgData name="Woo Taek Jang (staff)" userId="c4d06bae-992a-45a5-94ce-2df59d3941a0" providerId="ADAL" clId="{BDFAC621-19EB-498A-A0A2-E7D5037DBF71}" dt="2026-06-15T08:48:37.652" v="0"/>
        <pc:sldMkLst>
          <pc:docMk/>
          <pc:sldMk cId="2615223489" sldId="535"/>
        </pc:sldMkLst>
        <pc:picChg chg="del">
          <ac:chgData name="Woo Taek Jang (staff)" userId="c4d06bae-992a-45a5-94ce-2df59d3941a0" providerId="ADAL" clId="{BDFAC621-19EB-498A-A0A2-E7D5037DBF71}" dt="2026-06-15T08:48:37.652" v="0"/>
          <ac:picMkLst>
            <pc:docMk/>
            <pc:sldMk cId="2615223489" sldId="535"/>
            <ac:picMk id="11" creationId="{1B4117F5-D77B-BDF1-A75B-AF522C701D45}"/>
          </ac:picMkLst>
        </pc:picChg>
      </pc:sldChg>
      <pc:sldChg chg="delSp modTransition modAnim">
        <pc:chgData name="Woo Taek Jang (staff)" userId="c4d06bae-992a-45a5-94ce-2df59d3941a0" providerId="ADAL" clId="{BDFAC621-19EB-498A-A0A2-E7D5037DBF71}" dt="2026-06-15T08:48:37.652" v="0"/>
        <pc:sldMkLst>
          <pc:docMk/>
          <pc:sldMk cId="301325328" sldId="536"/>
        </pc:sldMkLst>
        <pc:picChg chg="del">
          <ac:chgData name="Woo Taek Jang (staff)" userId="c4d06bae-992a-45a5-94ce-2df59d3941a0" providerId="ADAL" clId="{BDFAC621-19EB-498A-A0A2-E7D5037DBF71}" dt="2026-06-15T08:48:37.652" v="0"/>
          <ac:picMkLst>
            <pc:docMk/>
            <pc:sldMk cId="301325328" sldId="536"/>
            <ac:picMk id="4" creationId="{7B7A9DF6-A1F5-80F0-C56D-FA5CC78BDACB}"/>
          </ac:picMkLst>
        </pc:picChg>
      </pc:sldChg>
      <pc:sldChg chg="delSp modTransition modAnim">
        <pc:chgData name="Woo Taek Jang (staff)" userId="c4d06bae-992a-45a5-94ce-2df59d3941a0" providerId="ADAL" clId="{BDFAC621-19EB-498A-A0A2-E7D5037DBF71}" dt="2026-06-15T08:48:37.652" v="0"/>
        <pc:sldMkLst>
          <pc:docMk/>
          <pc:sldMk cId="3184335115" sldId="537"/>
        </pc:sldMkLst>
        <pc:picChg chg="del">
          <ac:chgData name="Woo Taek Jang (staff)" userId="c4d06bae-992a-45a5-94ce-2df59d3941a0" providerId="ADAL" clId="{BDFAC621-19EB-498A-A0A2-E7D5037DBF71}" dt="2026-06-15T08:48:37.652" v="0"/>
          <ac:picMkLst>
            <pc:docMk/>
            <pc:sldMk cId="3184335115" sldId="537"/>
            <ac:picMk id="4" creationId="{97CAFD94-06FC-48DB-3EB8-B33F8BB92E10}"/>
          </ac:picMkLst>
        </pc:picChg>
      </pc:sldChg>
      <pc:sldChg chg="delSp modTransition modAnim">
        <pc:chgData name="Woo Taek Jang (staff)" userId="c4d06bae-992a-45a5-94ce-2df59d3941a0" providerId="ADAL" clId="{BDFAC621-19EB-498A-A0A2-E7D5037DBF71}" dt="2026-06-15T08:48:37.652" v="0"/>
        <pc:sldMkLst>
          <pc:docMk/>
          <pc:sldMk cId="70575165" sldId="538"/>
        </pc:sldMkLst>
        <pc:picChg chg="del">
          <ac:chgData name="Woo Taek Jang (staff)" userId="c4d06bae-992a-45a5-94ce-2df59d3941a0" providerId="ADAL" clId="{BDFAC621-19EB-498A-A0A2-E7D5037DBF71}" dt="2026-06-15T08:48:37.652" v="0"/>
          <ac:picMkLst>
            <pc:docMk/>
            <pc:sldMk cId="70575165" sldId="538"/>
            <ac:picMk id="4" creationId="{CAE3E8E4-17EB-88D2-951F-003919D3481B}"/>
          </ac:picMkLst>
        </pc:picChg>
      </pc:sldChg>
      <pc:sldChg chg="delSp modTransition modAnim">
        <pc:chgData name="Woo Taek Jang (staff)" userId="c4d06bae-992a-45a5-94ce-2df59d3941a0" providerId="ADAL" clId="{BDFAC621-19EB-498A-A0A2-E7D5037DBF71}" dt="2026-06-15T08:48:37.652" v="0"/>
        <pc:sldMkLst>
          <pc:docMk/>
          <pc:sldMk cId="3127396251" sldId="539"/>
        </pc:sldMkLst>
        <pc:picChg chg="del">
          <ac:chgData name="Woo Taek Jang (staff)" userId="c4d06bae-992a-45a5-94ce-2df59d3941a0" providerId="ADAL" clId="{BDFAC621-19EB-498A-A0A2-E7D5037DBF71}" dt="2026-06-15T08:48:37.652" v="0"/>
          <ac:picMkLst>
            <pc:docMk/>
            <pc:sldMk cId="3127396251" sldId="539"/>
            <ac:picMk id="4" creationId="{4EB7606B-7BA5-45A0-FE5D-BAD151382309}"/>
          </ac:picMkLst>
        </pc:picChg>
      </pc:sldChg>
      <pc:sldChg chg="delSp modTransition modAnim">
        <pc:chgData name="Woo Taek Jang (staff)" userId="c4d06bae-992a-45a5-94ce-2df59d3941a0" providerId="ADAL" clId="{BDFAC621-19EB-498A-A0A2-E7D5037DBF71}" dt="2026-06-15T08:48:37.652" v="0"/>
        <pc:sldMkLst>
          <pc:docMk/>
          <pc:sldMk cId="1118344124" sldId="540"/>
        </pc:sldMkLst>
        <pc:picChg chg="del">
          <ac:chgData name="Woo Taek Jang (staff)" userId="c4d06bae-992a-45a5-94ce-2df59d3941a0" providerId="ADAL" clId="{BDFAC621-19EB-498A-A0A2-E7D5037DBF71}" dt="2026-06-15T08:48:37.652" v="0"/>
          <ac:picMkLst>
            <pc:docMk/>
            <pc:sldMk cId="1118344124" sldId="540"/>
            <ac:picMk id="9" creationId="{B0A16198-B6B6-B76E-739F-E091C7FC3B14}"/>
          </ac:picMkLst>
        </pc:picChg>
      </pc:sldChg>
      <pc:sldChg chg="delSp modTransition modAnim">
        <pc:chgData name="Woo Taek Jang (staff)" userId="c4d06bae-992a-45a5-94ce-2df59d3941a0" providerId="ADAL" clId="{BDFAC621-19EB-498A-A0A2-E7D5037DBF71}" dt="2026-06-15T08:48:37.652" v="0"/>
        <pc:sldMkLst>
          <pc:docMk/>
          <pc:sldMk cId="3721558617" sldId="541"/>
        </pc:sldMkLst>
        <pc:picChg chg="del">
          <ac:chgData name="Woo Taek Jang (staff)" userId="c4d06bae-992a-45a5-94ce-2df59d3941a0" providerId="ADAL" clId="{BDFAC621-19EB-498A-A0A2-E7D5037DBF71}" dt="2026-06-15T08:48:37.652" v="0"/>
          <ac:picMkLst>
            <pc:docMk/>
            <pc:sldMk cId="3721558617" sldId="541"/>
            <ac:picMk id="10" creationId="{726E6119-7911-63B6-F2F3-24669D457402}"/>
          </ac:picMkLst>
        </pc:picChg>
      </pc:sldChg>
      <pc:sldChg chg="delSp modTransition modAnim">
        <pc:chgData name="Woo Taek Jang (staff)" userId="c4d06bae-992a-45a5-94ce-2df59d3941a0" providerId="ADAL" clId="{BDFAC621-19EB-498A-A0A2-E7D5037DBF71}" dt="2026-06-15T08:48:37.652" v="0"/>
        <pc:sldMkLst>
          <pc:docMk/>
          <pc:sldMk cId="4076091880" sldId="542"/>
        </pc:sldMkLst>
        <pc:picChg chg="del">
          <ac:chgData name="Woo Taek Jang (staff)" userId="c4d06bae-992a-45a5-94ce-2df59d3941a0" providerId="ADAL" clId="{BDFAC621-19EB-498A-A0A2-E7D5037DBF71}" dt="2026-06-15T08:48:37.652" v="0"/>
          <ac:picMkLst>
            <pc:docMk/>
            <pc:sldMk cId="4076091880" sldId="542"/>
            <ac:picMk id="4" creationId="{AD59A1F1-50CE-EEF4-D79F-3FA731995F60}"/>
          </ac:picMkLst>
        </pc:picChg>
      </pc:sldChg>
      <pc:sldChg chg="delSp modTransition modAnim">
        <pc:chgData name="Woo Taek Jang (staff)" userId="c4d06bae-992a-45a5-94ce-2df59d3941a0" providerId="ADAL" clId="{BDFAC621-19EB-498A-A0A2-E7D5037DBF71}" dt="2026-06-15T08:48:37.652" v="0"/>
        <pc:sldMkLst>
          <pc:docMk/>
          <pc:sldMk cId="916570966" sldId="543"/>
        </pc:sldMkLst>
        <pc:picChg chg="del">
          <ac:chgData name="Woo Taek Jang (staff)" userId="c4d06bae-992a-45a5-94ce-2df59d3941a0" providerId="ADAL" clId="{BDFAC621-19EB-498A-A0A2-E7D5037DBF71}" dt="2026-06-15T08:48:37.652" v="0"/>
          <ac:picMkLst>
            <pc:docMk/>
            <pc:sldMk cId="916570966" sldId="543"/>
            <ac:picMk id="9" creationId="{1CAFEAFE-D377-3013-944A-C6163B37524A}"/>
          </ac:picMkLst>
        </pc:picChg>
      </pc:sldChg>
      <pc:sldChg chg="delSp modTransition modAnim">
        <pc:chgData name="Woo Taek Jang (staff)" userId="c4d06bae-992a-45a5-94ce-2df59d3941a0" providerId="ADAL" clId="{BDFAC621-19EB-498A-A0A2-E7D5037DBF71}" dt="2026-06-15T08:48:37.652" v="0"/>
        <pc:sldMkLst>
          <pc:docMk/>
          <pc:sldMk cId="2077071540" sldId="544"/>
        </pc:sldMkLst>
        <pc:picChg chg="del">
          <ac:chgData name="Woo Taek Jang (staff)" userId="c4d06bae-992a-45a5-94ce-2df59d3941a0" providerId="ADAL" clId="{BDFAC621-19EB-498A-A0A2-E7D5037DBF71}" dt="2026-06-15T08:48:37.652" v="0"/>
          <ac:picMkLst>
            <pc:docMk/>
            <pc:sldMk cId="2077071540" sldId="544"/>
            <ac:picMk id="4" creationId="{660A2DAA-FBA2-68DD-2B6A-89EB768CDB7A}"/>
          </ac:picMkLst>
        </pc:picChg>
      </pc:sldChg>
      <pc:sldChg chg="delSp modTransition modAnim">
        <pc:chgData name="Woo Taek Jang (staff)" userId="c4d06bae-992a-45a5-94ce-2df59d3941a0" providerId="ADAL" clId="{BDFAC621-19EB-498A-A0A2-E7D5037DBF71}" dt="2026-06-15T08:48:37.652" v="0"/>
        <pc:sldMkLst>
          <pc:docMk/>
          <pc:sldMk cId="1291805150" sldId="545"/>
        </pc:sldMkLst>
        <pc:picChg chg="del">
          <ac:chgData name="Woo Taek Jang (staff)" userId="c4d06bae-992a-45a5-94ce-2df59d3941a0" providerId="ADAL" clId="{BDFAC621-19EB-498A-A0A2-E7D5037DBF71}" dt="2026-06-15T08:48:37.652" v="0"/>
          <ac:picMkLst>
            <pc:docMk/>
            <pc:sldMk cId="1291805150" sldId="545"/>
            <ac:picMk id="9" creationId="{5337F06E-605E-6046-382E-AF7B390BDCA9}"/>
          </ac:picMkLst>
        </pc:picChg>
      </pc:sldChg>
      <pc:sldChg chg="delSp modTransition modAnim">
        <pc:chgData name="Woo Taek Jang (staff)" userId="c4d06bae-992a-45a5-94ce-2df59d3941a0" providerId="ADAL" clId="{BDFAC621-19EB-498A-A0A2-E7D5037DBF71}" dt="2026-06-15T08:48:37.652" v="0"/>
        <pc:sldMkLst>
          <pc:docMk/>
          <pc:sldMk cId="1750043449" sldId="546"/>
        </pc:sldMkLst>
        <pc:picChg chg="del">
          <ac:chgData name="Woo Taek Jang (staff)" userId="c4d06bae-992a-45a5-94ce-2df59d3941a0" providerId="ADAL" clId="{BDFAC621-19EB-498A-A0A2-E7D5037DBF71}" dt="2026-06-15T08:48:37.652" v="0"/>
          <ac:picMkLst>
            <pc:docMk/>
            <pc:sldMk cId="1750043449" sldId="546"/>
            <ac:picMk id="9" creationId="{F6849DBF-DCC4-DD80-7073-CD3A82C2FB22}"/>
          </ac:picMkLst>
        </pc:picChg>
      </pc:sldChg>
      <pc:sldChg chg="delSp modTransition modAnim">
        <pc:chgData name="Woo Taek Jang (staff)" userId="c4d06bae-992a-45a5-94ce-2df59d3941a0" providerId="ADAL" clId="{BDFAC621-19EB-498A-A0A2-E7D5037DBF71}" dt="2026-06-15T08:48:37.652" v="0"/>
        <pc:sldMkLst>
          <pc:docMk/>
          <pc:sldMk cId="3541171000" sldId="547"/>
        </pc:sldMkLst>
        <pc:picChg chg="del">
          <ac:chgData name="Woo Taek Jang (staff)" userId="c4d06bae-992a-45a5-94ce-2df59d3941a0" providerId="ADAL" clId="{BDFAC621-19EB-498A-A0A2-E7D5037DBF71}" dt="2026-06-15T08:48:37.652" v="0"/>
          <ac:picMkLst>
            <pc:docMk/>
            <pc:sldMk cId="3541171000" sldId="547"/>
            <ac:picMk id="10" creationId="{6EF07CBD-A2DB-CDD5-85D5-A1752866BAF5}"/>
          </ac:picMkLst>
        </pc:picChg>
      </pc:sldChg>
      <pc:sldChg chg="delSp modTransition modAnim">
        <pc:chgData name="Woo Taek Jang (staff)" userId="c4d06bae-992a-45a5-94ce-2df59d3941a0" providerId="ADAL" clId="{BDFAC621-19EB-498A-A0A2-E7D5037DBF71}" dt="2026-06-15T08:48:37.652" v="0"/>
        <pc:sldMkLst>
          <pc:docMk/>
          <pc:sldMk cId="1242467946" sldId="548"/>
        </pc:sldMkLst>
        <pc:picChg chg="del">
          <ac:chgData name="Woo Taek Jang (staff)" userId="c4d06bae-992a-45a5-94ce-2df59d3941a0" providerId="ADAL" clId="{BDFAC621-19EB-498A-A0A2-E7D5037DBF71}" dt="2026-06-15T08:48:37.652" v="0"/>
          <ac:picMkLst>
            <pc:docMk/>
            <pc:sldMk cId="1242467946" sldId="548"/>
            <ac:picMk id="9" creationId="{6860BEDE-452E-B6DC-1030-6C97613E7591}"/>
          </ac:picMkLst>
        </pc:picChg>
      </pc:sldChg>
      <pc:sldChg chg="delSp modTransition modAnim">
        <pc:chgData name="Woo Taek Jang (staff)" userId="c4d06bae-992a-45a5-94ce-2df59d3941a0" providerId="ADAL" clId="{BDFAC621-19EB-498A-A0A2-E7D5037DBF71}" dt="2026-06-15T08:48:37.652" v="0"/>
        <pc:sldMkLst>
          <pc:docMk/>
          <pc:sldMk cId="1822358418" sldId="549"/>
        </pc:sldMkLst>
        <pc:picChg chg="del">
          <ac:chgData name="Woo Taek Jang (staff)" userId="c4d06bae-992a-45a5-94ce-2df59d3941a0" providerId="ADAL" clId="{BDFAC621-19EB-498A-A0A2-E7D5037DBF71}" dt="2026-06-15T08:48:37.652" v="0"/>
          <ac:picMkLst>
            <pc:docMk/>
            <pc:sldMk cId="1822358418" sldId="549"/>
            <ac:picMk id="9" creationId="{B07382CA-AB66-50E6-F36A-915BA6E039E6}"/>
          </ac:picMkLst>
        </pc:picChg>
      </pc:sldChg>
      <pc:sldChg chg="delSp modTransition modAnim">
        <pc:chgData name="Woo Taek Jang (staff)" userId="c4d06bae-992a-45a5-94ce-2df59d3941a0" providerId="ADAL" clId="{BDFAC621-19EB-498A-A0A2-E7D5037DBF71}" dt="2026-06-15T08:48:37.652" v="0"/>
        <pc:sldMkLst>
          <pc:docMk/>
          <pc:sldMk cId="59194902" sldId="550"/>
        </pc:sldMkLst>
        <pc:picChg chg="del">
          <ac:chgData name="Woo Taek Jang (staff)" userId="c4d06bae-992a-45a5-94ce-2df59d3941a0" providerId="ADAL" clId="{BDFAC621-19EB-498A-A0A2-E7D5037DBF71}" dt="2026-06-15T08:48:37.652" v="0"/>
          <ac:picMkLst>
            <pc:docMk/>
            <pc:sldMk cId="59194902" sldId="550"/>
            <ac:picMk id="4" creationId="{1444202C-AD28-2C48-9E06-3BEE7791CAE2}"/>
          </ac:picMkLst>
        </pc:picChg>
      </pc:sldChg>
      <pc:sldChg chg="delSp modTransition modAnim">
        <pc:chgData name="Woo Taek Jang (staff)" userId="c4d06bae-992a-45a5-94ce-2df59d3941a0" providerId="ADAL" clId="{BDFAC621-19EB-498A-A0A2-E7D5037DBF71}" dt="2026-06-15T08:48:37.652" v="0"/>
        <pc:sldMkLst>
          <pc:docMk/>
          <pc:sldMk cId="779201711" sldId="551"/>
        </pc:sldMkLst>
        <pc:picChg chg="del">
          <ac:chgData name="Woo Taek Jang (staff)" userId="c4d06bae-992a-45a5-94ce-2df59d3941a0" providerId="ADAL" clId="{BDFAC621-19EB-498A-A0A2-E7D5037DBF71}" dt="2026-06-15T08:48:37.652" v="0"/>
          <ac:picMkLst>
            <pc:docMk/>
            <pc:sldMk cId="779201711" sldId="551"/>
            <ac:picMk id="4" creationId="{18D855DC-C8D1-A483-A6D6-052F5ABE7187}"/>
          </ac:picMkLst>
        </pc:picChg>
      </pc:sldChg>
      <pc:sldChg chg="delSp modTransition modAnim">
        <pc:chgData name="Woo Taek Jang (staff)" userId="c4d06bae-992a-45a5-94ce-2df59d3941a0" providerId="ADAL" clId="{BDFAC621-19EB-498A-A0A2-E7D5037DBF71}" dt="2026-06-15T08:48:37.652" v="0"/>
        <pc:sldMkLst>
          <pc:docMk/>
          <pc:sldMk cId="3001233833" sldId="552"/>
        </pc:sldMkLst>
        <pc:picChg chg="del">
          <ac:chgData name="Woo Taek Jang (staff)" userId="c4d06bae-992a-45a5-94ce-2df59d3941a0" providerId="ADAL" clId="{BDFAC621-19EB-498A-A0A2-E7D5037DBF71}" dt="2026-06-15T08:48:37.652" v="0"/>
          <ac:picMkLst>
            <pc:docMk/>
            <pc:sldMk cId="3001233833" sldId="552"/>
            <ac:picMk id="4" creationId="{FD852E43-F200-E7F1-EE1E-354D7F26C4BC}"/>
          </ac:picMkLst>
        </pc:picChg>
      </pc:sldChg>
      <pc:sldChg chg="delSp modTransition modAnim">
        <pc:chgData name="Woo Taek Jang (staff)" userId="c4d06bae-992a-45a5-94ce-2df59d3941a0" providerId="ADAL" clId="{BDFAC621-19EB-498A-A0A2-E7D5037DBF71}" dt="2026-06-15T08:48:37.652" v="0"/>
        <pc:sldMkLst>
          <pc:docMk/>
          <pc:sldMk cId="4100489771" sldId="553"/>
        </pc:sldMkLst>
        <pc:picChg chg="del">
          <ac:chgData name="Woo Taek Jang (staff)" userId="c4d06bae-992a-45a5-94ce-2df59d3941a0" providerId="ADAL" clId="{BDFAC621-19EB-498A-A0A2-E7D5037DBF71}" dt="2026-06-15T08:48:37.652" v="0"/>
          <ac:picMkLst>
            <pc:docMk/>
            <pc:sldMk cId="4100489771" sldId="553"/>
            <ac:picMk id="9" creationId="{30B6EBE1-BB31-56D2-BB57-FCC4452A49B7}"/>
          </ac:picMkLst>
        </pc:picChg>
      </pc:sldChg>
      <pc:sldChg chg="delSp modTransition modAnim">
        <pc:chgData name="Woo Taek Jang (staff)" userId="c4d06bae-992a-45a5-94ce-2df59d3941a0" providerId="ADAL" clId="{BDFAC621-19EB-498A-A0A2-E7D5037DBF71}" dt="2026-06-15T08:48:37.652" v="0"/>
        <pc:sldMkLst>
          <pc:docMk/>
          <pc:sldMk cId="3416732594" sldId="554"/>
        </pc:sldMkLst>
        <pc:picChg chg="del">
          <ac:chgData name="Woo Taek Jang (staff)" userId="c4d06bae-992a-45a5-94ce-2df59d3941a0" providerId="ADAL" clId="{BDFAC621-19EB-498A-A0A2-E7D5037DBF71}" dt="2026-06-15T08:48:37.652" v="0"/>
          <ac:picMkLst>
            <pc:docMk/>
            <pc:sldMk cId="3416732594" sldId="554"/>
            <ac:picMk id="4" creationId="{2F507CDB-F8ED-F28A-9751-A13E841C8B32}"/>
          </ac:picMkLst>
        </pc:picChg>
      </pc:sldChg>
      <pc:sldChg chg="delSp modTransition modAnim">
        <pc:chgData name="Woo Taek Jang (staff)" userId="c4d06bae-992a-45a5-94ce-2df59d3941a0" providerId="ADAL" clId="{BDFAC621-19EB-498A-A0A2-E7D5037DBF71}" dt="2026-06-15T08:48:37.652" v="0"/>
        <pc:sldMkLst>
          <pc:docMk/>
          <pc:sldMk cId="1111587516" sldId="555"/>
        </pc:sldMkLst>
        <pc:picChg chg="del">
          <ac:chgData name="Woo Taek Jang (staff)" userId="c4d06bae-992a-45a5-94ce-2df59d3941a0" providerId="ADAL" clId="{BDFAC621-19EB-498A-A0A2-E7D5037DBF71}" dt="2026-06-15T08:48:37.652" v="0"/>
          <ac:picMkLst>
            <pc:docMk/>
            <pc:sldMk cId="1111587516" sldId="555"/>
            <ac:picMk id="3" creationId="{C8EF389C-E761-C5D7-E50A-834D682CAEB3}"/>
          </ac:picMkLst>
        </pc:picChg>
      </pc:sldChg>
      <pc:sldChg chg="delSp modTransition modAnim">
        <pc:chgData name="Woo Taek Jang (staff)" userId="c4d06bae-992a-45a5-94ce-2df59d3941a0" providerId="ADAL" clId="{BDFAC621-19EB-498A-A0A2-E7D5037DBF71}" dt="2026-06-15T08:48:37.652" v="0"/>
        <pc:sldMkLst>
          <pc:docMk/>
          <pc:sldMk cId="1100641920" sldId="556"/>
        </pc:sldMkLst>
        <pc:picChg chg="del">
          <ac:chgData name="Woo Taek Jang (staff)" userId="c4d06bae-992a-45a5-94ce-2df59d3941a0" providerId="ADAL" clId="{BDFAC621-19EB-498A-A0A2-E7D5037DBF71}" dt="2026-06-15T08:48:37.652" v="0"/>
          <ac:picMkLst>
            <pc:docMk/>
            <pc:sldMk cId="1100641920" sldId="556"/>
            <ac:picMk id="4" creationId="{216442F0-B08F-1D2F-0176-3C1B8A853C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E66CB-A7B0-4279-9FAF-828DBFCD4CFE}" type="datetimeFigureOut">
              <a:rPr lang="en-GB" smtClean="0"/>
              <a:t>15/06/2026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719EE-7793-4E86-A20D-66A3D4740264}" type="slidenum">
              <a:rPr lang="en-GB" smtClean="0"/>
              <a:t>‹#›</a:t>
            </a:fld>
            <a:endParaRPr lang="en-GB"/>
          </a:p>
        </p:txBody>
      </p:sp>
    </p:spTree>
    <p:extLst>
      <p:ext uri="{BB962C8B-B14F-4D97-AF65-F5344CB8AC3E}">
        <p14:creationId xmlns:p14="http://schemas.microsoft.com/office/powerpoint/2010/main" val="215183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Thank you for taking time to go through the DEXTA practical guide on how to use the Neonatal Pain, Agitation, and Sedation Score or N-PASS for the participants in DEXTA. </a:t>
            </a:r>
          </a:p>
          <a:p>
            <a:r>
              <a:rPr lang="en-US" dirty="0">
                <a:latin typeface="Calibri"/>
                <a:ea typeface="Calibri"/>
                <a:cs typeface="Calibri"/>
              </a:rPr>
              <a:t>DEXTA is a </a:t>
            </a:r>
            <a:r>
              <a:rPr lang="en-US" dirty="0" err="1">
                <a:latin typeface="Calibri"/>
                <a:ea typeface="Calibri"/>
                <a:cs typeface="Calibri"/>
              </a:rPr>
              <a:t>randomised</a:t>
            </a:r>
            <a:r>
              <a:rPr lang="en-US" dirty="0">
                <a:latin typeface="Calibri"/>
                <a:ea typeface="Calibri"/>
                <a:cs typeface="Calibri"/>
              </a:rPr>
              <a:t> controlled trial investigating, if giving dexmedetomidine, at one of two doses, alongside morphine infusion given for analgesia and sedation, to very preterm infants who are mechanically ventilated, will reduce the amount of morphine needed to keep them pain free over a 120-hour period. </a:t>
            </a:r>
          </a:p>
          <a:p>
            <a:r>
              <a:rPr lang="en-US" dirty="0">
                <a:latin typeface="Calibri"/>
                <a:ea typeface="Calibri"/>
                <a:cs typeface="Calibri"/>
              </a:rPr>
              <a:t>You can click on the link from the word DEXTA on this slide to go to the website for detailed information about the trial. </a:t>
            </a: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5C719EE-7793-4E86-A20D-66A3D4740264}" type="slidenum">
              <a:rPr lang="en-GB" smtClean="0"/>
              <a:t>1</a:t>
            </a:fld>
            <a:endParaRPr lang="en-GB"/>
          </a:p>
        </p:txBody>
      </p:sp>
    </p:spTree>
    <p:extLst>
      <p:ext uri="{BB962C8B-B14F-4D97-AF65-F5344CB8AC3E}">
        <p14:creationId xmlns:p14="http://schemas.microsoft.com/office/powerpoint/2010/main" val="350768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CCE59-5C2E-4D21-E043-AEF36FB84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58A55-1191-C71D-1EE4-626871F40C4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380EB84-8441-9E25-5C6B-B3478BAB34BE}"/>
              </a:ext>
            </a:extLst>
          </p:cNvPr>
          <p:cNvSpPr>
            <a:spLocks noGrp="1"/>
          </p:cNvSpPr>
          <p:nvPr>
            <p:ph type="body" idx="1"/>
          </p:nvPr>
        </p:nvSpPr>
        <p:spPr/>
        <p:txBody>
          <a:bodyPr/>
          <a:lstStyle/>
          <a:p>
            <a:r>
              <a:rPr lang="en-GB" dirty="0"/>
              <a:t>On the other side of the table, in yellow, are the scores that indicate sedation level. This again ranges from the normal state which is the same as for the pain assessment to -1 and -2, scores that indicated sedation.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each criterion, read the descriptions given in the columns with scores of 0, -1, and -2. Give the score for the description that fits your baby the best. Use the observations you have made on the baby, closest to the time when you are calculating the score to determine whether you will give 0, 1, or 2. On slides 14 to 18, we have given further details to help you decide which score to give for each of the 5-assessment criterion.</a:t>
            </a:r>
          </a:p>
          <a:p>
            <a:endParaRPr lang="en-GB" dirty="0"/>
          </a:p>
          <a:p>
            <a:endParaRPr lang="en-GB" dirty="0"/>
          </a:p>
        </p:txBody>
      </p:sp>
      <p:sp>
        <p:nvSpPr>
          <p:cNvPr id="4" name="Slide Number Placeholder 3">
            <a:extLst>
              <a:ext uri="{FF2B5EF4-FFF2-40B4-BE49-F238E27FC236}">
                <a16:creationId xmlns:a16="http://schemas.microsoft.com/office/drawing/2014/main" id="{005981E8-3D3D-71DF-42B7-39365CD48526}"/>
              </a:ext>
            </a:extLst>
          </p:cNvPr>
          <p:cNvSpPr>
            <a:spLocks noGrp="1"/>
          </p:cNvSpPr>
          <p:nvPr>
            <p:ph type="sldNum" sz="quarter" idx="5"/>
          </p:nvPr>
        </p:nvSpPr>
        <p:spPr/>
        <p:txBody>
          <a:bodyPr/>
          <a:lstStyle/>
          <a:p>
            <a:fld id="{93B208CF-6D31-B34E-9D95-EC615C533640}" type="slidenum">
              <a:rPr lang="en-US" smtClean="0"/>
              <a:t>10</a:t>
            </a:fld>
            <a:endParaRPr lang="en-US"/>
          </a:p>
        </p:txBody>
      </p:sp>
    </p:spTree>
    <p:extLst>
      <p:ext uri="{BB962C8B-B14F-4D97-AF65-F5344CB8AC3E}">
        <p14:creationId xmlns:p14="http://schemas.microsoft.com/office/powerpoint/2010/main" val="310476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0CD3F-08E2-57FD-F549-4646CF609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755E7-CC21-4A4D-62DA-2941A6018A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EBEEC05-1F02-C8B2-9FD5-534B319D7A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Sedation is therefore scored from 0 to -2 for each assessment criterion and then summed up to give a negative score ranging from 0 to -10. To assess response to stimuli, you can use the most recent observation – you do not need to stimulate a resting baby for assessing this response. </a:t>
            </a:r>
          </a:p>
          <a:p>
            <a:endParaRPr lang="en-GB" dirty="0"/>
          </a:p>
        </p:txBody>
      </p:sp>
      <p:sp>
        <p:nvSpPr>
          <p:cNvPr id="4" name="Slide Number Placeholder 3">
            <a:extLst>
              <a:ext uri="{FF2B5EF4-FFF2-40B4-BE49-F238E27FC236}">
                <a16:creationId xmlns:a16="http://schemas.microsoft.com/office/drawing/2014/main" id="{09A1E9B9-5F35-381E-B236-F55874AE626C}"/>
              </a:ext>
            </a:extLst>
          </p:cNvPr>
          <p:cNvSpPr>
            <a:spLocks noGrp="1"/>
          </p:cNvSpPr>
          <p:nvPr>
            <p:ph type="sldNum" sz="quarter" idx="5"/>
          </p:nvPr>
        </p:nvSpPr>
        <p:spPr/>
        <p:txBody>
          <a:bodyPr/>
          <a:lstStyle/>
          <a:p>
            <a:fld id="{93B208CF-6D31-B34E-9D95-EC615C533640}" type="slidenum">
              <a:rPr lang="en-US" smtClean="0"/>
              <a:t>11</a:t>
            </a:fld>
            <a:endParaRPr lang="en-US"/>
          </a:p>
        </p:txBody>
      </p:sp>
    </p:spTree>
    <p:extLst>
      <p:ext uri="{BB962C8B-B14F-4D97-AF65-F5344CB8AC3E}">
        <p14:creationId xmlns:p14="http://schemas.microsoft.com/office/powerpoint/2010/main" val="363412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1E7E-F35C-82B1-26E2-8A4BFB9DD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5A34D-333D-EEF6-E645-2F041B5CDA2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D38907F-4BA9-2643-50DB-D779FDBAD98D}"/>
              </a:ext>
            </a:extLst>
          </p:cNvPr>
          <p:cNvSpPr>
            <a:spLocks noGrp="1"/>
          </p:cNvSpPr>
          <p:nvPr>
            <p:ph type="body" idx="1"/>
          </p:nvPr>
        </p:nvSpPr>
        <p:spPr/>
        <p:txBody>
          <a:bodyPr/>
          <a:lstStyle/>
          <a:p>
            <a:endParaRPr lang="en-GB" dirty="0"/>
          </a:p>
          <a:p>
            <a:r>
              <a:rPr lang="en-GB" dirty="0"/>
              <a:t>Similar to the pain score, you can then use the total score to determine the overall sedation state of your baby. A score of 0 to -1 suggests that the baby is in a normal state and you should continue all comfort measures that are in place and that are routine good practice such as optimal positioning and environment. </a:t>
            </a:r>
          </a:p>
          <a:p>
            <a:r>
              <a:rPr lang="en-GB" dirty="0"/>
              <a:t>A score of -2 to -5 suggests light sedation. This may be suitable for a baby who is mechanically ventilated but if the baby remains in this state for repeated observations, you may consider reducing the morphine infusion.</a:t>
            </a:r>
          </a:p>
          <a:p>
            <a:r>
              <a:rPr lang="en-GB" dirty="0"/>
              <a:t>A score of -6 to -10 suggest that the baby deeply sedated and unless required for specific medical reasons such as immediate post-operative period, reduce the pain medications such as reducing the morphine infusion rate.  </a:t>
            </a:r>
          </a:p>
          <a:p>
            <a:endParaRPr lang="en-GB" dirty="0"/>
          </a:p>
        </p:txBody>
      </p:sp>
      <p:sp>
        <p:nvSpPr>
          <p:cNvPr id="4" name="Slide Number Placeholder 3">
            <a:extLst>
              <a:ext uri="{FF2B5EF4-FFF2-40B4-BE49-F238E27FC236}">
                <a16:creationId xmlns:a16="http://schemas.microsoft.com/office/drawing/2014/main" id="{9DA7EDA9-D1C1-61E1-95AA-97A9BE77D82D}"/>
              </a:ext>
            </a:extLst>
          </p:cNvPr>
          <p:cNvSpPr>
            <a:spLocks noGrp="1"/>
          </p:cNvSpPr>
          <p:nvPr>
            <p:ph type="sldNum" sz="quarter" idx="5"/>
          </p:nvPr>
        </p:nvSpPr>
        <p:spPr/>
        <p:txBody>
          <a:bodyPr/>
          <a:lstStyle/>
          <a:p>
            <a:fld id="{93B208CF-6D31-B34E-9D95-EC615C533640}" type="slidenum">
              <a:rPr lang="en-US" smtClean="0"/>
              <a:t>12</a:t>
            </a:fld>
            <a:endParaRPr lang="en-US"/>
          </a:p>
        </p:txBody>
      </p:sp>
    </p:spTree>
    <p:extLst>
      <p:ext uri="{BB962C8B-B14F-4D97-AF65-F5344CB8AC3E}">
        <p14:creationId xmlns:p14="http://schemas.microsoft.com/office/powerpoint/2010/main" val="8406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CB4F-B232-69D7-6682-E175A29E3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09B73-DB5C-AD54-7807-9BC88C48837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53A28E1-5424-4E80-FC61-5EA478AC53BD}"/>
              </a:ext>
            </a:extLst>
          </p:cNvPr>
          <p:cNvSpPr>
            <a:spLocks noGrp="1"/>
          </p:cNvSpPr>
          <p:nvPr>
            <p:ph type="body" idx="1"/>
          </p:nvPr>
        </p:nvSpPr>
        <p:spPr/>
        <p:txBody>
          <a:bodyPr/>
          <a:lstStyle/>
          <a:p>
            <a:r>
              <a:rPr lang="en-GB" dirty="0"/>
              <a:t>Please note that it is not possible to assess N-PASS reliably in a baby who is muscle relaxed. The baby cannot express behavioural indicators such as crying and facial expression muscle tone will be flaccid due to the medication given. You can however continue to use the physiological criteria of heart rate and blood pressure as an indicator of pain e.g., Baby with persistent high heat rate could be in pain. </a:t>
            </a:r>
          </a:p>
        </p:txBody>
      </p:sp>
      <p:sp>
        <p:nvSpPr>
          <p:cNvPr id="4" name="Slide Number Placeholder 3">
            <a:extLst>
              <a:ext uri="{FF2B5EF4-FFF2-40B4-BE49-F238E27FC236}">
                <a16:creationId xmlns:a16="http://schemas.microsoft.com/office/drawing/2014/main" id="{B8301359-9ED7-F34B-67F4-F15B5E2B84CD}"/>
              </a:ext>
            </a:extLst>
          </p:cNvPr>
          <p:cNvSpPr>
            <a:spLocks noGrp="1"/>
          </p:cNvSpPr>
          <p:nvPr>
            <p:ph type="sldNum" sz="quarter" idx="5"/>
          </p:nvPr>
        </p:nvSpPr>
        <p:spPr/>
        <p:txBody>
          <a:bodyPr/>
          <a:lstStyle/>
          <a:p>
            <a:fld id="{93B208CF-6D31-B34E-9D95-EC615C533640}" type="slidenum">
              <a:rPr lang="en-US" smtClean="0"/>
              <a:t>13</a:t>
            </a:fld>
            <a:endParaRPr lang="en-US"/>
          </a:p>
        </p:txBody>
      </p:sp>
    </p:spTree>
    <p:extLst>
      <p:ext uri="{BB962C8B-B14F-4D97-AF65-F5344CB8AC3E}">
        <p14:creationId xmlns:p14="http://schemas.microsoft.com/office/powerpoint/2010/main" val="377570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9E9A-E3B5-8102-A75D-1EA229909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1C93-FFD3-DA87-503F-8E683D8CCE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08509D1-CF83-5C39-27EC-9F4ADF40411C}"/>
              </a:ext>
            </a:extLst>
          </p:cNvPr>
          <p:cNvSpPr>
            <a:spLocks noGrp="1"/>
          </p:cNvSpPr>
          <p:nvPr>
            <p:ph type="body" idx="1"/>
          </p:nvPr>
        </p:nvSpPr>
        <p:spPr/>
        <p:txBody>
          <a:bodyPr/>
          <a:lstStyle/>
          <a:p>
            <a:br>
              <a:rPr lang="en-GB" dirty="0"/>
            </a:br>
            <a:br>
              <a:rPr lang="en-GB" dirty="0"/>
            </a:br>
            <a:r>
              <a:rPr lang="en-GB" dirty="0"/>
              <a:t>This slide gives you more details on how you can determine the score for the first assessment criterion: crying and/or irritability. Read the description given for each score and give your baby the score for the description that is the closest match for your baby’s behaviour. </a:t>
            </a:r>
          </a:p>
        </p:txBody>
      </p:sp>
      <p:sp>
        <p:nvSpPr>
          <p:cNvPr id="4" name="Slide Number Placeholder 3">
            <a:extLst>
              <a:ext uri="{FF2B5EF4-FFF2-40B4-BE49-F238E27FC236}">
                <a16:creationId xmlns:a16="http://schemas.microsoft.com/office/drawing/2014/main" id="{1070DF44-BF0C-A4BF-2DE4-BA260282B908}"/>
              </a:ext>
            </a:extLst>
          </p:cNvPr>
          <p:cNvSpPr>
            <a:spLocks noGrp="1"/>
          </p:cNvSpPr>
          <p:nvPr>
            <p:ph type="sldNum" sz="quarter" idx="5"/>
          </p:nvPr>
        </p:nvSpPr>
        <p:spPr/>
        <p:txBody>
          <a:bodyPr/>
          <a:lstStyle/>
          <a:p>
            <a:fld id="{93B208CF-6D31-B34E-9D95-EC615C533640}" type="slidenum">
              <a:rPr lang="en-US" smtClean="0"/>
              <a:t>14</a:t>
            </a:fld>
            <a:endParaRPr lang="en-US"/>
          </a:p>
        </p:txBody>
      </p:sp>
    </p:spTree>
    <p:extLst>
      <p:ext uri="{BB962C8B-B14F-4D97-AF65-F5344CB8AC3E}">
        <p14:creationId xmlns:p14="http://schemas.microsoft.com/office/powerpoint/2010/main" val="417116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6845-2759-A8EB-86EB-D9EC45F58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699EC-7609-412B-950E-E482DBA795C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83A351-8CD1-A230-7A5D-4628AF33F492}"/>
              </a:ext>
            </a:extLst>
          </p:cNvPr>
          <p:cNvSpPr>
            <a:spLocks noGrp="1"/>
          </p:cNvSpPr>
          <p:nvPr>
            <p:ph type="body" idx="1"/>
          </p:nvPr>
        </p:nvSpPr>
        <p:spPr/>
        <p:txBody>
          <a:bodyPr/>
          <a:lstStyle/>
          <a:p>
            <a:r>
              <a:rPr lang="en-GB" dirty="0"/>
              <a:t>Similarly. this slide gives you more details on how you can determine the score for the second assessment criterion: behaviour state. Read the description given for each score and give your baby the score for the description that is the closest match for your baby’s behaviour. </a:t>
            </a:r>
          </a:p>
        </p:txBody>
      </p:sp>
      <p:sp>
        <p:nvSpPr>
          <p:cNvPr id="4" name="Slide Number Placeholder 3">
            <a:extLst>
              <a:ext uri="{FF2B5EF4-FFF2-40B4-BE49-F238E27FC236}">
                <a16:creationId xmlns:a16="http://schemas.microsoft.com/office/drawing/2014/main" id="{013EB821-F061-2B45-A71F-A726FE1DEFA2}"/>
              </a:ext>
            </a:extLst>
          </p:cNvPr>
          <p:cNvSpPr>
            <a:spLocks noGrp="1"/>
          </p:cNvSpPr>
          <p:nvPr>
            <p:ph type="sldNum" sz="quarter" idx="5"/>
          </p:nvPr>
        </p:nvSpPr>
        <p:spPr/>
        <p:txBody>
          <a:bodyPr/>
          <a:lstStyle/>
          <a:p>
            <a:fld id="{93B208CF-6D31-B34E-9D95-EC615C533640}" type="slidenum">
              <a:rPr lang="en-US" smtClean="0"/>
              <a:t>15</a:t>
            </a:fld>
            <a:endParaRPr lang="en-US"/>
          </a:p>
        </p:txBody>
      </p:sp>
    </p:spTree>
    <p:extLst>
      <p:ext uri="{BB962C8B-B14F-4D97-AF65-F5344CB8AC3E}">
        <p14:creationId xmlns:p14="http://schemas.microsoft.com/office/powerpoint/2010/main" val="182901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B16B-9E2E-ABEF-0531-B0084843D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55A2D-DC5B-E132-5854-64914B4ACEE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197DBB-BD25-25DF-DFBB-BF700323B4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this slide gives you more details on how you can determine the score for the third assessment criterion: facial expression. Read the description given for each score and the image of the facial expression of physical distress and pain in the infant which is taken from the developers of the N-PASS tool. Give your baby the score for the description that is the closest match for your baby’s facial expression. </a:t>
            </a:r>
          </a:p>
          <a:p>
            <a:endParaRPr lang="en-GB" dirty="0"/>
          </a:p>
        </p:txBody>
      </p:sp>
      <p:sp>
        <p:nvSpPr>
          <p:cNvPr id="4" name="Slide Number Placeholder 3">
            <a:extLst>
              <a:ext uri="{FF2B5EF4-FFF2-40B4-BE49-F238E27FC236}">
                <a16:creationId xmlns:a16="http://schemas.microsoft.com/office/drawing/2014/main" id="{6D80963A-D29D-F407-21A1-7E895A41630E}"/>
              </a:ext>
            </a:extLst>
          </p:cNvPr>
          <p:cNvSpPr>
            <a:spLocks noGrp="1"/>
          </p:cNvSpPr>
          <p:nvPr>
            <p:ph type="sldNum" sz="quarter" idx="5"/>
          </p:nvPr>
        </p:nvSpPr>
        <p:spPr/>
        <p:txBody>
          <a:bodyPr/>
          <a:lstStyle/>
          <a:p>
            <a:fld id="{93B208CF-6D31-B34E-9D95-EC615C533640}" type="slidenum">
              <a:rPr lang="en-US" smtClean="0"/>
              <a:t>16</a:t>
            </a:fld>
            <a:endParaRPr lang="en-US"/>
          </a:p>
        </p:txBody>
      </p:sp>
    </p:spTree>
    <p:extLst>
      <p:ext uri="{BB962C8B-B14F-4D97-AF65-F5344CB8AC3E}">
        <p14:creationId xmlns:p14="http://schemas.microsoft.com/office/powerpoint/2010/main" val="75842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9427A-31C6-1697-FB0F-0D91E6BA6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AAF07-B860-BB62-8AE7-8CE2C6E0FB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623895A-B907-9C74-09EA-0871408A21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to help assess the fourth scoring criteria, extremities and tone read the descriptions given on this slide give your baby the score for the description that is the closest match for your baby’s limb posture, movements and tone.  </a:t>
            </a:r>
          </a:p>
          <a:p>
            <a:endParaRPr lang="en-GB" dirty="0"/>
          </a:p>
        </p:txBody>
      </p:sp>
      <p:sp>
        <p:nvSpPr>
          <p:cNvPr id="4" name="Slide Number Placeholder 3">
            <a:extLst>
              <a:ext uri="{FF2B5EF4-FFF2-40B4-BE49-F238E27FC236}">
                <a16:creationId xmlns:a16="http://schemas.microsoft.com/office/drawing/2014/main" id="{A56D3079-D7BA-9347-551A-8AFAA988EF76}"/>
              </a:ext>
            </a:extLst>
          </p:cNvPr>
          <p:cNvSpPr>
            <a:spLocks noGrp="1"/>
          </p:cNvSpPr>
          <p:nvPr>
            <p:ph type="sldNum" sz="quarter" idx="5"/>
          </p:nvPr>
        </p:nvSpPr>
        <p:spPr/>
        <p:txBody>
          <a:bodyPr/>
          <a:lstStyle/>
          <a:p>
            <a:fld id="{93B208CF-6D31-B34E-9D95-EC615C533640}" type="slidenum">
              <a:rPr lang="en-US" smtClean="0"/>
              <a:t>17</a:t>
            </a:fld>
            <a:endParaRPr lang="en-US"/>
          </a:p>
        </p:txBody>
      </p:sp>
    </p:spTree>
    <p:extLst>
      <p:ext uri="{BB962C8B-B14F-4D97-AF65-F5344CB8AC3E}">
        <p14:creationId xmlns:p14="http://schemas.microsoft.com/office/powerpoint/2010/main" val="187204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E5CAA-D52D-3DBC-D47A-309BDBA23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9A5E0-6E49-6299-B2AA-E15B3C2635A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AF81688-0E27-6455-84E6-C44A2D260D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Finally, the fifth assessment criterion includes the vital signs – heart rate, blood pressure, respiratory rate, and oxygen saturations. Use your routine observations to assess the score for this. Give the score for the vital sign that scores the worst e.g. if a bay has heart that is mildly raised (10-20% above baseline) but desaturates </a:t>
            </a:r>
            <a:r>
              <a:rPr lang="en-US" sz="1200" dirty="0">
                <a:latin typeface="Arial" panose="020B0604020202020204" pitchFamily="34" charset="0"/>
                <a:cs typeface="Arial" panose="020B0604020202020204" pitchFamily="34" charset="0"/>
              </a:rPr>
              <a:t>severely (SaO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&lt;75%) and recovers slowly (&gt;2 min)</a:t>
            </a:r>
            <a:r>
              <a:rPr lang="en-GB" sz="1200" dirty="0">
                <a:latin typeface="Arial" panose="020B0604020202020204" pitchFamily="34" charset="0"/>
                <a:cs typeface="Arial" panose="020B0604020202020204" pitchFamily="34" charset="0"/>
              </a:rPr>
              <a:t> give a score of 2. </a:t>
            </a:r>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1E2C97-80E7-16FE-BC39-2448FB5685A8}"/>
              </a:ext>
            </a:extLst>
          </p:cNvPr>
          <p:cNvSpPr>
            <a:spLocks noGrp="1"/>
          </p:cNvSpPr>
          <p:nvPr>
            <p:ph type="sldNum" sz="quarter" idx="5"/>
          </p:nvPr>
        </p:nvSpPr>
        <p:spPr/>
        <p:txBody>
          <a:bodyPr/>
          <a:lstStyle/>
          <a:p>
            <a:fld id="{93B208CF-6D31-B34E-9D95-EC615C533640}" type="slidenum">
              <a:rPr lang="en-US" smtClean="0"/>
              <a:t>18</a:t>
            </a:fld>
            <a:endParaRPr lang="en-US"/>
          </a:p>
        </p:txBody>
      </p:sp>
    </p:spTree>
    <p:extLst>
      <p:ext uri="{BB962C8B-B14F-4D97-AF65-F5344CB8AC3E}">
        <p14:creationId xmlns:p14="http://schemas.microsoft.com/office/powerpoint/2010/main" val="95928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46B1-81E9-0CAF-3CA5-057E6C85D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E7418-6665-090D-1941-7D2E4D84580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2A6F9C7-7A29-FAA1-3A2C-DE733F7091CB}"/>
              </a:ext>
            </a:extLst>
          </p:cNvPr>
          <p:cNvSpPr>
            <a:spLocks noGrp="1"/>
          </p:cNvSpPr>
          <p:nvPr>
            <p:ph type="body" idx="1"/>
          </p:nvPr>
        </p:nvSpPr>
        <p:spPr/>
        <p:txBody>
          <a:bodyPr/>
          <a:lstStyle/>
          <a:p>
            <a:r>
              <a:rPr lang="en-GB" dirty="0"/>
              <a:t>For DEXTA, use N-PASS to score and document pain and sedation level  while the baby is receiving the IMP. This will be over a 120-hour period. Please measure and record the total N-PASS score every 2 hours if possible. If not feasible, please recorded N-PASS score at least 4 hourly. </a:t>
            </a:r>
          </a:p>
          <a:p>
            <a:r>
              <a:rPr lang="en-GB" dirty="0"/>
              <a:t>A total score of – 5 to 3 indicates that the baby is, overall, comfortable but remember to use the N-PASS score as an addition to your clinical observations and baby’s condition. You may notice other indicators that could suggest pain or sedation and you can take these into account when making decisions about increasing or decreasing pain medications. </a:t>
            </a:r>
          </a:p>
        </p:txBody>
      </p:sp>
      <p:sp>
        <p:nvSpPr>
          <p:cNvPr id="4" name="Slide Number Placeholder 3">
            <a:extLst>
              <a:ext uri="{FF2B5EF4-FFF2-40B4-BE49-F238E27FC236}">
                <a16:creationId xmlns:a16="http://schemas.microsoft.com/office/drawing/2014/main" id="{6C3D9B6C-DA52-D721-0F89-BFE2156F7D91}"/>
              </a:ext>
            </a:extLst>
          </p:cNvPr>
          <p:cNvSpPr>
            <a:spLocks noGrp="1"/>
          </p:cNvSpPr>
          <p:nvPr>
            <p:ph type="sldNum" sz="quarter" idx="5"/>
          </p:nvPr>
        </p:nvSpPr>
        <p:spPr/>
        <p:txBody>
          <a:bodyPr/>
          <a:lstStyle/>
          <a:p>
            <a:fld id="{93B208CF-6D31-B34E-9D95-EC615C533640}" type="slidenum">
              <a:rPr lang="en-US" smtClean="0"/>
              <a:t>19</a:t>
            </a:fld>
            <a:endParaRPr lang="en-US"/>
          </a:p>
        </p:txBody>
      </p:sp>
    </p:spTree>
    <p:extLst>
      <p:ext uri="{BB962C8B-B14F-4D97-AF65-F5344CB8AC3E}">
        <p14:creationId xmlns:p14="http://schemas.microsoft.com/office/powerpoint/2010/main" val="29735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9BFD-1BB7-B382-1F52-9D1B9DC3C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1FE2B-CFDC-277D-6975-9B92F1DB071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E4F8E43-2B6A-FD34-BAD1-890CE5AD0D0B}"/>
              </a:ext>
            </a:extLst>
          </p:cNvPr>
          <p:cNvSpPr>
            <a:spLocks noGrp="1"/>
          </p:cNvSpPr>
          <p:nvPr>
            <p:ph type="body" idx="1"/>
          </p:nvPr>
        </p:nvSpPr>
        <p:spPr/>
        <p:txBody>
          <a:bodyPr/>
          <a:lstStyle/>
          <a:p>
            <a:r>
              <a:rPr lang="en-GB" dirty="0"/>
              <a:t>This guidance is to support the use of N-PASS for babies taking part in DEXTA, during the 120-hours that they will be receiving the trial medication. As the trial in blinded, the baby will receive an infusion that could be dexmedetomidine at one of the two doses, or a dummy infusion called the placebo. You will not know which of these the baby is getting and therefore we will call the infusion the Investigational Medicinal Product or IMP. </a:t>
            </a:r>
          </a:p>
          <a:p>
            <a:r>
              <a:rPr lang="en-GB" dirty="0"/>
              <a:t>This slide set in an addition to the DEXTA protocol which remains the definitive source of study instructions. You can access the full protocol using the link on the slide. </a:t>
            </a:r>
          </a:p>
        </p:txBody>
      </p:sp>
      <p:sp>
        <p:nvSpPr>
          <p:cNvPr id="4" name="Slide Number Placeholder 3">
            <a:extLst>
              <a:ext uri="{FF2B5EF4-FFF2-40B4-BE49-F238E27FC236}">
                <a16:creationId xmlns:a16="http://schemas.microsoft.com/office/drawing/2014/main" id="{16167E6D-E068-FCDD-F24D-853AB783FDA6}"/>
              </a:ext>
            </a:extLst>
          </p:cNvPr>
          <p:cNvSpPr>
            <a:spLocks noGrp="1"/>
          </p:cNvSpPr>
          <p:nvPr>
            <p:ph type="sldNum" sz="quarter" idx="5"/>
          </p:nvPr>
        </p:nvSpPr>
        <p:spPr/>
        <p:txBody>
          <a:bodyPr/>
          <a:lstStyle/>
          <a:p>
            <a:fld id="{93B208CF-6D31-B34E-9D95-EC615C533640}" type="slidenum">
              <a:rPr lang="en-US" smtClean="0"/>
              <a:t>2</a:t>
            </a:fld>
            <a:endParaRPr lang="en-US"/>
          </a:p>
        </p:txBody>
      </p:sp>
    </p:spTree>
    <p:extLst>
      <p:ext uri="{BB962C8B-B14F-4D97-AF65-F5344CB8AC3E}">
        <p14:creationId xmlns:p14="http://schemas.microsoft.com/office/powerpoint/2010/main" val="54208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CB40-E4B5-07EC-9124-9FC7B83F4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C74F5-2BA0-0F0C-154F-FBCD40A1051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41F76B-73A7-9D28-8D0B-4729E295AC44}"/>
              </a:ext>
            </a:extLst>
          </p:cNvPr>
          <p:cNvSpPr>
            <a:spLocks noGrp="1"/>
          </p:cNvSpPr>
          <p:nvPr>
            <p:ph type="body" idx="1"/>
          </p:nvPr>
        </p:nvSpPr>
        <p:spPr/>
        <p:txBody>
          <a:bodyPr/>
          <a:lstStyle/>
          <a:p>
            <a:r>
              <a:rPr lang="en-GB" dirty="0"/>
              <a:t>You have now completed the training for how to do the N-PASS scoring for babies in DEXTA during the 120-h infusion of IMP. </a:t>
            </a:r>
          </a:p>
          <a:p>
            <a:r>
              <a:rPr lang="en-GB" dirty="0"/>
              <a:t>In the following slides we will talk about how to use the N-PASS scores to increase or decrease the morphine infusion given along with the IMP. </a:t>
            </a:r>
          </a:p>
        </p:txBody>
      </p:sp>
      <p:sp>
        <p:nvSpPr>
          <p:cNvPr id="4" name="Slide Number Placeholder 3">
            <a:extLst>
              <a:ext uri="{FF2B5EF4-FFF2-40B4-BE49-F238E27FC236}">
                <a16:creationId xmlns:a16="http://schemas.microsoft.com/office/drawing/2014/main" id="{99BA0B17-FC32-0B52-8F03-619B3EFB0B98}"/>
              </a:ext>
            </a:extLst>
          </p:cNvPr>
          <p:cNvSpPr>
            <a:spLocks noGrp="1"/>
          </p:cNvSpPr>
          <p:nvPr>
            <p:ph type="sldNum" sz="quarter" idx="5"/>
          </p:nvPr>
        </p:nvSpPr>
        <p:spPr/>
        <p:txBody>
          <a:bodyPr/>
          <a:lstStyle/>
          <a:p>
            <a:fld id="{93B208CF-6D31-B34E-9D95-EC615C533640}" type="slidenum">
              <a:rPr lang="en-US" smtClean="0"/>
              <a:t>20</a:t>
            </a:fld>
            <a:endParaRPr lang="en-US"/>
          </a:p>
        </p:txBody>
      </p:sp>
    </p:spTree>
    <p:extLst>
      <p:ext uri="{BB962C8B-B14F-4D97-AF65-F5344CB8AC3E}">
        <p14:creationId xmlns:p14="http://schemas.microsoft.com/office/powerpoint/2010/main" val="77706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F6F6A-6070-9FBA-9E67-930A602A2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39333-FFF9-2441-D439-4208DEE4446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AF42072-ED37-5712-3060-622F69FF247A}"/>
              </a:ext>
            </a:extLst>
          </p:cNvPr>
          <p:cNvSpPr>
            <a:spLocks noGrp="1"/>
          </p:cNvSpPr>
          <p:nvPr>
            <p:ph type="body" idx="1"/>
          </p:nvPr>
        </p:nvSpPr>
        <p:spPr/>
        <p:txBody>
          <a:bodyPr/>
          <a:lstStyle/>
          <a:p>
            <a:r>
              <a:rPr lang="en-GB" dirty="0"/>
              <a:t>This slides talks about actions to take in the first 24 hours of the DEXTA IMP infusion. </a:t>
            </a:r>
          </a:p>
          <a:p>
            <a:r>
              <a:rPr lang="en-GB" dirty="0"/>
              <a:t>In this first 24 hours period, the baby will be on half-rate infusion of the IMP. We have given some suggestions in more details on how to reduce the morphine infusion in a document that you can find on the DEXTA website using the link provided on this slide. You can also use your local protocol for reducing or increasing morphine infusion rates in response to pain scores. </a:t>
            </a:r>
          </a:p>
          <a:p>
            <a:endParaRPr lang="en-GB" dirty="0"/>
          </a:p>
          <a:p>
            <a:r>
              <a:rPr lang="en-GB" dirty="0"/>
              <a:t>If you get a score of -5 to 3 or if the baby is sedated that is has a score -5 or below, reduce the morphine infusion rate. If the baby is already on the lowest infusion rate for morphine and remains comfortable or sedated, stop the morphine infusion.</a:t>
            </a:r>
          </a:p>
          <a:p>
            <a:endParaRPr lang="en-GB" dirty="0"/>
          </a:p>
          <a:p>
            <a:r>
              <a:rPr lang="en-GB" dirty="0"/>
              <a:t>If the N-PASS score is &gt;3 or other clinical assessment suggests pain, consider giving a morphine bolus and increasing the morphine infusion rate.</a:t>
            </a:r>
          </a:p>
          <a:p>
            <a:r>
              <a:rPr lang="en-GB" dirty="0"/>
              <a:t>In this initial 24 hours, continue the IMP at half rate. Do not stop the IMP even if the baby is comfortable and you have stopped the morphine. The only reason to stop the IMP is if the baby has critical haemodynamic instability as given in the trial flow chart given on slide 22 and in the study protocol.</a:t>
            </a:r>
          </a:p>
        </p:txBody>
      </p:sp>
      <p:sp>
        <p:nvSpPr>
          <p:cNvPr id="4" name="Slide Number Placeholder 3">
            <a:extLst>
              <a:ext uri="{FF2B5EF4-FFF2-40B4-BE49-F238E27FC236}">
                <a16:creationId xmlns:a16="http://schemas.microsoft.com/office/drawing/2014/main" id="{AB8B841B-CC55-6DDC-3B82-AF2791797533}"/>
              </a:ext>
            </a:extLst>
          </p:cNvPr>
          <p:cNvSpPr>
            <a:spLocks noGrp="1"/>
          </p:cNvSpPr>
          <p:nvPr>
            <p:ph type="sldNum" sz="quarter" idx="5"/>
          </p:nvPr>
        </p:nvSpPr>
        <p:spPr/>
        <p:txBody>
          <a:bodyPr/>
          <a:lstStyle/>
          <a:p>
            <a:fld id="{93B208CF-6D31-B34E-9D95-EC615C533640}" type="slidenum">
              <a:rPr lang="en-US" smtClean="0"/>
              <a:t>21</a:t>
            </a:fld>
            <a:endParaRPr lang="en-US"/>
          </a:p>
        </p:txBody>
      </p:sp>
    </p:spTree>
    <p:extLst>
      <p:ext uri="{BB962C8B-B14F-4D97-AF65-F5344CB8AC3E}">
        <p14:creationId xmlns:p14="http://schemas.microsoft.com/office/powerpoint/2010/main" val="213244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2D9FA-9FFA-4910-68AE-C8724EDD9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19A14-52E5-C8A5-41B2-FF8F44F4294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0BE5267-88B2-A439-BA48-1366A44A71B3}"/>
              </a:ext>
            </a:extLst>
          </p:cNvPr>
          <p:cNvSpPr>
            <a:spLocks noGrp="1"/>
          </p:cNvSpPr>
          <p:nvPr>
            <p:ph type="body" idx="1"/>
          </p:nvPr>
        </p:nvSpPr>
        <p:spPr/>
        <p:txBody>
          <a:bodyPr/>
          <a:lstStyle/>
          <a:p>
            <a:r>
              <a:rPr lang="en-GB" dirty="0"/>
              <a:t>After the first 24 hours, you will have increased the IMP infusion rate to full rate. During the remaining 25 to 120 hours of the IMP infusion, if the baby remains comfortable, N-PASS score is &gt;3 indicating the baby is in pain, or other clinical assessment suggests pain, first make sure that the IMP is now running at full rate. If the N-PASS score or other clinical assessment continues to indicate that the baby is in pain, consider giving a morphine bolus and increase the morphine infusion  rate. </a:t>
            </a:r>
          </a:p>
          <a:p>
            <a:r>
              <a:rPr lang="en-GB" dirty="0"/>
              <a:t>If the N-PASS score is -5 to 3 and the baby remains comfortable or score is –5 or below showing that the baby is sedated, reduce the morphine infusion rate. If the baby is already on the lowest infusion rate for morphine and remains comfortable or sedated, stop the morphine infusion.</a:t>
            </a:r>
          </a:p>
          <a:p>
            <a:r>
              <a:rPr lang="en-GB" dirty="0"/>
              <a:t>Do not stop the IMP even if the baby is comfortable and you have stopped the morphine. The only reason to stop the IMP is if the baby has critical haemodynamic instability as given in the trial flow chart given on slide 22 and in the study protocol.</a:t>
            </a:r>
          </a:p>
          <a:p>
            <a:endParaRPr lang="en-GB" dirty="0"/>
          </a:p>
        </p:txBody>
      </p:sp>
      <p:sp>
        <p:nvSpPr>
          <p:cNvPr id="4" name="Slide Number Placeholder 3">
            <a:extLst>
              <a:ext uri="{FF2B5EF4-FFF2-40B4-BE49-F238E27FC236}">
                <a16:creationId xmlns:a16="http://schemas.microsoft.com/office/drawing/2014/main" id="{015C1D7E-D3DB-CFE8-A1C0-2F9880CF47A7}"/>
              </a:ext>
            </a:extLst>
          </p:cNvPr>
          <p:cNvSpPr>
            <a:spLocks noGrp="1"/>
          </p:cNvSpPr>
          <p:nvPr>
            <p:ph type="sldNum" sz="quarter" idx="5"/>
          </p:nvPr>
        </p:nvSpPr>
        <p:spPr/>
        <p:txBody>
          <a:bodyPr/>
          <a:lstStyle/>
          <a:p>
            <a:fld id="{93B208CF-6D31-B34E-9D95-EC615C533640}" type="slidenum">
              <a:rPr lang="en-US" smtClean="0"/>
              <a:t>22</a:t>
            </a:fld>
            <a:endParaRPr lang="en-US"/>
          </a:p>
        </p:txBody>
      </p:sp>
    </p:spTree>
    <p:extLst>
      <p:ext uri="{BB962C8B-B14F-4D97-AF65-F5344CB8AC3E}">
        <p14:creationId xmlns:p14="http://schemas.microsoft.com/office/powerpoint/2010/main" val="46560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EE10-3987-E5F5-6DBF-B9C1E9603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6E5BB-46F0-9EB0-EFAE-5F6473F4E7A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AB79D5-93A4-890C-8E23-A38D0ED24514}"/>
              </a:ext>
            </a:extLst>
          </p:cNvPr>
          <p:cNvSpPr>
            <a:spLocks noGrp="1"/>
          </p:cNvSpPr>
          <p:nvPr>
            <p:ph type="body" idx="1"/>
          </p:nvPr>
        </p:nvSpPr>
        <p:spPr/>
        <p:txBody>
          <a:bodyPr/>
          <a:lstStyle/>
          <a:p>
            <a:r>
              <a:rPr lang="en-GB" dirty="0"/>
              <a:t>This slide has the flow chart for DEXTA mentioned on the previous two slides. Use this with combined N-PASS and overall clinical assessment with the senior doctor and nurse to make decisions about increasing and decreasing morphine infusion rates. </a:t>
            </a:r>
          </a:p>
        </p:txBody>
      </p:sp>
      <p:sp>
        <p:nvSpPr>
          <p:cNvPr id="4" name="Slide Number Placeholder 3">
            <a:extLst>
              <a:ext uri="{FF2B5EF4-FFF2-40B4-BE49-F238E27FC236}">
                <a16:creationId xmlns:a16="http://schemas.microsoft.com/office/drawing/2014/main" id="{FB63B671-E241-E2A3-79C9-F4FAE5CEA487}"/>
              </a:ext>
            </a:extLst>
          </p:cNvPr>
          <p:cNvSpPr>
            <a:spLocks noGrp="1"/>
          </p:cNvSpPr>
          <p:nvPr>
            <p:ph type="sldNum" sz="quarter" idx="5"/>
          </p:nvPr>
        </p:nvSpPr>
        <p:spPr/>
        <p:txBody>
          <a:bodyPr/>
          <a:lstStyle/>
          <a:p>
            <a:fld id="{93B208CF-6D31-B34E-9D95-EC615C533640}" type="slidenum">
              <a:rPr lang="en-US" smtClean="0"/>
              <a:t>23</a:t>
            </a:fld>
            <a:endParaRPr lang="en-US"/>
          </a:p>
        </p:txBody>
      </p:sp>
    </p:spTree>
    <p:extLst>
      <p:ext uri="{BB962C8B-B14F-4D97-AF65-F5344CB8AC3E}">
        <p14:creationId xmlns:p14="http://schemas.microsoft.com/office/powerpoint/2010/main" val="233017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16D4-EA00-0DB1-D91E-E9C76093B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D2523-AC5E-4C94-2081-F93CAD57E09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8FC3813-A28E-B748-54D3-46C8CF50F3D2}"/>
              </a:ext>
            </a:extLst>
          </p:cNvPr>
          <p:cNvSpPr>
            <a:spLocks noGrp="1"/>
          </p:cNvSpPr>
          <p:nvPr>
            <p:ph type="body" idx="1"/>
          </p:nvPr>
        </p:nvSpPr>
        <p:spPr/>
        <p:txBody>
          <a:bodyPr/>
          <a:lstStyle/>
          <a:p>
            <a:r>
              <a:rPr lang="en-GB" dirty="0"/>
              <a:t>In summary, ….</a:t>
            </a:r>
          </a:p>
        </p:txBody>
      </p:sp>
      <p:sp>
        <p:nvSpPr>
          <p:cNvPr id="4" name="Slide Number Placeholder 3">
            <a:extLst>
              <a:ext uri="{FF2B5EF4-FFF2-40B4-BE49-F238E27FC236}">
                <a16:creationId xmlns:a16="http://schemas.microsoft.com/office/drawing/2014/main" id="{81A330C5-3010-6063-F497-4FEB1642D0A2}"/>
              </a:ext>
            </a:extLst>
          </p:cNvPr>
          <p:cNvSpPr>
            <a:spLocks noGrp="1"/>
          </p:cNvSpPr>
          <p:nvPr>
            <p:ph type="sldNum" sz="quarter" idx="5"/>
          </p:nvPr>
        </p:nvSpPr>
        <p:spPr/>
        <p:txBody>
          <a:bodyPr/>
          <a:lstStyle/>
          <a:p>
            <a:fld id="{93B208CF-6D31-B34E-9D95-EC615C533640}" type="slidenum">
              <a:rPr lang="en-US" smtClean="0"/>
              <a:t>24</a:t>
            </a:fld>
            <a:endParaRPr lang="en-US"/>
          </a:p>
        </p:txBody>
      </p:sp>
    </p:spTree>
    <p:extLst>
      <p:ext uri="{BB962C8B-B14F-4D97-AF65-F5344CB8AC3E}">
        <p14:creationId xmlns:p14="http://schemas.microsoft.com/office/powerpoint/2010/main" val="1212213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Thank you for listening to this training aid. Your local research nurse and Principal investigator will be able to help you if you have any questions but please do also see our website or email us directly on the email address on this slide.</a:t>
            </a:r>
          </a:p>
        </p:txBody>
      </p:sp>
      <p:sp>
        <p:nvSpPr>
          <p:cNvPr id="4" name="Slide Number Placeholder 3"/>
          <p:cNvSpPr>
            <a:spLocks noGrp="1"/>
          </p:cNvSpPr>
          <p:nvPr>
            <p:ph type="sldNum" sz="quarter" idx="5"/>
          </p:nvPr>
        </p:nvSpPr>
        <p:spPr/>
        <p:txBody>
          <a:bodyPr/>
          <a:lstStyle/>
          <a:p>
            <a:fld id="{93B208CF-6D31-B34E-9D95-EC615C533640}" type="slidenum">
              <a:rPr lang="en-US" smtClean="0"/>
              <a:t>25</a:t>
            </a:fld>
            <a:endParaRPr lang="en-US"/>
          </a:p>
        </p:txBody>
      </p:sp>
    </p:spTree>
    <p:extLst>
      <p:ext uri="{BB962C8B-B14F-4D97-AF65-F5344CB8AC3E}">
        <p14:creationId xmlns:p14="http://schemas.microsoft.com/office/powerpoint/2010/main" val="38539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98E3D-D4E3-4A1D-3ADC-E33CBBD1E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23D92-DFF8-CE1D-2ABA-2D0B8410AF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7FF8A0-4CD1-265E-159B-EBABB75B2F60}"/>
              </a:ext>
            </a:extLst>
          </p:cNvPr>
          <p:cNvSpPr>
            <a:spLocks noGrp="1"/>
          </p:cNvSpPr>
          <p:nvPr>
            <p:ph type="body" idx="1"/>
          </p:nvPr>
        </p:nvSpPr>
        <p:spPr/>
        <p:txBody>
          <a:bodyPr/>
          <a:lstStyle/>
          <a:p>
            <a:r>
              <a:rPr lang="en-GB" dirty="0"/>
              <a:t>N-PASS is a clinical pain, agitation, and sedation level assessment tool validated for use in term and preterm babies. It is a valid and reliable tool for assessment of acute and chronic pain in mechanically ventilated babies across the gestational ages. </a:t>
            </a:r>
          </a:p>
          <a:p>
            <a:r>
              <a:rPr lang="en-GB" dirty="0"/>
              <a:t>It includes multidimensional indicators of pain and sedation across 5 criteria each of which are graded from -2 to +2 and then added to give a total score. </a:t>
            </a:r>
          </a:p>
        </p:txBody>
      </p:sp>
      <p:sp>
        <p:nvSpPr>
          <p:cNvPr id="4" name="Slide Number Placeholder 3">
            <a:extLst>
              <a:ext uri="{FF2B5EF4-FFF2-40B4-BE49-F238E27FC236}">
                <a16:creationId xmlns:a16="http://schemas.microsoft.com/office/drawing/2014/main" id="{BFB2F253-BA09-789B-2662-A27E778E3167}"/>
              </a:ext>
            </a:extLst>
          </p:cNvPr>
          <p:cNvSpPr>
            <a:spLocks noGrp="1"/>
          </p:cNvSpPr>
          <p:nvPr>
            <p:ph type="sldNum" sz="quarter" idx="5"/>
          </p:nvPr>
        </p:nvSpPr>
        <p:spPr/>
        <p:txBody>
          <a:bodyPr/>
          <a:lstStyle/>
          <a:p>
            <a:fld id="{93B208CF-6D31-B34E-9D95-EC615C533640}" type="slidenum">
              <a:rPr lang="en-US" smtClean="0"/>
              <a:t>3</a:t>
            </a:fld>
            <a:endParaRPr lang="en-US"/>
          </a:p>
        </p:txBody>
      </p:sp>
    </p:spTree>
    <p:extLst>
      <p:ext uri="{BB962C8B-B14F-4D97-AF65-F5344CB8AC3E}">
        <p14:creationId xmlns:p14="http://schemas.microsoft.com/office/powerpoint/2010/main" val="214794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FE8DB-893B-5615-8185-2D30BD9C7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87634-B1E1-067E-6B57-6771036C558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F12E391-4707-0917-DD4B-9B2CBF88A833}"/>
              </a:ext>
            </a:extLst>
          </p:cNvPr>
          <p:cNvSpPr>
            <a:spLocks noGrp="1"/>
          </p:cNvSpPr>
          <p:nvPr>
            <p:ph type="body" idx="1"/>
          </p:nvPr>
        </p:nvSpPr>
        <p:spPr/>
        <p:txBody>
          <a:bodyPr/>
          <a:lstStyle/>
          <a:p>
            <a:r>
              <a:rPr lang="en-GB" dirty="0"/>
              <a:t>The link on this slide will take you the full description of the N-PASS tool as given by the team who developed it. At the bottom of this webpage, there is a link to download the Microsoft word version of  the N-PASS tool if you want to keep one for looking at later. In the following slides we will give us a brief overview of how to use the tool for DEXTA participants. </a:t>
            </a:r>
          </a:p>
        </p:txBody>
      </p:sp>
      <p:sp>
        <p:nvSpPr>
          <p:cNvPr id="4" name="Slide Number Placeholder 3">
            <a:extLst>
              <a:ext uri="{FF2B5EF4-FFF2-40B4-BE49-F238E27FC236}">
                <a16:creationId xmlns:a16="http://schemas.microsoft.com/office/drawing/2014/main" id="{A93BF8A7-98F8-033B-4620-F069769D58D1}"/>
              </a:ext>
            </a:extLst>
          </p:cNvPr>
          <p:cNvSpPr>
            <a:spLocks noGrp="1"/>
          </p:cNvSpPr>
          <p:nvPr>
            <p:ph type="sldNum" sz="quarter" idx="5"/>
          </p:nvPr>
        </p:nvSpPr>
        <p:spPr/>
        <p:txBody>
          <a:bodyPr/>
          <a:lstStyle/>
          <a:p>
            <a:fld id="{93B208CF-6D31-B34E-9D95-EC615C533640}" type="slidenum">
              <a:rPr lang="en-US" smtClean="0"/>
              <a:t>4</a:t>
            </a:fld>
            <a:endParaRPr lang="en-US"/>
          </a:p>
        </p:txBody>
      </p:sp>
    </p:spTree>
    <p:extLst>
      <p:ext uri="{BB962C8B-B14F-4D97-AF65-F5344CB8AC3E}">
        <p14:creationId xmlns:p14="http://schemas.microsoft.com/office/powerpoint/2010/main" val="290825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47B74-1396-CA19-8007-1599A56D1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A959F-53DC-135A-C4E1-54912F7EECB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1A9A5E2-6FC4-A968-5A11-503E1E85A859}"/>
              </a:ext>
            </a:extLst>
          </p:cNvPr>
          <p:cNvSpPr>
            <a:spLocks noGrp="1"/>
          </p:cNvSpPr>
          <p:nvPr>
            <p:ph type="body" idx="1"/>
          </p:nvPr>
        </p:nvSpPr>
        <p:spPr/>
        <p:txBody>
          <a:bodyPr/>
          <a:lstStyle/>
          <a:p>
            <a:r>
              <a:rPr lang="en-GB" dirty="0"/>
              <a:t>Here is the overview of the tool. You can see, the first column, that there are 5 assessment criteria. Along the other columns, you will see the instructions on how to score for each of these criterion. The score can range from -2 to 0 to +2. The table is colour coded – the columns in yellow are scores that suggest baby is sedated, the blue column in the middle list the signs /symptoms in a baby who is in a normal state (neither sedated nor in pain) and the pink columns on the right list features that suggest the baby could be in pain or be agitated. </a:t>
            </a:r>
          </a:p>
        </p:txBody>
      </p:sp>
      <p:sp>
        <p:nvSpPr>
          <p:cNvPr id="4" name="Slide Number Placeholder 3">
            <a:extLst>
              <a:ext uri="{FF2B5EF4-FFF2-40B4-BE49-F238E27FC236}">
                <a16:creationId xmlns:a16="http://schemas.microsoft.com/office/drawing/2014/main" id="{C24EBD65-EC26-58DC-568C-8C3E99E3FAE4}"/>
              </a:ext>
            </a:extLst>
          </p:cNvPr>
          <p:cNvSpPr>
            <a:spLocks noGrp="1"/>
          </p:cNvSpPr>
          <p:nvPr>
            <p:ph type="sldNum" sz="quarter" idx="5"/>
          </p:nvPr>
        </p:nvSpPr>
        <p:spPr/>
        <p:txBody>
          <a:bodyPr/>
          <a:lstStyle/>
          <a:p>
            <a:fld id="{93B208CF-6D31-B34E-9D95-EC615C533640}" type="slidenum">
              <a:rPr lang="en-US" smtClean="0"/>
              <a:t>5</a:t>
            </a:fld>
            <a:endParaRPr lang="en-US"/>
          </a:p>
        </p:txBody>
      </p:sp>
    </p:spTree>
    <p:extLst>
      <p:ext uri="{BB962C8B-B14F-4D97-AF65-F5344CB8AC3E}">
        <p14:creationId xmlns:p14="http://schemas.microsoft.com/office/powerpoint/2010/main" val="7333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9E6F-FBD0-57A2-7FF7-0D0E1AB18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AAD9F-4464-8299-A4A9-BC27569E732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E7E4207-AADD-F74F-493E-B2E41993C889}"/>
              </a:ext>
            </a:extLst>
          </p:cNvPr>
          <p:cNvSpPr>
            <a:spLocks noGrp="1"/>
          </p:cNvSpPr>
          <p:nvPr>
            <p:ph type="body" idx="1"/>
          </p:nvPr>
        </p:nvSpPr>
        <p:spPr/>
        <p:txBody>
          <a:bodyPr/>
          <a:lstStyle/>
          <a:p>
            <a:r>
              <a:rPr lang="en-GB" dirty="0"/>
              <a:t>To summarise this overview, N-PASS accounts for both pain and sedation assessment in a single tool. It has five categories of assessment each of which can be scored ranging from -2 to +2 giving you a total score that can range from -10 to +10.</a:t>
            </a:r>
          </a:p>
          <a:p>
            <a:r>
              <a:rPr lang="en-GB" dirty="0"/>
              <a:t>The tool is meant to be used by health care professionals with active involvement from parents who can help you determine which score to give for each criterion.</a:t>
            </a:r>
          </a:p>
        </p:txBody>
      </p:sp>
      <p:sp>
        <p:nvSpPr>
          <p:cNvPr id="4" name="Slide Number Placeholder 3">
            <a:extLst>
              <a:ext uri="{FF2B5EF4-FFF2-40B4-BE49-F238E27FC236}">
                <a16:creationId xmlns:a16="http://schemas.microsoft.com/office/drawing/2014/main" id="{458189E9-5246-2A28-171B-9B9B450503B1}"/>
              </a:ext>
            </a:extLst>
          </p:cNvPr>
          <p:cNvSpPr>
            <a:spLocks noGrp="1"/>
          </p:cNvSpPr>
          <p:nvPr>
            <p:ph type="sldNum" sz="quarter" idx="5"/>
          </p:nvPr>
        </p:nvSpPr>
        <p:spPr/>
        <p:txBody>
          <a:bodyPr/>
          <a:lstStyle/>
          <a:p>
            <a:fld id="{93B208CF-6D31-B34E-9D95-EC615C533640}" type="slidenum">
              <a:rPr lang="en-US" smtClean="0"/>
              <a:t>6</a:t>
            </a:fld>
            <a:endParaRPr lang="en-US"/>
          </a:p>
        </p:txBody>
      </p:sp>
    </p:spTree>
    <p:extLst>
      <p:ext uri="{BB962C8B-B14F-4D97-AF65-F5344CB8AC3E}">
        <p14:creationId xmlns:p14="http://schemas.microsoft.com/office/powerpoint/2010/main" val="274634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1AB22-7641-7713-3DE8-9447B182E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A92C4-5C53-742F-FCAB-306E8A91012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329DD45-C61C-FA47-129A-1556E770CD75}"/>
              </a:ext>
            </a:extLst>
          </p:cNvPr>
          <p:cNvSpPr>
            <a:spLocks noGrp="1"/>
          </p:cNvSpPr>
          <p:nvPr>
            <p:ph type="body" idx="1"/>
          </p:nvPr>
        </p:nvSpPr>
        <p:spPr/>
        <p:txBody>
          <a:bodyPr/>
          <a:lstStyle/>
          <a:p>
            <a:r>
              <a:rPr lang="en-GB" dirty="0"/>
              <a:t>Let us look at the normal to pain and agitation scores section of the table in a bit more detail. </a:t>
            </a:r>
          </a:p>
          <a:p>
            <a:r>
              <a:rPr lang="en-GB" dirty="0"/>
              <a:t>In N-PASS, pain is assessed for each of the 5-assessment criterion individually and then added together. Pain is therefore summed up as a positive number from 0 to +10. </a:t>
            </a:r>
          </a:p>
          <a:p>
            <a:r>
              <a:rPr lang="en-GB" dirty="0"/>
              <a:t>For each criterion, read the descriptions given in the columns with scores of 0, 1, and 2. Give the score for the description that fits your baby the best. Use the observations you have made on the baby, closest to the time when you are calculating the score to determine whether you will give 0, 1, or 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slides 14 to 18, we have given further details to help you decide which score to give for each of the 5-assessment criterion.</a:t>
            </a:r>
          </a:p>
          <a:p>
            <a:endParaRPr lang="en-GB" dirty="0"/>
          </a:p>
        </p:txBody>
      </p:sp>
      <p:sp>
        <p:nvSpPr>
          <p:cNvPr id="4" name="Slide Number Placeholder 3">
            <a:extLst>
              <a:ext uri="{FF2B5EF4-FFF2-40B4-BE49-F238E27FC236}">
                <a16:creationId xmlns:a16="http://schemas.microsoft.com/office/drawing/2014/main" id="{993967E9-AA85-AE53-7749-27E9787E09A6}"/>
              </a:ext>
            </a:extLst>
          </p:cNvPr>
          <p:cNvSpPr>
            <a:spLocks noGrp="1"/>
          </p:cNvSpPr>
          <p:nvPr>
            <p:ph type="sldNum" sz="quarter" idx="5"/>
          </p:nvPr>
        </p:nvSpPr>
        <p:spPr/>
        <p:txBody>
          <a:bodyPr/>
          <a:lstStyle/>
          <a:p>
            <a:fld id="{93B208CF-6D31-B34E-9D95-EC615C533640}" type="slidenum">
              <a:rPr lang="en-US" smtClean="0"/>
              <a:t>7</a:t>
            </a:fld>
            <a:endParaRPr lang="en-US"/>
          </a:p>
        </p:txBody>
      </p:sp>
    </p:spTree>
    <p:extLst>
      <p:ext uri="{BB962C8B-B14F-4D97-AF65-F5344CB8AC3E}">
        <p14:creationId xmlns:p14="http://schemas.microsoft.com/office/powerpoint/2010/main" val="424092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4CB14-4EBE-BC44-0216-8446428D3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A0216-9CD2-32D4-47A7-0CADBE0E3A4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2988324-D248-10A1-C7D8-BD1B76DCD7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your observations, you can, therefore give a score for each criterion and obtain a total score by adding them up. Points are added to the premature infant’s pain score based on their gestational age because preterm infants may have a limited ability to express pain behaviourally or physiologically.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babies whose corrected age is &lt;28 weeks’ gestation, add 3; for those who are 28 to 31 weeks’, add 2; and for corrected age of 32 to 35 weeks, add 1.  </a:t>
            </a:r>
          </a:p>
        </p:txBody>
      </p:sp>
      <p:sp>
        <p:nvSpPr>
          <p:cNvPr id="4" name="Slide Number Placeholder 3">
            <a:extLst>
              <a:ext uri="{FF2B5EF4-FFF2-40B4-BE49-F238E27FC236}">
                <a16:creationId xmlns:a16="http://schemas.microsoft.com/office/drawing/2014/main" id="{F7F24264-C523-DF5B-9A05-8967B6C9B54F}"/>
              </a:ext>
            </a:extLst>
          </p:cNvPr>
          <p:cNvSpPr>
            <a:spLocks noGrp="1"/>
          </p:cNvSpPr>
          <p:nvPr>
            <p:ph type="sldNum" sz="quarter" idx="5"/>
          </p:nvPr>
        </p:nvSpPr>
        <p:spPr/>
        <p:txBody>
          <a:bodyPr/>
          <a:lstStyle/>
          <a:p>
            <a:fld id="{93B208CF-6D31-B34E-9D95-EC615C533640}" type="slidenum">
              <a:rPr lang="en-US" smtClean="0"/>
              <a:t>8</a:t>
            </a:fld>
            <a:endParaRPr lang="en-US"/>
          </a:p>
        </p:txBody>
      </p:sp>
    </p:spTree>
    <p:extLst>
      <p:ext uri="{BB962C8B-B14F-4D97-AF65-F5344CB8AC3E}">
        <p14:creationId xmlns:p14="http://schemas.microsoft.com/office/powerpoint/2010/main" val="212970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4878-2CB0-6EA2-6278-F719E5651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DFD68-B945-C262-0E08-EEDF38A02D9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2B7185-80E8-4661-6307-4A4672E57E24}"/>
              </a:ext>
            </a:extLst>
          </p:cNvPr>
          <p:cNvSpPr>
            <a:spLocks noGrp="1"/>
          </p:cNvSpPr>
          <p:nvPr>
            <p:ph type="body" idx="1"/>
          </p:nvPr>
        </p:nvSpPr>
        <p:spPr/>
        <p:txBody>
          <a:bodyPr/>
          <a:lstStyle/>
          <a:p>
            <a:r>
              <a:rPr lang="en-GB" dirty="0"/>
              <a:t>You can then use the total score to determine the overall pain and agitation state of your baby. A score of 0 to 3 suggests that the baby is in a normal state and you should continue all comfort measures that are in place and that are routine good practice such as optimal positioning and environment. If the baby is on morphine infusion, you could consider reducing the morphine infusion rate. </a:t>
            </a:r>
          </a:p>
          <a:p>
            <a:r>
              <a:rPr lang="en-GB" dirty="0"/>
              <a:t>A score of 3 to 5 suggests that the baby could be in some pain and or discomfort and you need to optimise comfort measures including non-pharmacological measures and involving parents with measures such as skin-to-skin care were appropriate and possible. </a:t>
            </a:r>
          </a:p>
          <a:p>
            <a:r>
              <a:rPr lang="en-GB" dirty="0"/>
              <a:t>A </a:t>
            </a:r>
            <a:r>
              <a:rPr lang="en-GB" dirty="0" err="1"/>
              <a:t>socre</a:t>
            </a:r>
            <a:r>
              <a:rPr lang="en-GB" dirty="0"/>
              <a:t> of &gt;5 suggest that the baby is in significant pain and the baby may need increase in pain medications such as more morphine as a bolos or increase in infusion rate. </a:t>
            </a:r>
          </a:p>
        </p:txBody>
      </p:sp>
      <p:sp>
        <p:nvSpPr>
          <p:cNvPr id="4" name="Slide Number Placeholder 3">
            <a:extLst>
              <a:ext uri="{FF2B5EF4-FFF2-40B4-BE49-F238E27FC236}">
                <a16:creationId xmlns:a16="http://schemas.microsoft.com/office/drawing/2014/main" id="{FB3361D1-6AE6-50FA-B9BB-1B78E2214381}"/>
              </a:ext>
            </a:extLst>
          </p:cNvPr>
          <p:cNvSpPr>
            <a:spLocks noGrp="1"/>
          </p:cNvSpPr>
          <p:nvPr>
            <p:ph type="sldNum" sz="quarter" idx="5"/>
          </p:nvPr>
        </p:nvSpPr>
        <p:spPr/>
        <p:txBody>
          <a:bodyPr/>
          <a:lstStyle/>
          <a:p>
            <a:fld id="{93B208CF-6D31-B34E-9D95-EC615C533640}" type="slidenum">
              <a:rPr lang="en-US" smtClean="0"/>
              <a:t>9</a:t>
            </a:fld>
            <a:endParaRPr lang="en-US"/>
          </a:p>
        </p:txBody>
      </p:sp>
    </p:spTree>
    <p:extLst>
      <p:ext uri="{BB962C8B-B14F-4D97-AF65-F5344CB8AC3E}">
        <p14:creationId xmlns:p14="http://schemas.microsoft.com/office/powerpoint/2010/main" val="285434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9BAD-4718-C513-46DE-FBEA6F8094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40938A0-FBBA-D5D9-6188-1F49AED64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5A36C00-1057-E1A1-EB4C-D7A0972C3D71}"/>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5" name="Footer Placeholder 4">
            <a:extLst>
              <a:ext uri="{FF2B5EF4-FFF2-40B4-BE49-F238E27FC236}">
                <a16:creationId xmlns:a16="http://schemas.microsoft.com/office/drawing/2014/main" id="{588A99E0-A5A2-B81B-5FF1-E6B557D03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AA684-1EA4-330B-305F-7C4F3CB3F356}"/>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120420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0374-6478-1F60-4AB7-A1EE0B35DD0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A8502C-8CC1-3D3F-43F1-DD36129E50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0AE69F-879E-6B25-D293-685D552605E5}"/>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5" name="Footer Placeholder 4">
            <a:extLst>
              <a:ext uri="{FF2B5EF4-FFF2-40B4-BE49-F238E27FC236}">
                <a16:creationId xmlns:a16="http://schemas.microsoft.com/office/drawing/2014/main" id="{7A51A218-D9BF-0BA7-7BA9-CF5FA2C96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ACDD5-95B7-68FC-DB56-A7AD25325302}"/>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4259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B40E3E-EA35-AFFE-237A-1CD3835FE5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ED1406-DFAF-3B56-7A0C-32F8DD281A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4576C1-A0D7-1EA2-470A-BBD7FDE9DFF4}"/>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5" name="Footer Placeholder 4">
            <a:extLst>
              <a:ext uri="{FF2B5EF4-FFF2-40B4-BE49-F238E27FC236}">
                <a16:creationId xmlns:a16="http://schemas.microsoft.com/office/drawing/2014/main" id="{534A1D28-1F9F-125D-B490-06EB01FD4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AAF1A-3218-7F3C-4377-5D186E401BAC}"/>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95421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blue">
    <p:bg>
      <p:bgPr>
        <a:solidFill>
          <a:schemeClr val="tx1"/>
        </a:solidFill>
        <a:effectLst/>
      </p:bgPr>
    </p:bg>
    <p:spTree>
      <p:nvGrpSpPr>
        <p:cNvPr id="1" name=""/>
        <p:cNvGrpSpPr/>
        <p:nvPr/>
      </p:nvGrpSpPr>
      <p:grpSpPr>
        <a:xfrm>
          <a:off x="0" y="0"/>
          <a:ext cx="0" cy="0"/>
          <a:chOff x="0" y="0"/>
          <a:chExt cx="0" cy="0"/>
        </a:xfrm>
      </p:grpSpPr>
      <p:pic>
        <p:nvPicPr>
          <p:cNvPr id="5" name="Picture 4" descr="University of Nottingham logo">
            <a:extLst>
              <a:ext uri="{FF2B5EF4-FFF2-40B4-BE49-F238E27FC236}">
                <a16:creationId xmlns:a16="http://schemas.microsoft.com/office/drawing/2014/main" id="{15DABD73-1F59-7DE4-286D-42E72C4D32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2" name="Title 1">
            <a:extLst>
              <a:ext uri="{FF2B5EF4-FFF2-40B4-BE49-F238E27FC236}">
                <a16:creationId xmlns:a16="http://schemas.microsoft.com/office/drawing/2014/main" id="{DB6853EA-4853-ACD6-CC82-7D33A6FB25BF}"/>
              </a:ext>
            </a:extLst>
          </p:cNvPr>
          <p:cNvSpPr>
            <a:spLocks noGrp="1"/>
          </p:cNvSpPr>
          <p:nvPr>
            <p:ph type="ctrTitle" hasCustomPrompt="1"/>
          </p:nvPr>
        </p:nvSpPr>
        <p:spPr>
          <a:xfrm>
            <a:off x="425450" y="2258844"/>
            <a:ext cx="9598564" cy="1620837"/>
          </a:xfrm>
          <a:prstGeom prst="rect">
            <a:avLst/>
          </a:prstGeom>
        </p:spPr>
        <p:txBody>
          <a:bodyPr anchor="ctr"/>
          <a:lstStyle>
            <a:lvl1pPr algn="l">
              <a:lnSpc>
                <a:spcPts val="6000"/>
              </a:lnSpc>
              <a:defRPr sz="6000">
                <a:solidFill>
                  <a:schemeClr val="bg1"/>
                </a:solidFill>
              </a:defRPr>
            </a:lvl1pPr>
          </a:lstStyle>
          <a:p>
            <a:r>
              <a:rPr lang="en-GB"/>
              <a:t>The title of your presentation goes here</a:t>
            </a:r>
            <a:endParaRPr lang="en-US"/>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425450" y="4244162"/>
            <a:ext cx="9598564" cy="720096"/>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subheading goes here</a:t>
            </a:r>
            <a:endParaRPr lang="en-US"/>
          </a:p>
        </p:txBody>
      </p:sp>
      <p:sp>
        <p:nvSpPr>
          <p:cNvPr id="7" name="Text Placeholder 9">
            <a:extLst>
              <a:ext uri="{FF2B5EF4-FFF2-40B4-BE49-F238E27FC236}">
                <a16:creationId xmlns:a16="http://schemas.microsoft.com/office/drawing/2014/main" id="{11077D18-4A41-F2FC-BDBD-1952BE2667C9}"/>
              </a:ext>
            </a:extLst>
          </p:cNvPr>
          <p:cNvSpPr>
            <a:spLocks noGrp="1"/>
          </p:cNvSpPr>
          <p:nvPr>
            <p:ph type="body" sz="quarter" idx="11" hasCustomPrompt="1"/>
          </p:nvPr>
        </p:nvSpPr>
        <p:spPr>
          <a:xfrm>
            <a:off x="425450" y="5207617"/>
            <a:ext cx="4679958" cy="36069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Name of presenter</a:t>
            </a:r>
            <a:endParaRPr lang="en-US"/>
          </a:p>
        </p:txBody>
      </p:sp>
      <p:sp>
        <p:nvSpPr>
          <p:cNvPr id="4" name="Picture Placeholder 2" descr="Partner logo.">
            <a:extLst>
              <a:ext uri="{FF2B5EF4-FFF2-40B4-BE49-F238E27FC236}">
                <a16:creationId xmlns:a16="http://schemas.microsoft.com/office/drawing/2014/main" id="{CBC67323-FEAE-C279-D467-27C99A9CED17}"/>
              </a:ext>
            </a:extLst>
          </p:cNvPr>
          <p:cNvSpPr>
            <a:spLocks noGrp="1"/>
          </p:cNvSpPr>
          <p:nvPr>
            <p:ph type="pic" sz="quarter" idx="10" hasCustomPrompt="1"/>
          </p:nvPr>
        </p:nvSpPr>
        <p:spPr>
          <a:xfrm>
            <a:off x="9951739" y="5499101"/>
            <a:ext cx="1800000" cy="900112"/>
          </a:xfrm>
          <a:solidFill>
            <a:schemeClr val="bg1"/>
          </a:solidFill>
        </p:spPr>
        <p:txBody>
          <a:bodyPr lIns="180000" rIns="180000" anchor="ctr">
            <a:normAutofit/>
          </a:bodyPr>
          <a:lstStyle>
            <a:lvl1pPr marL="0" indent="0" algn="ctr">
              <a:buNone/>
              <a:defRPr sz="1200"/>
            </a:lvl1pPr>
          </a:lstStyle>
          <a:p>
            <a:r>
              <a:rPr lang="en-US"/>
              <a:t>Insert a partner logo here or remove this box if not needed</a:t>
            </a:r>
          </a:p>
        </p:txBody>
      </p:sp>
      <p:pic>
        <p:nvPicPr>
          <p:cNvPr id="6" name="Picture 5" descr="University of Nottingham logo">
            <a:extLst>
              <a:ext uri="{FF2B5EF4-FFF2-40B4-BE49-F238E27FC236}">
                <a16:creationId xmlns:a16="http://schemas.microsoft.com/office/drawing/2014/main" id="{4E833F2C-D9B7-77F5-60D0-008B4F503A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Tree>
    <p:extLst>
      <p:ext uri="{BB962C8B-B14F-4D97-AF65-F5344CB8AC3E}">
        <p14:creationId xmlns:p14="http://schemas.microsoft.com/office/powerpoint/2010/main" val="1795525897"/>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_half_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91FD6D-ACBB-795F-A648-16926841CC51}"/>
              </a:ext>
              <a:ext uri="{C183D7F6-B498-43B3-948B-1728B52AA6E4}">
                <adec:decorative xmlns:adec="http://schemas.microsoft.com/office/drawing/2017/decorative" val="1"/>
              </a:ext>
            </a:extLst>
          </p:cNvPr>
          <p:cNvSpPr/>
          <p:nvPr/>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74E01E-D3F9-8614-6E3C-62268CBD2CB4}"/>
              </a:ext>
              <a:ext uri="{C183D7F6-B498-43B3-948B-1728B52AA6E4}">
                <adec:decorative xmlns:adec="http://schemas.microsoft.com/office/drawing/2017/decorative" val="1"/>
              </a:ext>
            </a:extLst>
          </p:cNvPr>
          <p:cNvSpPr/>
          <p:nvPr/>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iversity of Nottingham castle icon">
            <a:extLst>
              <a:ext uri="{FF2B5EF4-FFF2-40B4-BE49-F238E27FC236}">
                <a16:creationId xmlns:a16="http://schemas.microsoft.com/office/drawing/2014/main" id="{D7395279-FD9F-F3B7-B55E-F407BE7B3E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
        <p:nvSpPr>
          <p:cNvPr id="6" name="Title Placeholder 1">
            <a:extLst>
              <a:ext uri="{FF2B5EF4-FFF2-40B4-BE49-F238E27FC236}">
                <a16:creationId xmlns:a16="http://schemas.microsoft.com/office/drawing/2014/main" id="{F91BDDD1-ABB8-5513-0EBE-12EB29040A15}"/>
              </a:ext>
            </a:extLst>
          </p:cNvPr>
          <p:cNvSpPr>
            <a:spLocks noGrp="1"/>
          </p:cNvSpPr>
          <p:nvPr>
            <p:ph type="title" hasCustomPrompt="1"/>
          </p:nvPr>
        </p:nvSpPr>
        <p:spPr>
          <a:xfrm>
            <a:off x="1325563" y="5386"/>
            <a:ext cx="10440987" cy="900000"/>
          </a:xfrm>
          <a:prstGeom prst="rect">
            <a:avLst/>
          </a:prstGeom>
        </p:spPr>
        <p:txBody>
          <a:bodyPr vert="horz" lIns="0" tIns="216000" rIns="0" bIns="144000" rtlCol="0" anchor="t" anchorCtr="0">
            <a:normAutofit/>
          </a:bodyPr>
          <a:lstStyle>
            <a:lvl1pPr>
              <a:defRPr>
                <a:solidFill>
                  <a:schemeClr val="bg1"/>
                </a:solidFill>
                <a:latin typeface="+mj-lt"/>
              </a:defRPr>
            </a:lvl1pPr>
          </a:lstStyle>
          <a:p>
            <a:r>
              <a:rPr lang="en-GB"/>
              <a:t>Your title goes here</a:t>
            </a:r>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hasCustomPrompt="1"/>
          </p:nvPr>
        </p:nvSpPr>
        <p:spPr>
          <a:xfrm>
            <a:off x="433473" y="1817688"/>
            <a:ext cx="5219518" cy="4402138"/>
          </a:xfrm>
          <a:prstGeom prst="rect">
            <a:avLst/>
          </a:prstGeom>
        </p:spPr>
        <p:txBody>
          <a:bodyPr bIns="0"/>
          <a:lstStyle/>
          <a:p>
            <a:pPr lvl="0"/>
            <a:r>
              <a:rPr lang="en-GB"/>
              <a:t>Text goes here</a:t>
            </a:r>
            <a:endParaRPr lang="en-US"/>
          </a:p>
        </p:txBody>
      </p:sp>
      <p:sp>
        <p:nvSpPr>
          <p:cNvPr id="10" name="Content Placeholder 2">
            <a:extLst>
              <a:ext uri="{FF2B5EF4-FFF2-40B4-BE49-F238E27FC236}">
                <a16:creationId xmlns:a16="http://schemas.microsoft.com/office/drawing/2014/main" id="{BEB655E7-91E1-1C07-7B06-2DA668B7F525}"/>
              </a:ext>
            </a:extLst>
          </p:cNvPr>
          <p:cNvSpPr>
            <a:spLocks noGrp="1"/>
          </p:cNvSpPr>
          <p:nvPr>
            <p:ph idx="14"/>
          </p:nvPr>
        </p:nvSpPr>
        <p:spPr>
          <a:xfrm>
            <a:off x="6554756" y="1812413"/>
            <a:ext cx="5211794" cy="4407411"/>
          </a:xfrm>
          <a:prstGeom prst="rect">
            <a:avLst/>
          </a:prstGeom>
        </p:spPr>
        <p:txBody>
          <a:bodyPr bIns="0"/>
          <a:lstStyle/>
          <a:p>
            <a:pPr lvl="0"/>
            <a:r>
              <a:rPr lang="en-GB"/>
              <a:t>Click to edit Master text styles</a:t>
            </a:r>
          </a:p>
        </p:txBody>
      </p:sp>
      <p:sp>
        <p:nvSpPr>
          <p:cNvPr id="13" name="Slide Number Placeholder 5">
            <a:extLst>
              <a:ext uri="{FF2B5EF4-FFF2-40B4-BE49-F238E27FC236}">
                <a16:creationId xmlns:a16="http://schemas.microsoft.com/office/drawing/2014/main" id="{81B6B00A-DA58-B7AA-2824-078C084AEA87}"/>
              </a:ext>
            </a:extLst>
          </p:cNvPr>
          <p:cNvSpPr>
            <a:spLocks noGrp="1"/>
          </p:cNvSpPr>
          <p:nvPr>
            <p:ph type="sldNum" sz="quarter" idx="4"/>
          </p:nvPr>
        </p:nvSpPr>
        <p:spPr>
          <a:xfrm>
            <a:off x="11046660" y="6399212"/>
            <a:ext cx="719890" cy="197810"/>
          </a:xfrm>
          <a:prstGeom prst="rect">
            <a:avLst/>
          </a:prstGeom>
        </p:spPr>
        <p:txBody>
          <a:bodyPr lIns="0" tIns="0" rIns="0" bIns="0"/>
          <a:lstStyle>
            <a:lvl1pPr algn="r">
              <a:defRPr sz="1200">
                <a:solidFill>
                  <a:schemeClr val="accent1"/>
                </a:solidFill>
              </a:defRPr>
            </a:lvl1pPr>
          </a:lstStyle>
          <a:p>
            <a:fld id="{820EACED-CA5D-B048-836B-BF30EF0E914A}" type="slidenum">
              <a:rPr lang="en-US" smtClean="0"/>
              <a:pPr/>
              <a:t>‹#›</a:t>
            </a:fld>
            <a:endParaRPr lang="en-US"/>
          </a:p>
        </p:txBody>
      </p:sp>
      <p:sp>
        <p:nvSpPr>
          <p:cNvPr id="2" name="Rectangle 1">
            <a:extLst>
              <a:ext uri="{FF2B5EF4-FFF2-40B4-BE49-F238E27FC236}">
                <a16:creationId xmlns:a16="http://schemas.microsoft.com/office/drawing/2014/main" id="{17318323-A170-EDED-D9EF-627961F7B1B6}"/>
              </a:ext>
              <a:ext uri="{C183D7F6-B498-43B3-948B-1728B52AA6E4}">
                <adec:decorative xmlns:adec="http://schemas.microsoft.com/office/drawing/2017/decorative" val="1"/>
              </a:ext>
            </a:extLst>
          </p:cNvPr>
          <p:cNvSpPr/>
          <p:nvPr userDrawn="1"/>
        </p:nvSpPr>
        <p:spPr>
          <a:xfrm>
            <a:off x="6096000" y="1358900"/>
            <a:ext cx="6096000" cy="5499100"/>
          </a:xfrm>
          <a:prstGeom prst="rect">
            <a:avLst/>
          </a:prstGeom>
          <a:solidFill>
            <a:srgbClr val="CF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072BB2-6CD8-9860-B61E-46CA1B102665}"/>
              </a:ext>
              <a:ext uri="{C183D7F6-B498-43B3-948B-1728B52AA6E4}">
                <adec:decorative xmlns:adec="http://schemas.microsoft.com/office/drawing/2017/decorative" val="1"/>
              </a:ext>
            </a:extLst>
          </p:cNvPr>
          <p:cNvSpPr/>
          <p:nvPr userDrawn="1"/>
        </p:nvSpPr>
        <p:spPr>
          <a:xfrm>
            <a:off x="0" y="-1"/>
            <a:ext cx="12192000" cy="135890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iversity of Nottingham castle icon">
            <a:extLst>
              <a:ext uri="{FF2B5EF4-FFF2-40B4-BE49-F238E27FC236}">
                <a16:creationId xmlns:a16="http://schemas.microsoft.com/office/drawing/2014/main" id="{10F4B169-CB44-A713-AFA7-8E9E303F99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00113" cy="900112"/>
          </a:xfrm>
          <a:prstGeom prst="rect">
            <a:avLst/>
          </a:prstGeom>
        </p:spPr>
      </p:pic>
    </p:spTree>
    <p:extLst>
      <p:ext uri="{BB962C8B-B14F-4D97-AF65-F5344CB8AC3E}">
        <p14:creationId xmlns:p14="http://schemas.microsoft.com/office/powerpoint/2010/main" val="3750423310"/>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End_slide">
    <p:bg>
      <p:bgPr>
        <a:solidFill>
          <a:schemeClr val="tx1"/>
        </a:solidFill>
        <a:effectLst/>
      </p:bgPr>
    </p:bg>
    <p:spTree>
      <p:nvGrpSpPr>
        <p:cNvPr id="1" name=""/>
        <p:cNvGrpSpPr/>
        <p:nvPr/>
      </p:nvGrpSpPr>
      <p:grpSpPr>
        <a:xfrm>
          <a:off x="0" y="0"/>
          <a:ext cx="0" cy="0"/>
          <a:chOff x="0" y="0"/>
          <a:chExt cx="0" cy="0"/>
        </a:xfrm>
      </p:grpSpPr>
      <p:pic>
        <p:nvPicPr>
          <p:cNvPr id="2" name="Picture 1" descr="University of Nottingham Logo.">
            <a:extLst>
              <a:ext uri="{FF2B5EF4-FFF2-40B4-BE49-F238E27FC236}">
                <a16:creationId xmlns:a16="http://schemas.microsoft.com/office/drawing/2014/main" id="{4F1ADCAE-67D1-E4DF-B7A1-5951DE4C0D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7" name="TextBox 6">
            <a:extLst>
              <a:ext uri="{FF2B5EF4-FFF2-40B4-BE49-F238E27FC236}">
                <a16:creationId xmlns:a16="http://schemas.microsoft.com/office/drawing/2014/main" id="{34A48EF3-956C-7FE0-B44A-55E4E8B574B2}"/>
              </a:ext>
            </a:extLst>
          </p:cNvPr>
          <p:cNvSpPr txBox="1"/>
          <p:nvPr/>
        </p:nvSpPr>
        <p:spPr>
          <a:xfrm>
            <a:off x="877173" y="2258844"/>
            <a:ext cx="6571467" cy="923330"/>
          </a:xfrm>
          <a:prstGeom prst="rect">
            <a:avLst/>
          </a:prstGeom>
          <a:noFill/>
        </p:spPr>
        <p:txBody>
          <a:bodyPr wrap="square" lIns="0" tIns="0" rIns="0" bIns="0" rtlCol="0">
            <a:spAutoFit/>
          </a:bodyPr>
          <a:lstStyle/>
          <a:p>
            <a:r>
              <a:rPr lang="en-US" sz="6000" b="1" i="0">
                <a:solidFill>
                  <a:schemeClr val="bg1"/>
                </a:solidFill>
                <a:latin typeface="+mj-lt"/>
              </a:rPr>
              <a:t>Thank you</a:t>
            </a:r>
          </a:p>
        </p:txBody>
      </p:sp>
      <p:sp>
        <p:nvSpPr>
          <p:cNvPr id="3" name="Subtitle 2">
            <a:extLst>
              <a:ext uri="{FF2B5EF4-FFF2-40B4-BE49-F238E27FC236}">
                <a16:creationId xmlns:a16="http://schemas.microsoft.com/office/drawing/2014/main" id="{74A30556-8831-6682-C9D7-CE486771B94F}"/>
              </a:ext>
            </a:extLst>
          </p:cNvPr>
          <p:cNvSpPr>
            <a:spLocks noGrp="1"/>
          </p:cNvSpPr>
          <p:nvPr>
            <p:ph type="subTitle" idx="1" hasCustomPrompt="1"/>
          </p:nvPr>
        </p:nvSpPr>
        <p:spPr>
          <a:xfrm>
            <a:off x="882474" y="3722240"/>
            <a:ext cx="9144000" cy="426687"/>
          </a:xfrm>
          <a:prstGeom prst="rect">
            <a:avLst/>
          </a:prstGeom>
        </p:spPr>
        <p:txBody>
          <a:bodyPr>
            <a:normAutofit/>
          </a:bodyPr>
          <a:lstStyle>
            <a:lvl1pPr marL="0" indent="0" algn="l">
              <a:buNone/>
              <a:defRPr sz="32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Any questions?</a:t>
            </a:r>
            <a:endParaRPr lang="en-US"/>
          </a:p>
        </p:txBody>
      </p:sp>
      <p:pic>
        <p:nvPicPr>
          <p:cNvPr id="4" name="Picture 3" descr="University of Nottingham Logo.">
            <a:extLst>
              <a:ext uri="{FF2B5EF4-FFF2-40B4-BE49-F238E27FC236}">
                <a16:creationId xmlns:a16="http://schemas.microsoft.com/office/drawing/2014/main" id="{9289179D-6004-2704-138F-CD629590AD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436553" cy="900112"/>
          </a:xfrm>
          <a:prstGeom prst="rect">
            <a:avLst/>
          </a:prstGeom>
        </p:spPr>
      </p:pic>
      <p:sp>
        <p:nvSpPr>
          <p:cNvPr id="5" name="TextBox 4">
            <a:extLst>
              <a:ext uri="{FF2B5EF4-FFF2-40B4-BE49-F238E27FC236}">
                <a16:creationId xmlns:a16="http://schemas.microsoft.com/office/drawing/2014/main" id="{927B82E1-9A0E-59E5-DF66-092240979662}"/>
              </a:ext>
            </a:extLst>
          </p:cNvPr>
          <p:cNvSpPr txBox="1"/>
          <p:nvPr userDrawn="1"/>
        </p:nvSpPr>
        <p:spPr>
          <a:xfrm>
            <a:off x="877173" y="2258844"/>
            <a:ext cx="6571467" cy="923330"/>
          </a:xfrm>
          <a:prstGeom prst="rect">
            <a:avLst/>
          </a:prstGeom>
          <a:noFill/>
        </p:spPr>
        <p:txBody>
          <a:bodyPr wrap="square" lIns="0" tIns="0" rIns="0" bIns="0" rtlCol="0">
            <a:spAutoFit/>
          </a:bodyPr>
          <a:lstStyle/>
          <a:p>
            <a:r>
              <a:rPr lang="en-US" sz="6000" b="1" i="0">
                <a:solidFill>
                  <a:schemeClr val="bg1"/>
                </a:solidFill>
                <a:latin typeface="+mj-lt"/>
              </a:rPr>
              <a:t>Thank you</a:t>
            </a:r>
          </a:p>
        </p:txBody>
      </p:sp>
    </p:spTree>
    <p:extLst>
      <p:ext uri="{BB962C8B-B14F-4D97-AF65-F5344CB8AC3E}">
        <p14:creationId xmlns:p14="http://schemas.microsoft.com/office/powerpoint/2010/main" val="1542522787"/>
      </p:ext>
    </p:extLst>
  </p:cSld>
  <p:clrMapOvr>
    <a:masterClrMapping/>
  </p:clrMapOvr>
  <p:extLst>
    <p:ext uri="{DCECCB84-F9BA-43D5-87BE-67443E8EF086}">
      <p15:sldGuideLst xmlns:p15="http://schemas.microsoft.com/office/powerpoint/2012/main">
        <p15:guide id="1" orient="horz" pos="142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5021-3F9F-EB73-BA65-CF96F3CFBA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E9D15B-01F4-F09A-DCEB-B493DDDE372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369D54-C074-26B0-0DEC-D3115F73BDDE}"/>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5" name="Footer Placeholder 4">
            <a:extLst>
              <a:ext uri="{FF2B5EF4-FFF2-40B4-BE49-F238E27FC236}">
                <a16:creationId xmlns:a16="http://schemas.microsoft.com/office/drawing/2014/main" id="{3C6CEBDE-22C4-FCD9-CC8D-1281AAC4B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B49CB-7E32-0698-8B8B-32750A5A09EB}"/>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60042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308E-F2AD-9642-B459-A278B42C5E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580AC3C-C453-35E8-D762-B84C5524F6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7C4198-5619-87F0-DA1E-D72BE5CC806C}"/>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5" name="Footer Placeholder 4">
            <a:extLst>
              <a:ext uri="{FF2B5EF4-FFF2-40B4-BE49-F238E27FC236}">
                <a16:creationId xmlns:a16="http://schemas.microsoft.com/office/drawing/2014/main" id="{F7312AD9-4DB6-E709-1CD5-C930525FC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10615-2823-7B11-3A0E-A2C1039FD9C7}"/>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10184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ADA5-190B-6E01-B07F-AF37D574F0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226B4D-02E8-E2AC-354D-7357EF6512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B080A9-67C3-DB8A-E793-8ADCBBB1D5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9A5ABF-9AC4-B6AD-A1FF-42E532539EF9}"/>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6" name="Footer Placeholder 5">
            <a:extLst>
              <a:ext uri="{FF2B5EF4-FFF2-40B4-BE49-F238E27FC236}">
                <a16:creationId xmlns:a16="http://schemas.microsoft.com/office/drawing/2014/main" id="{7232BC64-E323-59EB-0BC8-8179AE328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4FE4B-CACD-2384-D272-703381DB241C}"/>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343014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EF4D-DFB8-92D9-036F-8705CF71C1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CB3BB9-3D63-95AA-2D54-185010836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C6030D-D635-F758-A030-F7D5154584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BE27E9-BB99-0E0A-1BCC-689BFD8F2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F7F633-DF74-3FAA-C2F0-6FA064A6DB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CB8A7B6-E269-F58A-C775-D22514577C65}"/>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8" name="Footer Placeholder 7">
            <a:extLst>
              <a:ext uri="{FF2B5EF4-FFF2-40B4-BE49-F238E27FC236}">
                <a16:creationId xmlns:a16="http://schemas.microsoft.com/office/drawing/2014/main" id="{6ABB1EB9-453A-D625-8FFC-EF1E2B4F12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3060C8-B5C6-8BD9-5013-2229CA42A17B}"/>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385462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5857-E17D-097B-C3E4-6C742DAB1A3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3329EC-942C-0790-837E-5319F39C05BF}"/>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4" name="Footer Placeholder 3">
            <a:extLst>
              <a:ext uri="{FF2B5EF4-FFF2-40B4-BE49-F238E27FC236}">
                <a16:creationId xmlns:a16="http://schemas.microsoft.com/office/drawing/2014/main" id="{3603BF08-8F92-32E0-8222-A636022F9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B85E6B-A53B-9133-B765-125EEF0BC201}"/>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240841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C3F1-8D62-7506-CE1A-217C787C5A7F}"/>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3" name="Footer Placeholder 2">
            <a:extLst>
              <a:ext uri="{FF2B5EF4-FFF2-40B4-BE49-F238E27FC236}">
                <a16:creationId xmlns:a16="http://schemas.microsoft.com/office/drawing/2014/main" id="{31D2C822-F28A-82C6-73B3-DFE3518B5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BDFD6C-1204-9529-2DDB-28F6FA5F25BA}"/>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318364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D5E5-7599-8EB6-61B6-DFF91BB7A4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31A0C4-9884-DFD8-A943-5A8190866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D8D4C4-3D80-324F-EF47-7BA2E7654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574CCE-B9BA-39BD-447B-7E38C47DEBD4}"/>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6" name="Footer Placeholder 5">
            <a:extLst>
              <a:ext uri="{FF2B5EF4-FFF2-40B4-BE49-F238E27FC236}">
                <a16:creationId xmlns:a16="http://schemas.microsoft.com/office/drawing/2014/main" id="{0BF2578B-C8F5-0A0F-26E1-97828DB4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5A83DF-6BC8-AC64-5B96-0467B097033C}"/>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256323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42E0-0420-FBF0-E073-343F37B1ED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EC94F7-984F-CF60-4363-9B34C2707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668017-32FA-59AD-FFD6-1E03CE72A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6862AB-9238-C04C-0758-0440C32EB61E}"/>
              </a:ext>
            </a:extLst>
          </p:cNvPr>
          <p:cNvSpPr>
            <a:spLocks noGrp="1"/>
          </p:cNvSpPr>
          <p:nvPr>
            <p:ph type="dt" sz="half" idx="10"/>
          </p:nvPr>
        </p:nvSpPr>
        <p:spPr/>
        <p:txBody>
          <a:bodyPr/>
          <a:lstStyle/>
          <a:p>
            <a:fld id="{7B57C44B-A9ED-8241-B7AA-8CA2E4645FB5}" type="datetimeFigureOut">
              <a:rPr lang="en-US" smtClean="0"/>
              <a:t>6/15/2026</a:t>
            </a:fld>
            <a:endParaRPr lang="en-US"/>
          </a:p>
        </p:txBody>
      </p:sp>
      <p:sp>
        <p:nvSpPr>
          <p:cNvPr id="6" name="Footer Placeholder 5">
            <a:extLst>
              <a:ext uri="{FF2B5EF4-FFF2-40B4-BE49-F238E27FC236}">
                <a16:creationId xmlns:a16="http://schemas.microsoft.com/office/drawing/2014/main" id="{1D09CDDD-A0A7-40A8-625C-5ABDFBE23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6E427-50CA-3229-EE8F-5DC1E06C1D72}"/>
              </a:ext>
            </a:extLst>
          </p:cNvPr>
          <p:cNvSpPr>
            <a:spLocks noGrp="1"/>
          </p:cNvSpPr>
          <p:nvPr>
            <p:ph type="sldNum" sz="quarter" idx="12"/>
          </p:nvPr>
        </p:nvSpPr>
        <p:spPr/>
        <p:txBody>
          <a:bodyPr/>
          <a:lstStyle/>
          <a:p>
            <a:fld id="{FC50BA68-D540-2644-8984-EA6F071C1C61}" type="slidenum">
              <a:rPr lang="en-US" smtClean="0"/>
              <a:t>‹#›</a:t>
            </a:fld>
            <a:endParaRPr lang="en-US"/>
          </a:p>
        </p:txBody>
      </p:sp>
    </p:spTree>
    <p:extLst>
      <p:ext uri="{BB962C8B-B14F-4D97-AF65-F5344CB8AC3E}">
        <p14:creationId xmlns:p14="http://schemas.microsoft.com/office/powerpoint/2010/main" val="253484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8046A-DBFA-50DE-7ED3-DE5983D14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731848-C907-DC4C-F3B1-23C84A066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CE3729-7AE0-2DEF-3A94-0ABEDCD2C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57C44B-A9ED-8241-B7AA-8CA2E4645FB5}" type="datetimeFigureOut">
              <a:rPr lang="en-US" smtClean="0"/>
              <a:t>6/15/2026</a:t>
            </a:fld>
            <a:endParaRPr lang="en-US"/>
          </a:p>
        </p:txBody>
      </p:sp>
      <p:sp>
        <p:nvSpPr>
          <p:cNvPr id="5" name="Footer Placeholder 4">
            <a:extLst>
              <a:ext uri="{FF2B5EF4-FFF2-40B4-BE49-F238E27FC236}">
                <a16:creationId xmlns:a16="http://schemas.microsoft.com/office/drawing/2014/main" id="{60A7BF13-0291-545B-56C7-FC8C50D73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4E4EB0-0CBE-921D-0074-FC52F5C9B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50BA68-D540-2644-8984-EA6F071C1C61}" type="slidenum">
              <a:rPr lang="en-US" smtClean="0"/>
              <a:t>‹#›</a:t>
            </a:fld>
            <a:endParaRPr lang="en-US"/>
          </a:p>
        </p:txBody>
      </p:sp>
    </p:spTree>
    <p:extLst>
      <p:ext uri="{BB962C8B-B14F-4D97-AF65-F5344CB8AC3E}">
        <p14:creationId xmlns:p14="http://schemas.microsoft.com/office/powerpoint/2010/main" val="1308344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dexta.ac.uk/"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chrome-extension:/efaidnbmnnnibpcajpcglclefindmkaj/https:/www.dexta.ac.uk/documents/dexta-protocol-final-version-2.0-26-sep-2025.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dexta.ac.uk/documents/dexta-guidance-on-morphine-dose-reduction-final-clean-version-1.0-16-oct-2025.pd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dexta@nottingham.ac.uk" TargetMode="External"/><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www.dexta.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doi.org/10.1001/jamapediatrics.2019.3351" TargetMode="External"/><Relationship Id="rId4" Type="http://schemas.openxmlformats.org/officeDocument/2006/relationships/hyperlink" Target="https://doi.org/10.1038/s41372-020-00840-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nestesiarianimazione.com/2004/06c.asp"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0506C5-9AE0-500C-689B-E84F84FD07F3}"/>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6E5559-C677-D860-B78E-E702CAFCDEC5}"/>
              </a:ext>
            </a:extLst>
          </p:cNvPr>
          <p:cNvSpPr>
            <a:spLocks noGrp="1"/>
          </p:cNvSpPr>
          <p:nvPr>
            <p:ph type="ctrTitle"/>
          </p:nvPr>
        </p:nvSpPr>
        <p:spPr>
          <a:xfrm>
            <a:off x="1237609" y="3015307"/>
            <a:ext cx="9716781" cy="1620837"/>
          </a:xfrm>
        </p:spPr>
        <p:txBody>
          <a:bodyPr>
            <a:normAutofit fontScale="90000"/>
          </a:bodyPr>
          <a:lstStyle/>
          <a:p>
            <a:pPr algn="ctr">
              <a:lnSpc>
                <a:spcPct val="100000"/>
              </a:lnSpc>
            </a:pPr>
            <a:r>
              <a:rPr lang="en-GB" sz="5300" dirty="0">
                <a:solidFill>
                  <a:srgbClr val="FFFFFF"/>
                </a:solidFill>
              </a:rPr>
              <a:t>A practical guide on how to use the Neonatal Pain, Agitation and Sedation Score (N-PASS)</a:t>
            </a:r>
            <a:br>
              <a:rPr lang="en-GB" sz="5300" dirty="0">
                <a:solidFill>
                  <a:srgbClr val="FFFFFF"/>
                </a:solidFill>
              </a:rPr>
            </a:br>
            <a:r>
              <a:rPr lang="en-GB" sz="5300" dirty="0">
                <a:solidFill>
                  <a:srgbClr val="FFFFFF"/>
                </a:solidFill>
              </a:rPr>
              <a:t>For participants in </a:t>
            </a:r>
            <a:r>
              <a:rPr lang="en-GB" sz="5300" dirty="0">
                <a:hlinkClick r:id="rId3">
                  <a:extLst>
                    <a:ext uri="{A12FA001-AC4F-418D-AE19-62706E023703}">
                      <ahyp:hlinkClr xmlns:ahyp="http://schemas.microsoft.com/office/drawing/2018/hyperlinkcolor" val="tx"/>
                    </a:ext>
                  </a:extLst>
                </a:hlinkClick>
              </a:rPr>
              <a:t>DEXTA</a:t>
            </a:r>
            <a:br>
              <a:rPr lang="en-GB" dirty="0">
                <a:solidFill>
                  <a:srgbClr val="FFFFFF"/>
                </a:solidFill>
              </a:rPr>
            </a:br>
            <a:br>
              <a:rPr lang="en-GB" sz="6000" dirty="0">
                <a:solidFill>
                  <a:srgbClr val="FFFFFF"/>
                </a:solidFill>
              </a:rPr>
            </a:br>
            <a:endParaRPr lang="en-US" dirty="0">
              <a:solidFill>
                <a:srgbClr val="FFFFFF"/>
              </a:solidFill>
              <a:latin typeface="Georgia" panose="02040502050405020303" pitchFamily="18" charset="0"/>
            </a:endParaRPr>
          </a:p>
        </p:txBody>
      </p:sp>
      <p:pic>
        <p:nvPicPr>
          <p:cNvPr id="6" name="Picture 2">
            <a:extLst>
              <a:ext uri="{FF2B5EF4-FFF2-40B4-BE49-F238E27FC236}">
                <a16:creationId xmlns:a16="http://schemas.microsoft.com/office/drawing/2014/main" id="{69D9354A-802B-A17B-BAF2-48BE06D5A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663" y="5999402"/>
            <a:ext cx="4198172" cy="747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ue text on a black background&#10;&#10;Description automatically generated">
            <a:extLst>
              <a:ext uri="{FF2B5EF4-FFF2-40B4-BE49-F238E27FC236}">
                <a16:creationId xmlns:a16="http://schemas.microsoft.com/office/drawing/2014/main" id="{400613BE-4C9E-1C1F-38EC-9C619D9D2420}"/>
              </a:ext>
            </a:extLst>
          </p:cNvPr>
          <p:cNvPicPr>
            <a:picLocks noChangeAspect="1"/>
          </p:cNvPicPr>
          <p:nvPr/>
        </p:nvPicPr>
        <p:blipFill>
          <a:blip r:embed="rId5"/>
          <a:stretch>
            <a:fillRect/>
          </a:stretch>
        </p:blipFill>
        <p:spPr>
          <a:xfrm>
            <a:off x="10282236" y="5957176"/>
            <a:ext cx="1643064" cy="863970"/>
          </a:xfrm>
          <a:prstGeom prst="rect">
            <a:avLst/>
          </a:prstGeom>
        </p:spPr>
      </p:pic>
      <p:pic>
        <p:nvPicPr>
          <p:cNvPr id="3" name="Picture 2" descr="University Hospitals of Derby and Burton NHS Foundation Trust – My Planned  Care NHS">
            <a:extLst>
              <a:ext uri="{FF2B5EF4-FFF2-40B4-BE49-F238E27FC236}">
                <a16:creationId xmlns:a16="http://schemas.microsoft.com/office/drawing/2014/main" id="{820BF811-F950-D0C1-BE6B-D9F48533C3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026" b="20449"/>
          <a:stretch>
            <a:fillRect/>
          </a:stretch>
        </p:blipFill>
        <p:spPr bwMode="auto">
          <a:xfrm>
            <a:off x="1879687" y="5826463"/>
            <a:ext cx="2592640" cy="10915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of a baby in a hand&#10;&#10;AI-generated content may be incorrect.">
            <a:extLst>
              <a:ext uri="{FF2B5EF4-FFF2-40B4-BE49-F238E27FC236}">
                <a16:creationId xmlns:a16="http://schemas.microsoft.com/office/drawing/2014/main" id="{AC4F9C55-7486-A7EB-8E6D-90E033916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23" y="5675533"/>
            <a:ext cx="1979196" cy="1395014"/>
          </a:xfrm>
          <a:prstGeom prst="rect">
            <a:avLst/>
          </a:prstGeom>
        </p:spPr>
      </p:pic>
      <p:pic>
        <p:nvPicPr>
          <p:cNvPr id="13" name="Picture 12" descr="A hand holding a baby&#10;&#10;AI-generated content may be incorrect.">
            <a:extLst>
              <a:ext uri="{FF2B5EF4-FFF2-40B4-BE49-F238E27FC236}">
                <a16:creationId xmlns:a16="http://schemas.microsoft.com/office/drawing/2014/main" id="{7BB944E8-97EC-EE20-64DD-133E8C4E74E8}"/>
              </a:ext>
            </a:extLst>
          </p:cNvPr>
          <p:cNvPicPr>
            <a:picLocks noChangeAspect="1"/>
          </p:cNvPicPr>
          <p:nvPr/>
        </p:nvPicPr>
        <p:blipFill>
          <a:blip r:embed="rId8">
            <a:extLst>
              <a:ext uri="{28A0092B-C50C-407E-A947-70E740481C1C}">
                <a14:useLocalDpi xmlns:a14="http://schemas.microsoft.com/office/drawing/2010/main" val="0"/>
              </a:ext>
            </a:extLst>
          </a:blip>
          <a:srcRect l="13940" t="23952" r="11417" b="13000"/>
          <a:stretch>
            <a:fillRect/>
          </a:stretch>
        </p:blipFill>
        <p:spPr>
          <a:xfrm>
            <a:off x="9503460" y="3266369"/>
            <a:ext cx="1259477" cy="1118712"/>
          </a:xfrm>
          <a:prstGeom prst="rect">
            <a:avLst/>
          </a:prstGeom>
        </p:spPr>
      </p:pic>
    </p:spTree>
    <p:extLst>
      <p:ext uri="{BB962C8B-B14F-4D97-AF65-F5344CB8AC3E}">
        <p14:creationId xmlns:p14="http://schemas.microsoft.com/office/powerpoint/2010/main" val="3762705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A7A1-0444-F9F2-0DCE-21E0FF14A4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F48E581-4CBD-D173-4473-D2E3AF13466D}"/>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9D5A8BC-688C-3591-F06E-4C419890CD9D}"/>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F9EB780-8B68-E9D3-320B-42D732A38483}"/>
              </a:ext>
            </a:extLst>
          </p:cNvPr>
          <p:cNvSpPr>
            <a:spLocks noGrp="1"/>
          </p:cNvSpPr>
          <p:nvPr>
            <p:ph type="sldNum" sz="quarter" idx="4"/>
          </p:nvPr>
        </p:nvSpPr>
        <p:spPr/>
        <p:txBody>
          <a:bodyPr/>
          <a:lstStyle/>
          <a:p>
            <a:fld id="{820EACED-CA5D-B048-836B-BF30EF0E914A}" type="slidenum">
              <a:rPr lang="en-US" smtClean="0"/>
              <a:pPr/>
              <a:t>10</a:t>
            </a:fld>
            <a:endParaRPr lang="en-US"/>
          </a:p>
        </p:txBody>
      </p:sp>
      <p:sp>
        <p:nvSpPr>
          <p:cNvPr id="8" name="TextBox 7">
            <a:extLst>
              <a:ext uri="{FF2B5EF4-FFF2-40B4-BE49-F238E27FC236}">
                <a16:creationId xmlns:a16="http://schemas.microsoft.com/office/drawing/2014/main" id="{2E65D2C4-2026-25B2-26E8-227476C78D03}"/>
              </a:ext>
            </a:extLst>
          </p:cNvPr>
          <p:cNvSpPr txBox="1"/>
          <p:nvPr/>
        </p:nvSpPr>
        <p:spPr>
          <a:xfrm>
            <a:off x="603183" y="1508708"/>
            <a:ext cx="11163367" cy="658835"/>
          </a:xfrm>
          <a:prstGeom prst="rect">
            <a:avLst/>
          </a:prstGeom>
          <a:noFill/>
        </p:spPr>
        <p:txBody>
          <a:bodyPr wrap="square" rtlCol="0">
            <a:spAutoFit/>
          </a:bodyPr>
          <a:lstStyle/>
          <a:p>
            <a:pPr>
              <a:lnSpc>
                <a:spcPct val="150000"/>
              </a:lnSpc>
            </a:pPr>
            <a:r>
              <a:rPr lang="en-GB" sz="2800" b="1" dirty="0">
                <a:latin typeface="Arial" panose="020B0604020202020204" pitchFamily="34" charset="0"/>
                <a:cs typeface="Arial" panose="020B0604020202020204" pitchFamily="34" charset="0"/>
              </a:rPr>
              <a:t>Sedation assessment</a:t>
            </a:r>
          </a:p>
        </p:txBody>
      </p:sp>
      <p:pic>
        <p:nvPicPr>
          <p:cNvPr id="7" name="Picture 6" descr="A hand holding a baby&#10;&#10;AI-generated content may be incorrect.">
            <a:extLst>
              <a:ext uri="{FF2B5EF4-FFF2-40B4-BE49-F238E27FC236}">
                <a16:creationId xmlns:a16="http://schemas.microsoft.com/office/drawing/2014/main" id="{A10FB627-90CF-AD5C-1C70-8BCDCC041E0B}"/>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9" name="Table 8">
            <a:extLst>
              <a:ext uri="{FF2B5EF4-FFF2-40B4-BE49-F238E27FC236}">
                <a16:creationId xmlns:a16="http://schemas.microsoft.com/office/drawing/2014/main" id="{EB3EE1D1-26EF-B050-A72E-8BF5F11263FF}"/>
              </a:ext>
            </a:extLst>
          </p:cNvPr>
          <p:cNvGraphicFramePr>
            <a:graphicFrameLocks noGrp="1"/>
          </p:cNvGraphicFramePr>
          <p:nvPr/>
        </p:nvGraphicFramePr>
        <p:xfrm>
          <a:off x="326238" y="2158489"/>
          <a:ext cx="11700000" cy="4343669"/>
        </p:xfrm>
        <a:graphic>
          <a:graphicData uri="http://schemas.openxmlformats.org/drawingml/2006/table">
            <a:tbl>
              <a:tblPr/>
              <a:tblGrid>
                <a:gridCol w="1800000">
                  <a:extLst>
                    <a:ext uri="{9D8B030D-6E8A-4147-A177-3AD203B41FA5}">
                      <a16:colId xmlns:a16="http://schemas.microsoft.com/office/drawing/2014/main" val="2144808793"/>
                    </a:ext>
                  </a:extLst>
                </a:gridCol>
                <a:gridCol w="1980000">
                  <a:extLst>
                    <a:ext uri="{9D8B030D-6E8A-4147-A177-3AD203B41FA5}">
                      <a16:colId xmlns:a16="http://schemas.microsoft.com/office/drawing/2014/main" val="4007068980"/>
                    </a:ext>
                  </a:extLst>
                </a:gridCol>
                <a:gridCol w="1980000">
                  <a:extLst>
                    <a:ext uri="{9D8B030D-6E8A-4147-A177-3AD203B41FA5}">
                      <a16:colId xmlns:a16="http://schemas.microsoft.com/office/drawing/2014/main" val="1104796491"/>
                    </a:ext>
                  </a:extLst>
                </a:gridCol>
                <a:gridCol w="1980000">
                  <a:extLst>
                    <a:ext uri="{9D8B030D-6E8A-4147-A177-3AD203B41FA5}">
                      <a16:colId xmlns:a16="http://schemas.microsoft.com/office/drawing/2014/main" val="2283289737"/>
                    </a:ext>
                  </a:extLst>
                </a:gridCol>
                <a:gridCol w="1980000">
                  <a:extLst>
                    <a:ext uri="{9D8B030D-6E8A-4147-A177-3AD203B41FA5}">
                      <a16:colId xmlns:a16="http://schemas.microsoft.com/office/drawing/2014/main" val="2329154501"/>
                    </a:ext>
                  </a:extLst>
                </a:gridCol>
                <a:gridCol w="1980000">
                  <a:extLst>
                    <a:ext uri="{9D8B030D-6E8A-4147-A177-3AD203B41FA5}">
                      <a16:colId xmlns:a16="http://schemas.microsoft.com/office/drawing/2014/main" val="868836275"/>
                    </a:ext>
                  </a:extLst>
                </a:gridCol>
              </a:tblGrid>
              <a:tr h="355833">
                <a:tc>
                  <a:txBody>
                    <a:bodyPr/>
                    <a:lstStyle/>
                    <a:p>
                      <a:pPr marL="36576" indent="-36576"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Assessment</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5FF"/>
                    </a:solidFill>
                  </a:tcPr>
                </a:tc>
                <a:tc gridSpan="2">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Sedation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7"/>
                    </a:solidFill>
                  </a:tcPr>
                </a:tc>
                <a:tc hMerge="1">
                  <a:txBody>
                    <a:bodyPr/>
                    <a:lstStyle/>
                    <a:p>
                      <a:endParaRPr lang="en-US"/>
                    </a:p>
                  </a:txBody>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Normal</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5FF"/>
                    </a:solidFill>
                  </a:tcPr>
                </a:tc>
                <a:tc gridSpan="2">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Pain / Agitation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hMerge="1">
                  <a:txBody>
                    <a:bodyPr/>
                    <a:lstStyle/>
                    <a:p>
                      <a:endParaRPr lang="en-US"/>
                    </a:p>
                  </a:txBody>
                  <a:tcPr/>
                </a:tc>
                <a:extLst>
                  <a:ext uri="{0D108BD9-81ED-4DB2-BD59-A6C34878D82A}">
                    <a16:rowId xmlns:a16="http://schemas.microsoft.com/office/drawing/2014/main" val="4113891226"/>
                  </a:ext>
                </a:extLst>
              </a:tr>
              <a:tr h="264973">
                <a:tc>
                  <a:txBody>
                    <a:bodyPr/>
                    <a:lstStyle/>
                    <a:p>
                      <a:pPr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Criteria</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5FF"/>
                    </a:solidFill>
                  </a:tcPr>
                </a:tc>
                <a:tc>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0AF"/>
                    </a:solidFill>
                  </a:tcPr>
                </a:tc>
                <a:tc>
                  <a:txBody>
                    <a:bodyPr/>
                    <a:lstStyle/>
                    <a:p>
                      <a:pPr algn="ctr" fontAlgn="t">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6D1"/>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0</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FF"/>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5E5"/>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128717977"/>
                  </a:ext>
                </a:extLst>
              </a:tr>
              <a:tr h="619679">
                <a:tc>
                  <a:txBody>
                    <a:bodyPr/>
                    <a:lstStyle/>
                    <a:p>
                      <a:pPr algn="l" fontAlgn="ctr">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Crying</a:t>
                      </a:r>
                      <a:endParaRPr lang="en-GB" sz="2000" b="0" i="0" u="none" strike="noStrike">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Irritability</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cry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Moans or cries minimally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crying</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Not irritable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Irritable or crying at intervals</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Consolable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High-pitched or </a:t>
                      </a: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silent-continuous cry       </a:t>
                      </a:r>
                      <a:endParaRPr lang="en-US"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Inconsolable</a:t>
                      </a:r>
                      <a:endParaRPr lang="en-US"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2311137"/>
                  </a:ext>
                </a:extLst>
              </a:tr>
              <a:tr h="755476">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Behaviour State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arousal to any stimuli </a:t>
                      </a:r>
                      <a:endParaRPr lang="en-GB" sz="1200" b="0" i="0" u="none" strike="noStrike" dirty="0">
                        <a:effectLst/>
                        <a:latin typeface="Arial" panose="020B0604020202020204" pitchFamily="34" charset="0"/>
                        <a:cs typeface="Arial" panose="020B0604020202020204" pitchFamily="34" charset="0"/>
                      </a:endParaRPr>
                    </a:p>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to stimuli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Little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for gestational age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Restless, squirming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Awakens frequently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Arching, kicking</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Constantly awake or</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 no movement (not sedated)</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644480819"/>
                  </a:ext>
                </a:extLst>
              </a:tr>
              <a:tr h="5069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Facial Expression</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Mouth is lax</a:t>
                      </a:r>
                      <a:endParaRPr lang="en-GB" sz="12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expression</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tabLst>
                          <a:tab pos="1010920" algn="l"/>
                        </a:tabLst>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Minimal expression with stimuli </a:t>
                      </a:r>
                      <a:endParaRPr lang="en-GB" sz="1200" b="0" i="0" u="none" strike="noStrike">
                        <a:effectLst/>
                        <a:latin typeface="Arial" panose="020B0604020202020204" pitchFamily="34" charset="0"/>
                        <a:cs typeface="Arial" panose="020B0604020202020204" pitchFamily="34" charset="0"/>
                      </a:endParaRPr>
                    </a:p>
                  </a:txBody>
                  <a:tcPr marL="507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Relaxed</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intermittent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continual</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55387215"/>
                  </a:ext>
                </a:extLst>
              </a:tr>
              <a:tr h="558260">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Extremities Tone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grasp reflex</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Flaccid tone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Weak grasp reflex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muscle tone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Relaxed hands and feet</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Normal tone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Intermittent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not tense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Continual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tense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307144698"/>
                  </a:ext>
                </a:extLst>
              </a:tr>
              <a:tr h="9743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Vital Signs: </a:t>
                      </a:r>
                      <a:endParaRPr lang="en-GB" sz="20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HR, RR, BP, SaO</a:t>
                      </a:r>
                      <a:r>
                        <a:rPr lang="en-GB" sz="1200" b="1" i="0" u="none" strike="noStrike" baseline="-25000"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variability with stimuli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Hypoventilation or </a:t>
                      </a:r>
                      <a:r>
                        <a:rPr lang="en-GB" sz="1200" b="0" i="0" u="none" strike="noStrike"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apnea</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&lt; 10% variability from baseline with stimuli </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Within baseline or normal for gestational age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 10-20%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76-85% with stimulation – quick recovery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&gt; 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≤75% with stimulation – slow </a:t>
                      </a: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Out of sync with vent</a:t>
                      </a:r>
                      <a:endParaRPr lang="en-GB" sz="1200" b="0" i="0" u="none" strike="noStrike" dirty="0">
                        <a:effectLst/>
                        <a:latin typeface="Arial" panose="020B0604020202020204" pitchFamily="34" charset="0"/>
                        <a:cs typeface="Arial" panose="020B0604020202020204" pitchFamily="34" charset="0"/>
                      </a:endParaRPr>
                    </a:p>
                  </a:txBody>
                  <a:tcPr marL="83112" marR="20426"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270642467"/>
                  </a:ext>
                </a:extLst>
              </a:tr>
            </a:tbl>
          </a:graphicData>
        </a:graphic>
      </p:graphicFrame>
      <p:sp>
        <p:nvSpPr>
          <p:cNvPr id="3" name="Rectangle 2">
            <a:extLst>
              <a:ext uri="{FF2B5EF4-FFF2-40B4-BE49-F238E27FC236}">
                <a16:creationId xmlns:a16="http://schemas.microsoft.com/office/drawing/2014/main" id="{B7146A8D-8B6B-3AAF-63FF-55C85ABE828C}"/>
              </a:ext>
            </a:extLst>
          </p:cNvPr>
          <p:cNvSpPr/>
          <p:nvPr/>
        </p:nvSpPr>
        <p:spPr>
          <a:xfrm>
            <a:off x="2137484" y="2158488"/>
            <a:ext cx="5966750" cy="4343669"/>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558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89614-E818-A350-B254-456EF1FC607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0BA9C77-78E5-995F-E03B-4D405FFF9270}"/>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CB366D39-9FD2-F7C5-B2A4-0D46F27A53E5}"/>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4F04516-FBA3-C256-A1A0-E8AA8A76C312}"/>
              </a:ext>
            </a:extLst>
          </p:cNvPr>
          <p:cNvSpPr>
            <a:spLocks noGrp="1"/>
          </p:cNvSpPr>
          <p:nvPr>
            <p:ph type="sldNum" sz="quarter" idx="4"/>
          </p:nvPr>
        </p:nvSpPr>
        <p:spPr/>
        <p:txBody>
          <a:bodyPr/>
          <a:lstStyle/>
          <a:p>
            <a:fld id="{820EACED-CA5D-B048-836B-BF30EF0E914A}" type="slidenum">
              <a:rPr lang="en-US" smtClean="0"/>
              <a:pPr/>
              <a:t>11</a:t>
            </a:fld>
            <a:endParaRPr lang="en-US"/>
          </a:p>
        </p:txBody>
      </p:sp>
      <p:sp>
        <p:nvSpPr>
          <p:cNvPr id="8" name="TextBox 7">
            <a:extLst>
              <a:ext uri="{FF2B5EF4-FFF2-40B4-BE49-F238E27FC236}">
                <a16:creationId xmlns:a16="http://schemas.microsoft.com/office/drawing/2014/main" id="{91230969-B416-E094-59FB-6C831C8A91D3}"/>
              </a:ext>
            </a:extLst>
          </p:cNvPr>
          <p:cNvSpPr txBox="1"/>
          <p:nvPr/>
        </p:nvSpPr>
        <p:spPr>
          <a:xfrm>
            <a:off x="603183" y="1789192"/>
            <a:ext cx="11163367" cy="334784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Sedation assessment</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Assess each of the 5 categories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Score each category as 0, -1 or -2</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Add to obtain the total score (can be from 0 to -10)</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Response to stimuli should be assessed when stimulus is given for care – baby should not be stimulated just for assessing response</a:t>
            </a:r>
          </a:p>
        </p:txBody>
      </p:sp>
      <p:pic>
        <p:nvPicPr>
          <p:cNvPr id="7" name="Picture 6" descr="A hand holding a baby&#10;&#10;AI-generated content may be incorrect.">
            <a:extLst>
              <a:ext uri="{FF2B5EF4-FFF2-40B4-BE49-F238E27FC236}">
                <a16:creationId xmlns:a16="http://schemas.microsoft.com/office/drawing/2014/main" id="{298C3B58-A453-7AEA-57A8-EB7BE9A309FB}"/>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4076091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6331-65C9-0DF3-A942-C11AD49B7EE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1721C5C-5E8C-E992-2531-24A257B61ADE}"/>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B428E97-B6AD-938A-6507-C4BC4954DD76}"/>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895A47B-CE63-15B8-EF46-EC41CB7ED346}"/>
              </a:ext>
            </a:extLst>
          </p:cNvPr>
          <p:cNvSpPr>
            <a:spLocks noGrp="1"/>
          </p:cNvSpPr>
          <p:nvPr>
            <p:ph type="sldNum" sz="quarter" idx="4"/>
          </p:nvPr>
        </p:nvSpPr>
        <p:spPr/>
        <p:txBody>
          <a:bodyPr/>
          <a:lstStyle/>
          <a:p>
            <a:fld id="{820EACED-CA5D-B048-836B-BF30EF0E914A}" type="slidenum">
              <a:rPr lang="en-US" smtClean="0"/>
              <a:pPr/>
              <a:t>12</a:t>
            </a:fld>
            <a:endParaRPr lang="en-US"/>
          </a:p>
        </p:txBody>
      </p:sp>
      <p:sp>
        <p:nvSpPr>
          <p:cNvPr id="8" name="TextBox 7">
            <a:extLst>
              <a:ext uri="{FF2B5EF4-FFF2-40B4-BE49-F238E27FC236}">
                <a16:creationId xmlns:a16="http://schemas.microsoft.com/office/drawing/2014/main" id="{746E07C7-00D0-573D-6BE6-70E8336C777A}"/>
              </a:ext>
            </a:extLst>
          </p:cNvPr>
          <p:cNvSpPr txBox="1"/>
          <p:nvPr/>
        </p:nvSpPr>
        <p:spPr>
          <a:xfrm>
            <a:off x="603183" y="1789192"/>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Sedation assessment: interpretation</a:t>
            </a:r>
            <a:endParaRPr lang="en-GB" sz="2400" dirty="0">
              <a:latin typeface="Arial" panose="020B0604020202020204" pitchFamily="34" charset="0"/>
              <a:cs typeface="Arial" panose="020B0604020202020204" pitchFamily="34" charset="0"/>
            </a:endParaRPr>
          </a:p>
        </p:txBody>
      </p:sp>
      <p:pic>
        <p:nvPicPr>
          <p:cNvPr id="7" name="Picture 6" descr="A hand holding a baby&#10;&#10;AI-generated content may be incorrect.">
            <a:extLst>
              <a:ext uri="{FF2B5EF4-FFF2-40B4-BE49-F238E27FC236}">
                <a16:creationId xmlns:a16="http://schemas.microsoft.com/office/drawing/2014/main" id="{A44A165C-330E-ADC7-3E34-FAA28FFBC202}"/>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4" name="Table 3">
            <a:extLst>
              <a:ext uri="{FF2B5EF4-FFF2-40B4-BE49-F238E27FC236}">
                <a16:creationId xmlns:a16="http://schemas.microsoft.com/office/drawing/2014/main" id="{14A155FE-48BE-806C-2F7D-CB9DDD1A8F07}"/>
              </a:ext>
            </a:extLst>
          </p:cNvPr>
          <p:cNvGraphicFramePr>
            <a:graphicFrameLocks noGrp="1"/>
          </p:cNvGraphicFramePr>
          <p:nvPr>
            <p:extLst>
              <p:ext uri="{D42A27DB-BD31-4B8C-83A1-F6EECF244321}">
                <p14:modId xmlns:p14="http://schemas.microsoft.com/office/powerpoint/2010/main" val="1392597277"/>
              </p:ext>
            </p:extLst>
          </p:nvPr>
        </p:nvGraphicFramePr>
        <p:xfrm>
          <a:off x="948000" y="2570668"/>
          <a:ext cx="10296000" cy="2595880"/>
        </p:xfrm>
        <a:graphic>
          <a:graphicData uri="http://schemas.openxmlformats.org/drawingml/2006/table">
            <a:tbl>
              <a:tblPr firstRow="1" bandRow="1">
                <a:solidFill>
                  <a:schemeClr val="accent2">
                    <a:lumMod val="60000"/>
                    <a:lumOff val="40000"/>
                  </a:schemeClr>
                </a:solidFill>
                <a:tableStyleId>{5C22544A-7EE6-4342-B048-85BDC9FD1C3A}</a:tableStyleId>
              </a:tblPr>
              <a:tblGrid>
                <a:gridCol w="1800000">
                  <a:extLst>
                    <a:ext uri="{9D8B030D-6E8A-4147-A177-3AD203B41FA5}">
                      <a16:colId xmlns:a16="http://schemas.microsoft.com/office/drawing/2014/main" val="4268039310"/>
                    </a:ext>
                  </a:extLst>
                </a:gridCol>
                <a:gridCol w="2551664">
                  <a:extLst>
                    <a:ext uri="{9D8B030D-6E8A-4147-A177-3AD203B41FA5}">
                      <a16:colId xmlns:a16="http://schemas.microsoft.com/office/drawing/2014/main" val="2394197408"/>
                    </a:ext>
                  </a:extLst>
                </a:gridCol>
                <a:gridCol w="5944336">
                  <a:extLst>
                    <a:ext uri="{9D8B030D-6E8A-4147-A177-3AD203B41FA5}">
                      <a16:colId xmlns:a16="http://schemas.microsoft.com/office/drawing/2014/main" val="1743435591"/>
                    </a:ext>
                  </a:extLst>
                </a:gridCol>
              </a:tblGrid>
              <a:tr h="370840">
                <a:tc>
                  <a:txBody>
                    <a:bodyPr/>
                    <a:lstStyle/>
                    <a:p>
                      <a:pPr algn="ctr"/>
                      <a:r>
                        <a:rPr lang="en-US" sz="2800" dirty="0">
                          <a:latin typeface="Arial" panose="020B0604020202020204" pitchFamily="34" charset="0"/>
                          <a:cs typeface="Arial" panose="020B0604020202020204" pitchFamily="34" charset="0"/>
                        </a:rPr>
                        <a:t>Total score</a:t>
                      </a:r>
                    </a:p>
                  </a:txBody>
                  <a:tcPr anchor="ctr">
                    <a:solidFill>
                      <a:srgbClr val="FFC000"/>
                    </a:solidFill>
                  </a:tcPr>
                </a:tc>
                <a:tc>
                  <a:txBody>
                    <a:bodyPr/>
                    <a:lstStyle/>
                    <a:p>
                      <a:pPr algn="ctr"/>
                      <a:r>
                        <a:rPr lang="en-US" sz="2800" dirty="0">
                          <a:latin typeface="Arial" panose="020B0604020202020204" pitchFamily="34" charset="0"/>
                          <a:cs typeface="Arial" panose="020B0604020202020204" pitchFamily="34" charset="0"/>
                        </a:rPr>
                        <a:t>Interpretation</a:t>
                      </a:r>
                    </a:p>
                  </a:txBody>
                  <a:tcPr anchor="ctr">
                    <a:solidFill>
                      <a:srgbClr val="FFC000"/>
                    </a:solidFill>
                  </a:tcPr>
                </a:tc>
                <a:tc>
                  <a:txBody>
                    <a:bodyPr/>
                    <a:lstStyle/>
                    <a:p>
                      <a:pPr algn="ctr"/>
                      <a:r>
                        <a:rPr lang="en-US" sz="2800" dirty="0">
                          <a:latin typeface="Arial" panose="020B0604020202020204" pitchFamily="34" charset="0"/>
                          <a:cs typeface="Arial" panose="020B0604020202020204" pitchFamily="34" charset="0"/>
                        </a:rPr>
                        <a:t>Suggested actions</a:t>
                      </a:r>
                    </a:p>
                  </a:txBody>
                  <a:tcPr anchor="ctr">
                    <a:solidFill>
                      <a:srgbClr val="FFC000"/>
                    </a:solidFill>
                  </a:tcPr>
                </a:tc>
                <a:extLst>
                  <a:ext uri="{0D108BD9-81ED-4DB2-BD59-A6C34878D82A}">
                    <a16:rowId xmlns:a16="http://schemas.microsoft.com/office/drawing/2014/main" val="4118199686"/>
                  </a:ext>
                </a:extLst>
              </a:tr>
              <a:tr h="370840">
                <a:tc>
                  <a:txBody>
                    <a:bodyPr/>
                    <a:lstStyle/>
                    <a:p>
                      <a:pPr algn="l"/>
                      <a:r>
                        <a:rPr lang="en-US" dirty="0"/>
                        <a:t>0 to -1</a:t>
                      </a:r>
                    </a:p>
                  </a:txBody>
                  <a:tcPr anchor="ctr">
                    <a:solidFill>
                      <a:srgbClr val="F9E800"/>
                    </a:solidFill>
                  </a:tcPr>
                </a:tc>
                <a:tc>
                  <a:txBody>
                    <a:bodyPr/>
                    <a:lstStyle/>
                    <a:p>
                      <a:pPr algn="l"/>
                      <a:r>
                        <a:rPr lang="en-US" dirty="0"/>
                        <a:t>“normal”</a:t>
                      </a:r>
                    </a:p>
                  </a:txBody>
                  <a:tcPr anchor="ctr">
                    <a:solidFill>
                      <a:srgbClr val="F9E800"/>
                    </a:solidFill>
                  </a:tcPr>
                </a:tc>
                <a:tc>
                  <a:txBody>
                    <a:bodyPr/>
                    <a:lstStyle/>
                    <a:p>
                      <a:pPr algn="l"/>
                      <a:r>
                        <a:rPr lang="en-US" dirty="0"/>
                        <a:t>Comfort measures should be in place as routine e.g., optimal positioning and environment.</a:t>
                      </a:r>
                    </a:p>
                  </a:txBody>
                  <a:tcPr anchor="ctr">
                    <a:solidFill>
                      <a:srgbClr val="F9E800"/>
                    </a:solidFill>
                  </a:tcPr>
                </a:tc>
                <a:extLst>
                  <a:ext uri="{0D108BD9-81ED-4DB2-BD59-A6C34878D82A}">
                    <a16:rowId xmlns:a16="http://schemas.microsoft.com/office/drawing/2014/main" val="3072663832"/>
                  </a:ext>
                </a:extLst>
              </a:tr>
              <a:tr h="370840">
                <a:tc>
                  <a:txBody>
                    <a:bodyPr/>
                    <a:lstStyle/>
                    <a:p>
                      <a:pPr algn="l"/>
                      <a:r>
                        <a:rPr lang="en-US" dirty="0"/>
                        <a:t>-2 to -5</a:t>
                      </a:r>
                    </a:p>
                  </a:txBody>
                  <a:tcPr anchor="ctr">
                    <a:solidFill>
                      <a:srgbClr val="EDEC7D"/>
                    </a:solidFill>
                  </a:tcPr>
                </a:tc>
                <a:tc>
                  <a:txBody>
                    <a:bodyPr/>
                    <a:lstStyle/>
                    <a:p>
                      <a:pPr algn="l"/>
                      <a:r>
                        <a:rPr lang="en-US" dirty="0"/>
                        <a:t>light sedation</a:t>
                      </a:r>
                    </a:p>
                  </a:txBody>
                  <a:tcPr anchor="ctr">
                    <a:solidFill>
                      <a:srgbClr val="EDEC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be suitable for an infant on mechanical ventilation </a:t>
                      </a:r>
                    </a:p>
                  </a:txBody>
                  <a:tcPr anchor="ctr">
                    <a:solidFill>
                      <a:srgbClr val="EDEC7D"/>
                    </a:solidFill>
                  </a:tcPr>
                </a:tc>
                <a:extLst>
                  <a:ext uri="{0D108BD9-81ED-4DB2-BD59-A6C34878D82A}">
                    <a16:rowId xmlns:a16="http://schemas.microsoft.com/office/drawing/2014/main" val="665511103"/>
                  </a:ext>
                </a:extLst>
              </a:tr>
              <a:tr h="370840">
                <a:tc>
                  <a:txBody>
                    <a:bodyPr/>
                    <a:lstStyle/>
                    <a:p>
                      <a:pPr algn="l"/>
                      <a:r>
                        <a:rPr lang="en-US" dirty="0"/>
                        <a:t>-6 to -10</a:t>
                      </a:r>
                    </a:p>
                  </a:txBody>
                  <a:tcPr anchor="ctr">
                    <a:solidFill>
                      <a:srgbClr val="F6F3C7"/>
                    </a:solidFill>
                  </a:tcPr>
                </a:tc>
                <a:tc>
                  <a:txBody>
                    <a:bodyPr/>
                    <a:lstStyle/>
                    <a:p>
                      <a:pPr algn="l"/>
                      <a:r>
                        <a:rPr lang="en-US" dirty="0"/>
                        <a:t>deep sedation</a:t>
                      </a:r>
                    </a:p>
                  </a:txBody>
                  <a:tcPr anchor="ctr">
                    <a:solidFill>
                      <a:srgbClr val="F6F3C7"/>
                    </a:solidFill>
                  </a:tcPr>
                </a:tc>
                <a:tc>
                  <a:txBody>
                    <a:bodyPr/>
                    <a:lstStyle/>
                    <a:p>
                      <a:pPr algn="l"/>
                      <a:r>
                        <a:rPr lang="en-US" dirty="0"/>
                        <a:t>Reduce pharmacological management: decrease morphine infusion rate</a:t>
                      </a:r>
                    </a:p>
                  </a:txBody>
                  <a:tcPr anchor="ctr">
                    <a:solidFill>
                      <a:srgbClr val="F6F3C7"/>
                    </a:solidFill>
                  </a:tcPr>
                </a:tc>
                <a:extLst>
                  <a:ext uri="{0D108BD9-81ED-4DB2-BD59-A6C34878D82A}">
                    <a16:rowId xmlns:a16="http://schemas.microsoft.com/office/drawing/2014/main" val="684114515"/>
                  </a:ext>
                </a:extLst>
              </a:tr>
            </a:tbl>
          </a:graphicData>
        </a:graphic>
      </p:graphicFrame>
    </p:spTree>
    <p:extLst>
      <p:ext uri="{BB962C8B-B14F-4D97-AF65-F5344CB8AC3E}">
        <p14:creationId xmlns:p14="http://schemas.microsoft.com/office/powerpoint/2010/main" val="916570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3379-9432-A1A0-90B7-699EBE15F3E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959DE5C-5E75-ABD3-8065-C8503247D0EF}"/>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0F53DF12-727A-C2B5-016C-6CDA3185A6F9}"/>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7BC8F3-F26A-BB57-7E57-1A0DDA71823C}"/>
              </a:ext>
            </a:extLst>
          </p:cNvPr>
          <p:cNvSpPr>
            <a:spLocks noGrp="1"/>
          </p:cNvSpPr>
          <p:nvPr>
            <p:ph type="sldNum" sz="quarter" idx="4"/>
          </p:nvPr>
        </p:nvSpPr>
        <p:spPr/>
        <p:txBody>
          <a:bodyPr/>
          <a:lstStyle/>
          <a:p>
            <a:fld id="{820EACED-CA5D-B048-836B-BF30EF0E914A}" type="slidenum">
              <a:rPr lang="en-US" smtClean="0"/>
              <a:pPr/>
              <a:t>13</a:t>
            </a:fld>
            <a:endParaRPr lang="en-US"/>
          </a:p>
        </p:txBody>
      </p:sp>
      <p:sp>
        <p:nvSpPr>
          <p:cNvPr id="8" name="TextBox 7">
            <a:extLst>
              <a:ext uri="{FF2B5EF4-FFF2-40B4-BE49-F238E27FC236}">
                <a16:creationId xmlns:a16="http://schemas.microsoft.com/office/drawing/2014/main" id="{3EBB96F1-9532-7B6A-328D-401D4138DB8A}"/>
              </a:ext>
            </a:extLst>
          </p:cNvPr>
          <p:cNvSpPr txBox="1"/>
          <p:nvPr/>
        </p:nvSpPr>
        <p:spPr>
          <a:xfrm>
            <a:off x="603183" y="1789192"/>
            <a:ext cx="11163367" cy="2239844"/>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Paralysis or muscle relaxation</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It is not possible to behaviourally evaluate pain in a paralysed infant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Increase in heart rate and blood pressure may be the only indicator of a need for more analgesia</a:t>
            </a:r>
          </a:p>
        </p:txBody>
      </p:sp>
      <p:pic>
        <p:nvPicPr>
          <p:cNvPr id="7" name="Picture 6" descr="A hand holding a baby&#10;&#10;AI-generated content may be incorrect.">
            <a:extLst>
              <a:ext uri="{FF2B5EF4-FFF2-40B4-BE49-F238E27FC236}">
                <a16:creationId xmlns:a16="http://schemas.microsoft.com/office/drawing/2014/main" id="{50E916B7-9C75-8034-171B-C7C5CB89ADEF}"/>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2077071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30062-A605-20B3-35BB-6988EE99239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0D95CE6-D817-8C30-A45A-ACA5803DACE1}"/>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85609413-D5A9-4B40-7579-245FD0F8A41A}"/>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0A7788F-357C-D8A7-DD4D-CFDB7DAEBAB0}"/>
              </a:ext>
            </a:extLst>
          </p:cNvPr>
          <p:cNvSpPr>
            <a:spLocks noGrp="1"/>
          </p:cNvSpPr>
          <p:nvPr>
            <p:ph type="sldNum" sz="quarter" idx="4"/>
          </p:nvPr>
        </p:nvSpPr>
        <p:spPr/>
        <p:txBody>
          <a:bodyPr/>
          <a:lstStyle/>
          <a:p>
            <a:fld id="{820EACED-CA5D-B048-836B-BF30EF0E914A}" type="slidenum">
              <a:rPr lang="en-US" smtClean="0"/>
              <a:pPr/>
              <a:t>14</a:t>
            </a:fld>
            <a:endParaRPr lang="en-US"/>
          </a:p>
        </p:txBody>
      </p:sp>
      <p:sp>
        <p:nvSpPr>
          <p:cNvPr id="8" name="TextBox 7">
            <a:extLst>
              <a:ext uri="{FF2B5EF4-FFF2-40B4-BE49-F238E27FC236}">
                <a16:creationId xmlns:a16="http://schemas.microsoft.com/office/drawing/2014/main" id="{75CFEA95-F457-2D9F-4CC0-973AE848B567}"/>
              </a:ext>
            </a:extLst>
          </p:cNvPr>
          <p:cNvSpPr txBox="1"/>
          <p:nvPr/>
        </p:nvSpPr>
        <p:spPr>
          <a:xfrm>
            <a:off x="382465" y="1146494"/>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Scoring criteria: crying / irritability</a:t>
            </a:r>
          </a:p>
        </p:txBody>
      </p:sp>
      <p:pic>
        <p:nvPicPr>
          <p:cNvPr id="7" name="Picture 6" descr="A hand holding a baby&#10;&#10;AI-generated content may be incorrect.">
            <a:extLst>
              <a:ext uri="{FF2B5EF4-FFF2-40B4-BE49-F238E27FC236}">
                <a16:creationId xmlns:a16="http://schemas.microsoft.com/office/drawing/2014/main" id="{3453FCD1-BF75-B9A1-9953-D4AACD0B9BD2}"/>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3" name="Table 2">
            <a:extLst>
              <a:ext uri="{FF2B5EF4-FFF2-40B4-BE49-F238E27FC236}">
                <a16:creationId xmlns:a16="http://schemas.microsoft.com/office/drawing/2014/main" id="{6171C468-D42F-7B94-D7A0-180713639072}"/>
              </a:ext>
            </a:extLst>
          </p:cNvPr>
          <p:cNvGraphicFramePr>
            <a:graphicFrameLocks noGrp="1"/>
          </p:cNvGraphicFramePr>
          <p:nvPr>
            <p:extLst>
              <p:ext uri="{D42A27DB-BD31-4B8C-83A1-F6EECF244321}">
                <p14:modId xmlns:p14="http://schemas.microsoft.com/office/powerpoint/2010/main" val="1821523162"/>
              </p:ext>
            </p:extLst>
          </p:nvPr>
        </p:nvGraphicFramePr>
        <p:xfrm>
          <a:off x="1410880" y="1685132"/>
          <a:ext cx="9545275" cy="5212080"/>
        </p:xfrm>
        <a:graphic>
          <a:graphicData uri="http://schemas.openxmlformats.org/drawingml/2006/table">
            <a:tbl>
              <a:tblPr firstRow="1" bandRow="1">
                <a:tableStyleId>{5C22544A-7EE6-4342-B048-85BDC9FD1C3A}</a:tableStyleId>
              </a:tblPr>
              <a:tblGrid>
                <a:gridCol w="1071986">
                  <a:extLst>
                    <a:ext uri="{9D8B030D-6E8A-4147-A177-3AD203B41FA5}">
                      <a16:colId xmlns:a16="http://schemas.microsoft.com/office/drawing/2014/main" val="680501559"/>
                    </a:ext>
                  </a:extLst>
                </a:gridCol>
                <a:gridCol w="8473289">
                  <a:extLst>
                    <a:ext uri="{9D8B030D-6E8A-4147-A177-3AD203B41FA5}">
                      <a16:colId xmlns:a16="http://schemas.microsoft.com/office/drawing/2014/main" val="4252624507"/>
                    </a:ext>
                  </a:extLst>
                </a:gridCol>
              </a:tblGrid>
              <a:tr h="337650">
                <a:tc>
                  <a:txBody>
                    <a:bodyPr/>
                    <a:lstStyle/>
                    <a:p>
                      <a:pPr algn="l"/>
                      <a:r>
                        <a:rPr lang="en-US" dirty="0">
                          <a:latin typeface="Arial" panose="020B0604020202020204" pitchFamily="34" charset="0"/>
                          <a:cs typeface="Arial" panose="020B0604020202020204" pitchFamily="34" charset="0"/>
                        </a:rPr>
                        <a:t>Score</a:t>
                      </a:r>
                    </a:p>
                  </a:txBody>
                  <a:tcPr anchor="ctr">
                    <a:solidFill>
                      <a:schemeClr val="bg1">
                        <a:lumMod val="50000"/>
                      </a:schemeClr>
                    </a:solidFill>
                  </a:tcPr>
                </a:tc>
                <a:tc>
                  <a:txBody>
                    <a:bodyPr/>
                    <a:lstStyle/>
                    <a:p>
                      <a:pPr algn="l"/>
                      <a:r>
                        <a:rPr lang="en-US" dirty="0">
                          <a:latin typeface="Arial" panose="020B0604020202020204" pitchFamily="34" charset="0"/>
                          <a:cs typeface="Arial" panose="020B0604020202020204" pitchFamily="34" charset="0"/>
                        </a:rPr>
                        <a:t>Criteria </a:t>
                      </a:r>
                    </a:p>
                  </a:txBody>
                  <a:tcPr anchor="ctr">
                    <a:solidFill>
                      <a:schemeClr val="bg1">
                        <a:lumMod val="50000"/>
                      </a:schemeClr>
                    </a:solidFill>
                  </a:tcPr>
                </a:tc>
                <a:extLst>
                  <a:ext uri="{0D108BD9-81ED-4DB2-BD59-A6C34878D82A}">
                    <a16:rowId xmlns:a16="http://schemas.microsoft.com/office/drawing/2014/main" val="1043593405"/>
                  </a:ext>
                </a:extLst>
              </a:tr>
              <a:tr h="1097361">
                <a:tc>
                  <a:txBody>
                    <a:bodyPr/>
                    <a:lstStyle/>
                    <a:p>
                      <a:pPr algn="l"/>
                      <a:r>
                        <a:rPr lang="en-US" dirty="0">
                          <a:latin typeface="Arial" panose="020B0604020202020204" pitchFamily="34" charset="0"/>
                          <a:cs typeface="Arial" panose="020B0604020202020204" pitchFamily="34" charset="0"/>
                        </a:rPr>
                        <a:t>-2</a:t>
                      </a:r>
                    </a:p>
                  </a:txBody>
                  <a:tcPr anchor="ctr">
                    <a:solidFill>
                      <a:srgbClr val="F9E800"/>
                    </a:solidFill>
                  </a:tcPr>
                </a:tc>
                <a:tc>
                  <a:txBody>
                    <a:bodyPr/>
                    <a:lstStyle/>
                    <a:p>
                      <a:pPr algn="l"/>
                      <a:r>
                        <a:rPr lang="en-US" dirty="0">
                          <a:latin typeface="Arial" panose="020B0604020202020204" pitchFamily="34" charset="0"/>
                          <a:cs typeface="Arial" panose="020B0604020202020204" pitchFamily="34" charset="0"/>
                        </a:rPr>
                        <a:t>No response to painful stimuli e.g., </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No cry with needle sticks</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No reaction to ETT or nares suctioning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No response to care giving</a:t>
                      </a:r>
                    </a:p>
                  </a:txBody>
                  <a:tcPr anchor="ctr">
                    <a:solidFill>
                      <a:srgbClr val="F9E800"/>
                    </a:solidFill>
                  </a:tcPr>
                </a:tc>
                <a:extLst>
                  <a:ext uri="{0D108BD9-81ED-4DB2-BD59-A6C34878D82A}">
                    <a16:rowId xmlns:a16="http://schemas.microsoft.com/office/drawing/2014/main" val="636833019"/>
                  </a:ext>
                </a:extLst>
              </a:tr>
              <a:tr h="590887">
                <a:tc>
                  <a:txBody>
                    <a:bodyPr/>
                    <a:lstStyle/>
                    <a:p>
                      <a:pPr algn="l"/>
                      <a:r>
                        <a:rPr lang="en-US" dirty="0">
                          <a:latin typeface="Arial" panose="020B0604020202020204" pitchFamily="34" charset="0"/>
                          <a:cs typeface="Arial" panose="020B0604020202020204" pitchFamily="34" charset="0"/>
                        </a:rPr>
                        <a:t>-1</a:t>
                      </a:r>
                    </a:p>
                  </a:txBody>
                  <a:tcPr anchor="ctr">
                    <a:solidFill>
                      <a:srgbClr val="F6F3C7"/>
                    </a:solidFill>
                  </a:tcPr>
                </a:tc>
                <a:tc>
                  <a:txBody>
                    <a:bodyPr/>
                    <a:lstStyle/>
                    <a:p>
                      <a:pPr algn="l"/>
                      <a:r>
                        <a:rPr lang="en-US" dirty="0">
                          <a:latin typeface="Arial" panose="020B0604020202020204" pitchFamily="34" charset="0"/>
                          <a:cs typeface="Arial" panose="020B0604020202020204" pitchFamily="34" charset="0"/>
                        </a:rPr>
                        <a:t>Moans, sighs, or cries audible or silent) minimally to painful stimuli e.g., needle sticks, ETT or nares suctioning, care giving </a:t>
                      </a:r>
                    </a:p>
                  </a:txBody>
                  <a:tcPr anchor="ctr">
                    <a:solidFill>
                      <a:srgbClr val="F6F3C7"/>
                    </a:solidFill>
                  </a:tcPr>
                </a:tc>
                <a:extLst>
                  <a:ext uri="{0D108BD9-81ED-4DB2-BD59-A6C34878D82A}">
                    <a16:rowId xmlns:a16="http://schemas.microsoft.com/office/drawing/2014/main" val="1014306971"/>
                  </a:ext>
                </a:extLst>
              </a:tr>
              <a:tr h="1097361">
                <a:tc>
                  <a:txBody>
                    <a:bodyPr/>
                    <a:lstStyle/>
                    <a:p>
                      <a:pPr algn="l"/>
                      <a:r>
                        <a:rPr lang="en-US" dirty="0">
                          <a:latin typeface="Arial" panose="020B0604020202020204" pitchFamily="34" charset="0"/>
                          <a:cs typeface="Arial" panose="020B0604020202020204" pitchFamily="34" charset="0"/>
                        </a:rPr>
                        <a:t>0</a:t>
                      </a:r>
                    </a:p>
                  </a:txBody>
                  <a:tcPr anchor="ctr">
                    <a:solidFill>
                      <a:schemeClr val="accent5">
                        <a:lumMod val="40000"/>
                        <a:lumOff val="60000"/>
                      </a:schemeClr>
                    </a:solidFill>
                  </a:tcPr>
                </a:tc>
                <a:tc>
                  <a:txBody>
                    <a:bodyPr/>
                    <a:lstStyle/>
                    <a:p>
                      <a:pPr algn="l"/>
                      <a:r>
                        <a:rPr lang="en-US" dirty="0">
                          <a:latin typeface="Arial" panose="020B0604020202020204" pitchFamily="34" charset="0"/>
                          <a:cs typeface="Arial" panose="020B0604020202020204" pitchFamily="34" charset="0"/>
                        </a:rPr>
                        <a:t>Not irritable- appropriate crying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Cries briefly with normal stimuli</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Easily consoled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Normal for gestational age</a:t>
                      </a:r>
                    </a:p>
                  </a:txBody>
                  <a:tcPr anchor="ctr">
                    <a:solidFill>
                      <a:schemeClr val="accent5">
                        <a:lumMod val="40000"/>
                        <a:lumOff val="60000"/>
                      </a:schemeClr>
                    </a:solidFill>
                  </a:tcPr>
                </a:tc>
                <a:extLst>
                  <a:ext uri="{0D108BD9-81ED-4DB2-BD59-A6C34878D82A}">
                    <a16:rowId xmlns:a16="http://schemas.microsoft.com/office/drawing/2014/main" val="1920777123"/>
                  </a:ext>
                </a:extLst>
              </a:tr>
              <a:tr h="590887">
                <a:tc>
                  <a:txBody>
                    <a:bodyPr/>
                    <a:lstStyle/>
                    <a:p>
                      <a:pPr algn="l"/>
                      <a:r>
                        <a:rPr lang="en-US" dirty="0">
                          <a:latin typeface="Arial" panose="020B0604020202020204" pitchFamily="34" charset="0"/>
                          <a:cs typeface="Arial" panose="020B0604020202020204" pitchFamily="34" charset="0"/>
                        </a:rPr>
                        <a:t>1</a:t>
                      </a:r>
                    </a:p>
                  </a:txBody>
                  <a:tcPr anchor="ctr">
                    <a:solidFill>
                      <a:srgbClr val="ECDBEE"/>
                    </a:solidFill>
                  </a:tcPr>
                </a:tc>
                <a:tc>
                  <a:txBody>
                    <a:bodyPr/>
                    <a:lstStyle/>
                    <a:p>
                      <a:pPr algn="l"/>
                      <a:r>
                        <a:rPr lang="en-US" dirty="0">
                          <a:latin typeface="Arial" panose="020B0604020202020204" pitchFamily="34" charset="0"/>
                          <a:cs typeface="Arial" panose="020B0604020202020204" pitchFamily="34" charset="0"/>
                        </a:rPr>
                        <a:t>Infant is irritable/crying at intervals – but can be consoled.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If intubated – intermittent silent cry</a:t>
                      </a:r>
                    </a:p>
                  </a:txBody>
                  <a:tcPr anchor="ctr">
                    <a:solidFill>
                      <a:srgbClr val="ECDBEE"/>
                    </a:solidFill>
                  </a:tcPr>
                </a:tc>
                <a:extLst>
                  <a:ext uri="{0D108BD9-81ED-4DB2-BD59-A6C34878D82A}">
                    <a16:rowId xmlns:a16="http://schemas.microsoft.com/office/drawing/2014/main" val="309510804"/>
                  </a:ext>
                </a:extLst>
              </a:tr>
              <a:tr h="1097361">
                <a:tc>
                  <a:txBody>
                    <a:bodyPr/>
                    <a:lstStyle/>
                    <a:p>
                      <a:pPr algn="l"/>
                      <a:r>
                        <a:rPr lang="en-US" dirty="0">
                          <a:latin typeface="Arial" panose="020B0604020202020204" pitchFamily="34" charset="0"/>
                          <a:cs typeface="Arial" panose="020B0604020202020204" pitchFamily="34" charset="0"/>
                        </a:rPr>
                        <a:t>2</a:t>
                      </a:r>
                    </a:p>
                  </a:txBody>
                  <a:tcPr anchor="ctr">
                    <a:solidFill>
                      <a:srgbClr val="E48A7D"/>
                    </a:solidFill>
                  </a:tcPr>
                </a:tc>
                <a:tc>
                  <a:txBody>
                    <a:bodyPr/>
                    <a:lstStyle/>
                    <a:p>
                      <a:pPr algn="l"/>
                      <a:r>
                        <a:rPr lang="en-US"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Cry is high pitched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Infant cries inconsolably</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If intubated – silent continuous cry</a:t>
                      </a:r>
                    </a:p>
                  </a:txBody>
                  <a:tcPr anchor="ctr">
                    <a:solidFill>
                      <a:srgbClr val="E48A7D"/>
                    </a:solidFill>
                  </a:tcPr>
                </a:tc>
                <a:extLst>
                  <a:ext uri="{0D108BD9-81ED-4DB2-BD59-A6C34878D82A}">
                    <a16:rowId xmlns:a16="http://schemas.microsoft.com/office/drawing/2014/main" val="3251267558"/>
                  </a:ext>
                </a:extLst>
              </a:tr>
            </a:tbl>
          </a:graphicData>
        </a:graphic>
      </p:graphicFrame>
    </p:spTree>
    <p:extLst>
      <p:ext uri="{BB962C8B-B14F-4D97-AF65-F5344CB8AC3E}">
        <p14:creationId xmlns:p14="http://schemas.microsoft.com/office/powerpoint/2010/main" val="129180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6D37-F053-1379-C4DA-876A7EB65D5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4D80FA6-207F-CA64-ADF6-815B40484752}"/>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986F369-78D8-4AE4-724B-8E494ACBB141}"/>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302D31E-EE9C-1BE4-A039-AA295A6243B1}"/>
              </a:ext>
            </a:extLst>
          </p:cNvPr>
          <p:cNvSpPr>
            <a:spLocks noGrp="1"/>
          </p:cNvSpPr>
          <p:nvPr>
            <p:ph type="sldNum" sz="quarter" idx="4"/>
          </p:nvPr>
        </p:nvSpPr>
        <p:spPr/>
        <p:txBody>
          <a:bodyPr/>
          <a:lstStyle/>
          <a:p>
            <a:fld id="{820EACED-CA5D-B048-836B-BF30EF0E914A}" type="slidenum">
              <a:rPr lang="en-US" smtClean="0"/>
              <a:pPr/>
              <a:t>15</a:t>
            </a:fld>
            <a:endParaRPr lang="en-US"/>
          </a:p>
        </p:txBody>
      </p:sp>
      <p:sp>
        <p:nvSpPr>
          <p:cNvPr id="8" name="TextBox 7">
            <a:extLst>
              <a:ext uri="{FF2B5EF4-FFF2-40B4-BE49-F238E27FC236}">
                <a16:creationId xmlns:a16="http://schemas.microsoft.com/office/drawing/2014/main" id="{910C338A-4FA6-3AD2-655D-4D091113217F}"/>
              </a:ext>
            </a:extLst>
          </p:cNvPr>
          <p:cNvSpPr txBox="1"/>
          <p:nvPr/>
        </p:nvSpPr>
        <p:spPr>
          <a:xfrm>
            <a:off x="382465" y="1146494"/>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Scoring criteria: behaviour state</a:t>
            </a:r>
          </a:p>
        </p:txBody>
      </p:sp>
      <p:pic>
        <p:nvPicPr>
          <p:cNvPr id="7" name="Picture 6" descr="A hand holding a baby&#10;&#10;AI-generated content may be incorrect.">
            <a:extLst>
              <a:ext uri="{FF2B5EF4-FFF2-40B4-BE49-F238E27FC236}">
                <a16:creationId xmlns:a16="http://schemas.microsoft.com/office/drawing/2014/main" id="{86141D98-26F8-3922-D80C-94DBB6C72922}"/>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4" name="Table 3">
            <a:extLst>
              <a:ext uri="{FF2B5EF4-FFF2-40B4-BE49-F238E27FC236}">
                <a16:creationId xmlns:a16="http://schemas.microsoft.com/office/drawing/2014/main" id="{219233C3-89D1-D6BC-6862-5C51E090BACB}"/>
              </a:ext>
            </a:extLst>
          </p:cNvPr>
          <p:cNvGraphicFramePr>
            <a:graphicFrameLocks noGrp="1"/>
          </p:cNvGraphicFramePr>
          <p:nvPr>
            <p:extLst>
              <p:ext uri="{D42A27DB-BD31-4B8C-83A1-F6EECF244321}">
                <p14:modId xmlns:p14="http://schemas.microsoft.com/office/powerpoint/2010/main" val="788100135"/>
              </p:ext>
            </p:extLst>
          </p:nvPr>
        </p:nvGraphicFramePr>
        <p:xfrm>
          <a:off x="1410880" y="1724344"/>
          <a:ext cx="9551318" cy="5036613"/>
        </p:xfrm>
        <a:graphic>
          <a:graphicData uri="http://schemas.openxmlformats.org/drawingml/2006/table">
            <a:tbl>
              <a:tblPr firstRow="1" bandRow="1">
                <a:tableStyleId>{5C22544A-7EE6-4342-B048-85BDC9FD1C3A}</a:tableStyleId>
              </a:tblPr>
              <a:tblGrid>
                <a:gridCol w="1072664">
                  <a:extLst>
                    <a:ext uri="{9D8B030D-6E8A-4147-A177-3AD203B41FA5}">
                      <a16:colId xmlns:a16="http://schemas.microsoft.com/office/drawing/2014/main" val="680501559"/>
                    </a:ext>
                  </a:extLst>
                </a:gridCol>
                <a:gridCol w="8478654">
                  <a:extLst>
                    <a:ext uri="{9D8B030D-6E8A-4147-A177-3AD203B41FA5}">
                      <a16:colId xmlns:a16="http://schemas.microsoft.com/office/drawing/2014/main" val="4252624507"/>
                    </a:ext>
                  </a:extLst>
                </a:gridCol>
              </a:tblGrid>
              <a:tr h="335774">
                <a:tc>
                  <a:txBody>
                    <a:bodyPr/>
                    <a:lstStyle/>
                    <a:p>
                      <a:pPr algn="l"/>
                      <a:r>
                        <a:rPr lang="en-US" sz="1600" dirty="0">
                          <a:latin typeface="Arial" panose="020B0604020202020204" pitchFamily="34" charset="0"/>
                          <a:cs typeface="Arial" panose="020B0604020202020204" pitchFamily="34" charset="0"/>
                        </a:rPr>
                        <a:t>Score</a:t>
                      </a:r>
                    </a:p>
                  </a:txBody>
                  <a:tcPr anchor="ctr">
                    <a:solidFill>
                      <a:schemeClr val="bg1">
                        <a:lumMod val="50000"/>
                      </a:schemeClr>
                    </a:solidFill>
                  </a:tcPr>
                </a:tc>
                <a:tc>
                  <a:txBody>
                    <a:bodyPr/>
                    <a:lstStyle/>
                    <a:p>
                      <a:pPr algn="l"/>
                      <a:r>
                        <a:rPr lang="en-US" sz="1600" dirty="0">
                          <a:latin typeface="Arial" panose="020B0604020202020204" pitchFamily="34" charset="0"/>
                          <a:cs typeface="Arial" panose="020B0604020202020204" pitchFamily="34" charset="0"/>
                        </a:rPr>
                        <a:t>Criteria </a:t>
                      </a:r>
                    </a:p>
                  </a:txBody>
                  <a:tcPr anchor="ctr">
                    <a:solidFill>
                      <a:schemeClr val="bg1">
                        <a:lumMod val="50000"/>
                      </a:schemeClr>
                    </a:solidFill>
                  </a:tcPr>
                </a:tc>
                <a:extLst>
                  <a:ext uri="{0D108BD9-81ED-4DB2-BD59-A6C34878D82A}">
                    <a16:rowId xmlns:a16="http://schemas.microsoft.com/office/drawing/2014/main" val="1043593405"/>
                  </a:ext>
                </a:extLst>
              </a:tr>
              <a:tr h="839436">
                <a:tc>
                  <a:txBody>
                    <a:bodyPr/>
                    <a:lstStyle/>
                    <a:p>
                      <a:pPr algn="l"/>
                      <a:r>
                        <a:rPr lang="en-US" sz="1600" dirty="0">
                          <a:latin typeface="Arial" panose="020B0604020202020204" pitchFamily="34" charset="0"/>
                          <a:cs typeface="Arial" panose="020B0604020202020204" pitchFamily="34" charset="0"/>
                        </a:rPr>
                        <a:t>-2</a:t>
                      </a:r>
                    </a:p>
                  </a:txBody>
                  <a:tcPr anchor="ctr">
                    <a:solidFill>
                      <a:srgbClr val="F9E800"/>
                    </a:solidFill>
                  </a:tcPr>
                </a:tc>
                <a:tc>
                  <a:txBody>
                    <a:bodyPr/>
                    <a:lstStyle/>
                    <a:p>
                      <a:pPr algn="l"/>
                      <a:r>
                        <a:rPr lang="en-US" sz="1600" dirty="0">
                          <a:latin typeface="Arial" panose="020B0604020202020204" pitchFamily="34" charset="0"/>
                          <a:cs typeface="Arial" panose="020B0604020202020204" pitchFamily="34" charset="0"/>
                        </a:rPr>
                        <a:t>Does not arouse or react to stimuli</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Eyes continually shut or open</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No spontaneous movement</a:t>
                      </a:r>
                    </a:p>
                  </a:txBody>
                  <a:tcPr anchor="ctr">
                    <a:solidFill>
                      <a:srgbClr val="F9E800"/>
                    </a:solidFill>
                  </a:tcPr>
                </a:tc>
                <a:extLst>
                  <a:ext uri="{0D108BD9-81ED-4DB2-BD59-A6C34878D82A}">
                    <a16:rowId xmlns:a16="http://schemas.microsoft.com/office/drawing/2014/main" val="636833019"/>
                  </a:ext>
                </a:extLst>
              </a:tr>
              <a:tr h="1091266">
                <a:tc>
                  <a:txBody>
                    <a:bodyPr/>
                    <a:lstStyle/>
                    <a:p>
                      <a:pPr algn="l"/>
                      <a:r>
                        <a:rPr lang="en-US" sz="1600" dirty="0">
                          <a:latin typeface="Arial" panose="020B0604020202020204" pitchFamily="34" charset="0"/>
                          <a:cs typeface="Arial" panose="020B0604020202020204" pitchFamily="34" charset="0"/>
                        </a:rPr>
                        <a:t>-1</a:t>
                      </a:r>
                    </a:p>
                  </a:txBody>
                  <a:tcPr anchor="ctr">
                    <a:solidFill>
                      <a:srgbClr val="F6F3C7"/>
                    </a:solidFill>
                  </a:tcPr>
                </a:tc>
                <a:tc>
                  <a:txBody>
                    <a:bodyPr/>
                    <a:lstStyle/>
                    <a:p>
                      <a:pPr algn="l"/>
                      <a:r>
                        <a:rPr lang="en-US" sz="1600" dirty="0">
                          <a:latin typeface="Arial" panose="020B0604020202020204" pitchFamily="34" charset="0"/>
                          <a:cs typeface="Arial" panose="020B0604020202020204" pitchFamily="34" charset="0"/>
                        </a:rPr>
                        <a:t>Little spontaneous movement, arouses briefly and/or minimally to any stimuli</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Opens eyes briefly</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Reacts to suctioning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Withdraws to pain</a:t>
                      </a:r>
                    </a:p>
                  </a:txBody>
                  <a:tcPr anchor="ctr">
                    <a:solidFill>
                      <a:srgbClr val="F6F3C7"/>
                    </a:solidFill>
                  </a:tcPr>
                </a:tc>
                <a:extLst>
                  <a:ext uri="{0D108BD9-81ED-4DB2-BD59-A6C34878D82A}">
                    <a16:rowId xmlns:a16="http://schemas.microsoft.com/office/drawing/2014/main" val="1014306971"/>
                  </a:ext>
                </a:extLst>
              </a:tr>
              <a:tr h="335774">
                <a:tc>
                  <a:txBody>
                    <a:bodyPr/>
                    <a:lstStyle/>
                    <a:p>
                      <a:pPr algn="l"/>
                      <a:r>
                        <a:rPr lang="en-US" sz="1600" dirty="0">
                          <a:latin typeface="Arial" panose="020B0604020202020204" pitchFamily="34" charset="0"/>
                          <a:cs typeface="Arial" panose="020B0604020202020204" pitchFamily="34" charset="0"/>
                        </a:rPr>
                        <a:t>0</a:t>
                      </a:r>
                    </a:p>
                  </a:txBody>
                  <a:tcPr anchor="ctr">
                    <a:solidFill>
                      <a:schemeClr val="accent5">
                        <a:lumMod val="40000"/>
                        <a:lumOff val="60000"/>
                      </a:schemeClr>
                    </a:solidFill>
                  </a:tcPr>
                </a:tc>
                <a:tc>
                  <a:txBody>
                    <a:bodyPr/>
                    <a:lstStyle/>
                    <a:p>
                      <a:pPr algn="l"/>
                      <a:r>
                        <a:rPr lang="en-US" sz="1600" dirty="0" err="1">
                          <a:latin typeface="Arial" panose="020B0604020202020204" pitchFamily="34" charset="0"/>
                          <a:cs typeface="Arial" panose="020B0604020202020204" pitchFamily="34" charset="0"/>
                        </a:rPr>
                        <a:t>Behaviour</a:t>
                      </a:r>
                      <a:r>
                        <a:rPr lang="en-US" sz="1600" dirty="0">
                          <a:latin typeface="Arial" panose="020B0604020202020204" pitchFamily="34" charset="0"/>
                          <a:cs typeface="Arial" panose="020B0604020202020204" pitchFamily="34" charset="0"/>
                        </a:rPr>
                        <a:t> and state ae gestational age appropriate</a:t>
                      </a:r>
                    </a:p>
                  </a:txBody>
                  <a:tcPr anchor="ctr">
                    <a:solidFill>
                      <a:schemeClr val="accent5">
                        <a:lumMod val="40000"/>
                        <a:lumOff val="60000"/>
                      </a:schemeClr>
                    </a:solidFill>
                  </a:tcPr>
                </a:tc>
                <a:extLst>
                  <a:ext uri="{0D108BD9-81ED-4DB2-BD59-A6C34878D82A}">
                    <a16:rowId xmlns:a16="http://schemas.microsoft.com/office/drawing/2014/main" val="1920777123"/>
                  </a:ext>
                </a:extLst>
              </a:tr>
              <a:tr h="839436">
                <a:tc>
                  <a:txBody>
                    <a:bodyPr/>
                    <a:lstStyle/>
                    <a:p>
                      <a:pPr algn="l"/>
                      <a:r>
                        <a:rPr lang="en-US" sz="1600" dirty="0">
                          <a:latin typeface="Arial" panose="020B0604020202020204" pitchFamily="34" charset="0"/>
                          <a:cs typeface="Arial" panose="020B0604020202020204" pitchFamily="34" charset="0"/>
                        </a:rPr>
                        <a:t>1</a:t>
                      </a:r>
                    </a:p>
                  </a:txBody>
                  <a:tcPr anchor="ctr">
                    <a:solidFill>
                      <a:srgbClr val="ECDBEE"/>
                    </a:solidFill>
                  </a:tcPr>
                </a:tc>
                <a:tc>
                  <a:txBody>
                    <a:bodyPr/>
                    <a:lstStyle/>
                    <a:p>
                      <a:pPr algn="l"/>
                      <a:r>
                        <a:rPr lang="en-US" sz="1600"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Restless, squirming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Awakens frequently/easily with minimal or no stimuli</a:t>
                      </a:r>
                    </a:p>
                  </a:txBody>
                  <a:tcPr anchor="ctr">
                    <a:solidFill>
                      <a:srgbClr val="ECDBEE"/>
                    </a:solidFill>
                  </a:tcPr>
                </a:tc>
                <a:extLst>
                  <a:ext uri="{0D108BD9-81ED-4DB2-BD59-A6C34878D82A}">
                    <a16:rowId xmlns:a16="http://schemas.microsoft.com/office/drawing/2014/main" val="309510804"/>
                  </a:ext>
                </a:extLst>
              </a:tr>
              <a:tr h="1594927">
                <a:tc>
                  <a:txBody>
                    <a:bodyPr/>
                    <a:lstStyle/>
                    <a:p>
                      <a:pPr algn="l"/>
                      <a:r>
                        <a:rPr lang="en-US" sz="1600" dirty="0">
                          <a:latin typeface="Arial" panose="020B0604020202020204" pitchFamily="34" charset="0"/>
                          <a:cs typeface="Arial" panose="020B0604020202020204" pitchFamily="34" charset="0"/>
                        </a:rPr>
                        <a:t>2</a:t>
                      </a:r>
                    </a:p>
                  </a:txBody>
                  <a:tcPr anchor="ctr">
                    <a:solidFill>
                      <a:srgbClr val="E48A7D"/>
                    </a:solidFill>
                  </a:tcPr>
                </a:tc>
                <a:tc>
                  <a:txBody>
                    <a:bodyPr/>
                    <a:lstStyle/>
                    <a:p>
                      <a:pPr algn="l"/>
                      <a:r>
                        <a:rPr lang="en-US" sz="1600"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Kicking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Arching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Constantly awake</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No movement or minimal arousal with stimulation (in appropriate for gestational age or clinical situation, i.e., post-operative)</a:t>
                      </a:r>
                    </a:p>
                  </a:txBody>
                  <a:tcPr anchor="ctr">
                    <a:solidFill>
                      <a:srgbClr val="E48A7D"/>
                    </a:solidFill>
                  </a:tcPr>
                </a:tc>
                <a:extLst>
                  <a:ext uri="{0D108BD9-81ED-4DB2-BD59-A6C34878D82A}">
                    <a16:rowId xmlns:a16="http://schemas.microsoft.com/office/drawing/2014/main" val="3251267558"/>
                  </a:ext>
                </a:extLst>
              </a:tr>
            </a:tbl>
          </a:graphicData>
        </a:graphic>
      </p:graphicFrame>
    </p:spTree>
    <p:extLst>
      <p:ext uri="{BB962C8B-B14F-4D97-AF65-F5344CB8AC3E}">
        <p14:creationId xmlns:p14="http://schemas.microsoft.com/office/powerpoint/2010/main" val="1750043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83B2A-23C2-6283-E975-7FC1C8367CE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E4129CB-ACF2-D223-550B-6D023D277783}"/>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859C5201-4A96-619C-D974-9C6ABCAE6C1A}"/>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0FAC945-0490-F710-4E28-F1FDF3DBD55B}"/>
              </a:ext>
            </a:extLst>
          </p:cNvPr>
          <p:cNvSpPr>
            <a:spLocks noGrp="1"/>
          </p:cNvSpPr>
          <p:nvPr>
            <p:ph type="sldNum" sz="quarter" idx="4"/>
          </p:nvPr>
        </p:nvSpPr>
        <p:spPr/>
        <p:txBody>
          <a:bodyPr/>
          <a:lstStyle/>
          <a:p>
            <a:fld id="{820EACED-CA5D-B048-836B-BF30EF0E914A}" type="slidenum">
              <a:rPr lang="en-US" smtClean="0"/>
              <a:pPr/>
              <a:t>16</a:t>
            </a:fld>
            <a:endParaRPr lang="en-US"/>
          </a:p>
        </p:txBody>
      </p:sp>
      <p:sp>
        <p:nvSpPr>
          <p:cNvPr id="8" name="TextBox 7">
            <a:extLst>
              <a:ext uri="{FF2B5EF4-FFF2-40B4-BE49-F238E27FC236}">
                <a16:creationId xmlns:a16="http://schemas.microsoft.com/office/drawing/2014/main" id="{F2A21EE6-8ACC-CB94-8AD3-318222B0CFE0}"/>
              </a:ext>
            </a:extLst>
          </p:cNvPr>
          <p:cNvSpPr txBox="1"/>
          <p:nvPr/>
        </p:nvSpPr>
        <p:spPr>
          <a:xfrm>
            <a:off x="431772" y="1483995"/>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Scoring criteria: facial expression</a:t>
            </a:r>
          </a:p>
        </p:txBody>
      </p:sp>
      <p:pic>
        <p:nvPicPr>
          <p:cNvPr id="7" name="Picture 6" descr="A hand holding a baby&#10;&#10;AI-generated content may be incorrect.">
            <a:extLst>
              <a:ext uri="{FF2B5EF4-FFF2-40B4-BE49-F238E27FC236}">
                <a16:creationId xmlns:a16="http://schemas.microsoft.com/office/drawing/2014/main" id="{DD701AE9-86D2-AFE4-E36F-0398F757F4D7}"/>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3" name="Table 2">
            <a:extLst>
              <a:ext uri="{FF2B5EF4-FFF2-40B4-BE49-F238E27FC236}">
                <a16:creationId xmlns:a16="http://schemas.microsoft.com/office/drawing/2014/main" id="{35474FA9-D462-6CC3-81CD-2B7A89C26B31}"/>
              </a:ext>
            </a:extLst>
          </p:cNvPr>
          <p:cNvGraphicFramePr>
            <a:graphicFrameLocks noGrp="1"/>
          </p:cNvGraphicFramePr>
          <p:nvPr>
            <p:extLst>
              <p:ext uri="{D42A27DB-BD31-4B8C-83A1-F6EECF244321}">
                <p14:modId xmlns:p14="http://schemas.microsoft.com/office/powerpoint/2010/main" val="1032553285"/>
              </p:ext>
            </p:extLst>
          </p:nvPr>
        </p:nvGraphicFramePr>
        <p:xfrm>
          <a:off x="495658" y="2271495"/>
          <a:ext cx="6885661" cy="3312160"/>
        </p:xfrm>
        <a:graphic>
          <a:graphicData uri="http://schemas.openxmlformats.org/drawingml/2006/table">
            <a:tbl>
              <a:tblPr firstRow="1" bandRow="1">
                <a:tableStyleId>{5C22544A-7EE6-4342-B048-85BDC9FD1C3A}</a:tableStyleId>
              </a:tblPr>
              <a:tblGrid>
                <a:gridCol w="1003984">
                  <a:extLst>
                    <a:ext uri="{9D8B030D-6E8A-4147-A177-3AD203B41FA5}">
                      <a16:colId xmlns:a16="http://schemas.microsoft.com/office/drawing/2014/main" val="680501559"/>
                    </a:ext>
                  </a:extLst>
                </a:gridCol>
                <a:gridCol w="5881677">
                  <a:extLst>
                    <a:ext uri="{9D8B030D-6E8A-4147-A177-3AD203B41FA5}">
                      <a16:colId xmlns:a16="http://schemas.microsoft.com/office/drawing/2014/main" val="4252624507"/>
                    </a:ext>
                  </a:extLst>
                </a:gridCol>
              </a:tblGrid>
              <a:tr h="370840">
                <a:tc>
                  <a:txBody>
                    <a:bodyPr/>
                    <a:lstStyle/>
                    <a:p>
                      <a:pPr algn="l"/>
                      <a:r>
                        <a:rPr lang="en-US" dirty="0">
                          <a:latin typeface="Arial" panose="020B0604020202020204" pitchFamily="34" charset="0"/>
                          <a:cs typeface="Arial" panose="020B0604020202020204" pitchFamily="34" charset="0"/>
                        </a:rPr>
                        <a:t>Score</a:t>
                      </a:r>
                    </a:p>
                  </a:txBody>
                  <a:tcPr anchor="ctr">
                    <a:solidFill>
                      <a:schemeClr val="bg1">
                        <a:lumMod val="50000"/>
                      </a:schemeClr>
                    </a:solidFill>
                  </a:tcPr>
                </a:tc>
                <a:tc>
                  <a:txBody>
                    <a:bodyPr/>
                    <a:lstStyle/>
                    <a:p>
                      <a:pPr algn="l"/>
                      <a:r>
                        <a:rPr lang="en-US" dirty="0">
                          <a:latin typeface="Arial" panose="020B0604020202020204" pitchFamily="34" charset="0"/>
                          <a:cs typeface="Arial" panose="020B0604020202020204" pitchFamily="34" charset="0"/>
                        </a:rPr>
                        <a:t>Criteria </a:t>
                      </a:r>
                    </a:p>
                  </a:txBody>
                  <a:tcPr anchor="ctr">
                    <a:solidFill>
                      <a:schemeClr val="bg1">
                        <a:lumMod val="50000"/>
                      </a:schemeClr>
                    </a:solidFill>
                  </a:tcPr>
                </a:tc>
                <a:extLst>
                  <a:ext uri="{0D108BD9-81ED-4DB2-BD59-A6C34878D82A}">
                    <a16:rowId xmlns:a16="http://schemas.microsoft.com/office/drawing/2014/main" val="1043593405"/>
                  </a:ext>
                </a:extLst>
              </a:tr>
              <a:tr h="370840">
                <a:tc>
                  <a:txBody>
                    <a:bodyPr/>
                    <a:lstStyle/>
                    <a:p>
                      <a:pPr algn="l"/>
                      <a:r>
                        <a:rPr lang="en-US" dirty="0">
                          <a:latin typeface="Arial" panose="020B0604020202020204" pitchFamily="34" charset="0"/>
                          <a:cs typeface="Arial" panose="020B0604020202020204" pitchFamily="34" charset="0"/>
                        </a:rPr>
                        <a:t>-2</a:t>
                      </a:r>
                    </a:p>
                  </a:txBody>
                  <a:tcPr anchor="ctr">
                    <a:solidFill>
                      <a:srgbClr val="F9E800"/>
                    </a:solidFill>
                  </a:tcPr>
                </a:tc>
                <a:tc>
                  <a:txBody>
                    <a:bodyPr/>
                    <a:lstStyle/>
                    <a:p>
                      <a:pPr algn="l"/>
                      <a:r>
                        <a:rPr lang="en-US"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Mouth is lax</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Drooling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No facial expression at rest or with stimuli</a:t>
                      </a:r>
                    </a:p>
                  </a:txBody>
                  <a:tcPr anchor="ctr">
                    <a:solidFill>
                      <a:srgbClr val="F9E800"/>
                    </a:solidFill>
                  </a:tcPr>
                </a:tc>
                <a:extLst>
                  <a:ext uri="{0D108BD9-81ED-4DB2-BD59-A6C34878D82A}">
                    <a16:rowId xmlns:a16="http://schemas.microsoft.com/office/drawing/2014/main" val="636833019"/>
                  </a:ext>
                </a:extLst>
              </a:tr>
              <a:tr h="370840">
                <a:tc>
                  <a:txBody>
                    <a:bodyPr/>
                    <a:lstStyle/>
                    <a:p>
                      <a:pPr algn="l"/>
                      <a:r>
                        <a:rPr lang="en-US" dirty="0">
                          <a:latin typeface="Arial" panose="020B0604020202020204" pitchFamily="34" charset="0"/>
                          <a:cs typeface="Arial" panose="020B0604020202020204" pitchFamily="34" charset="0"/>
                        </a:rPr>
                        <a:t>-1</a:t>
                      </a:r>
                    </a:p>
                  </a:txBody>
                  <a:tcPr anchor="ctr">
                    <a:solidFill>
                      <a:srgbClr val="F6F3C7"/>
                    </a:solidFill>
                  </a:tcPr>
                </a:tc>
                <a:tc>
                  <a:txBody>
                    <a:bodyPr/>
                    <a:lstStyle/>
                    <a:p>
                      <a:pPr algn="l"/>
                      <a:r>
                        <a:rPr lang="en-US" dirty="0">
                          <a:latin typeface="Arial" panose="020B0604020202020204" pitchFamily="34" charset="0"/>
                          <a:cs typeface="Arial" panose="020B0604020202020204" pitchFamily="34" charset="0"/>
                        </a:rPr>
                        <a:t>Minimal facial expression with stimuli</a:t>
                      </a:r>
                    </a:p>
                  </a:txBody>
                  <a:tcPr anchor="ctr">
                    <a:solidFill>
                      <a:srgbClr val="F6F3C7"/>
                    </a:solidFill>
                  </a:tcPr>
                </a:tc>
                <a:extLst>
                  <a:ext uri="{0D108BD9-81ED-4DB2-BD59-A6C34878D82A}">
                    <a16:rowId xmlns:a16="http://schemas.microsoft.com/office/drawing/2014/main" val="1014306971"/>
                  </a:ext>
                </a:extLst>
              </a:tr>
              <a:tr h="370840">
                <a:tc>
                  <a:txBody>
                    <a:bodyPr/>
                    <a:lstStyle/>
                    <a:p>
                      <a:pPr algn="l"/>
                      <a:r>
                        <a:rPr lang="en-US" dirty="0">
                          <a:latin typeface="Arial" panose="020B0604020202020204" pitchFamily="34" charset="0"/>
                          <a:cs typeface="Arial" panose="020B0604020202020204" pitchFamily="34" charset="0"/>
                        </a:rPr>
                        <a:t>0</a:t>
                      </a:r>
                    </a:p>
                  </a:txBody>
                  <a:tcPr anchor="ctr">
                    <a:solidFill>
                      <a:schemeClr val="accent5">
                        <a:lumMod val="40000"/>
                        <a:lumOff val="60000"/>
                      </a:schemeClr>
                    </a:solidFill>
                  </a:tcPr>
                </a:tc>
                <a:tc>
                  <a:txBody>
                    <a:bodyPr/>
                    <a:lstStyle/>
                    <a:p>
                      <a:pPr algn="l"/>
                      <a:r>
                        <a:rPr lang="en-US" dirty="0">
                          <a:latin typeface="Arial" panose="020B0604020202020204" pitchFamily="34" charset="0"/>
                          <a:cs typeface="Arial" panose="020B0604020202020204" pitchFamily="34" charset="0"/>
                        </a:rPr>
                        <a:t>Face is relaxed at rest but not lax – normal expression with stimuli</a:t>
                      </a:r>
                    </a:p>
                  </a:txBody>
                  <a:tcPr anchor="ctr">
                    <a:solidFill>
                      <a:schemeClr val="accent5">
                        <a:lumMod val="40000"/>
                        <a:lumOff val="60000"/>
                      </a:schemeClr>
                    </a:solidFill>
                  </a:tcPr>
                </a:tc>
                <a:extLst>
                  <a:ext uri="{0D108BD9-81ED-4DB2-BD59-A6C34878D82A}">
                    <a16:rowId xmlns:a16="http://schemas.microsoft.com/office/drawing/2014/main" val="1920777123"/>
                  </a:ext>
                </a:extLst>
              </a:tr>
              <a:tr h="370840">
                <a:tc>
                  <a:txBody>
                    <a:bodyPr/>
                    <a:lstStyle/>
                    <a:p>
                      <a:pPr algn="l"/>
                      <a:r>
                        <a:rPr lang="en-US" dirty="0">
                          <a:latin typeface="Arial" panose="020B0604020202020204" pitchFamily="34" charset="0"/>
                          <a:cs typeface="Arial" panose="020B0604020202020204" pitchFamily="34" charset="0"/>
                        </a:rPr>
                        <a:t>1</a:t>
                      </a:r>
                    </a:p>
                  </a:txBody>
                  <a:tcPr anchor="ctr">
                    <a:solidFill>
                      <a:srgbClr val="ECDBEE"/>
                    </a:solidFill>
                  </a:tcPr>
                </a:tc>
                <a:tc>
                  <a:txBody>
                    <a:bodyPr/>
                    <a:lstStyle/>
                    <a:p>
                      <a:pPr algn="l"/>
                      <a:r>
                        <a:rPr lang="en-US" dirty="0">
                          <a:latin typeface="Arial" panose="020B0604020202020204" pitchFamily="34" charset="0"/>
                          <a:cs typeface="Arial" panose="020B0604020202020204" pitchFamily="34" charset="0"/>
                        </a:rPr>
                        <a:t>Any pain face expression observed intermittently</a:t>
                      </a:r>
                    </a:p>
                  </a:txBody>
                  <a:tcPr anchor="ctr">
                    <a:solidFill>
                      <a:srgbClr val="ECDBEE"/>
                    </a:solidFill>
                  </a:tcPr>
                </a:tc>
                <a:extLst>
                  <a:ext uri="{0D108BD9-81ED-4DB2-BD59-A6C34878D82A}">
                    <a16:rowId xmlns:a16="http://schemas.microsoft.com/office/drawing/2014/main" val="309510804"/>
                  </a:ext>
                </a:extLst>
              </a:tr>
              <a:tr h="370840">
                <a:tc>
                  <a:txBody>
                    <a:bodyPr/>
                    <a:lstStyle/>
                    <a:p>
                      <a:pPr algn="l"/>
                      <a:r>
                        <a:rPr lang="en-US" dirty="0">
                          <a:latin typeface="Arial" panose="020B0604020202020204" pitchFamily="34" charset="0"/>
                          <a:cs typeface="Arial" panose="020B0604020202020204" pitchFamily="34" charset="0"/>
                        </a:rPr>
                        <a:t>2</a:t>
                      </a:r>
                    </a:p>
                  </a:txBody>
                  <a:tcPr anchor="ctr">
                    <a:solidFill>
                      <a:srgbClr val="E48A7D"/>
                    </a:solidFill>
                  </a:tcPr>
                </a:tc>
                <a:tc>
                  <a:txBody>
                    <a:bodyPr/>
                    <a:lstStyle/>
                    <a:p>
                      <a:pPr algn="l"/>
                      <a:r>
                        <a:rPr lang="en-US" dirty="0">
                          <a:latin typeface="Arial" panose="020B0604020202020204" pitchFamily="34" charset="0"/>
                          <a:cs typeface="Arial" panose="020B0604020202020204" pitchFamily="34" charset="0"/>
                        </a:rPr>
                        <a:t>Any pain face expression is continual</a:t>
                      </a:r>
                    </a:p>
                  </a:txBody>
                  <a:tcPr anchor="ctr">
                    <a:solidFill>
                      <a:srgbClr val="E48A7D"/>
                    </a:solidFill>
                  </a:tcPr>
                </a:tc>
                <a:extLst>
                  <a:ext uri="{0D108BD9-81ED-4DB2-BD59-A6C34878D82A}">
                    <a16:rowId xmlns:a16="http://schemas.microsoft.com/office/drawing/2014/main" val="3251267558"/>
                  </a:ext>
                </a:extLst>
              </a:tr>
            </a:tbl>
          </a:graphicData>
        </a:graphic>
      </p:graphicFrame>
      <p:pic>
        <p:nvPicPr>
          <p:cNvPr id="9" name="Picture 8">
            <a:extLst>
              <a:ext uri="{FF2B5EF4-FFF2-40B4-BE49-F238E27FC236}">
                <a16:creationId xmlns:a16="http://schemas.microsoft.com/office/drawing/2014/main" id="{7A2A5ACE-3865-7625-90D6-B6BDAFFBD771}"/>
              </a:ext>
            </a:extLst>
          </p:cNvPr>
          <p:cNvPicPr>
            <a:picLocks noChangeAspect="1"/>
          </p:cNvPicPr>
          <p:nvPr/>
        </p:nvPicPr>
        <p:blipFill>
          <a:blip r:embed="rId4"/>
          <a:stretch>
            <a:fillRect/>
          </a:stretch>
        </p:blipFill>
        <p:spPr>
          <a:xfrm>
            <a:off x="7876976" y="2174344"/>
            <a:ext cx="4315024" cy="3627317"/>
          </a:xfrm>
          <a:prstGeom prst="rect">
            <a:avLst/>
          </a:prstGeom>
        </p:spPr>
      </p:pic>
    </p:spTree>
    <p:extLst>
      <p:ext uri="{BB962C8B-B14F-4D97-AF65-F5344CB8AC3E}">
        <p14:creationId xmlns:p14="http://schemas.microsoft.com/office/powerpoint/2010/main" val="3541171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9370-C7DE-495D-6B84-BC7BB0B0E2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C64DE6A-CBE3-6AA9-212E-3D3C5A8C37CD}"/>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9A5D3BB-D48E-2223-3951-FB3437356E2E}"/>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5DD945-9A00-5CF8-4C70-2BDF1AC352C9}"/>
              </a:ext>
            </a:extLst>
          </p:cNvPr>
          <p:cNvSpPr>
            <a:spLocks noGrp="1"/>
          </p:cNvSpPr>
          <p:nvPr>
            <p:ph type="sldNum" sz="quarter" idx="4"/>
          </p:nvPr>
        </p:nvSpPr>
        <p:spPr/>
        <p:txBody>
          <a:bodyPr/>
          <a:lstStyle/>
          <a:p>
            <a:fld id="{820EACED-CA5D-B048-836B-BF30EF0E914A}" type="slidenum">
              <a:rPr lang="en-US" smtClean="0"/>
              <a:pPr/>
              <a:t>17</a:t>
            </a:fld>
            <a:endParaRPr lang="en-US"/>
          </a:p>
        </p:txBody>
      </p:sp>
      <p:sp>
        <p:nvSpPr>
          <p:cNvPr id="8" name="TextBox 7">
            <a:extLst>
              <a:ext uri="{FF2B5EF4-FFF2-40B4-BE49-F238E27FC236}">
                <a16:creationId xmlns:a16="http://schemas.microsoft.com/office/drawing/2014/main" id="{C6EA0011-2707-030C-E897-04BB358080BA}"/>
              </a:ext>
            </a:extLst>
          </p:cNvPr>
          <p:cNvSpPr txBox="1"/>
          <p:nvPr/>
        </p:nvSpPr>
        <p:spPr>
          <a:xfrm>
            <a:off x="514316" y="1241901"/>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Scoring criteria: extremities / tone</a:t>
            </a:r>
          </a:p>
        </p:txBody>
      </p:sp>
      <p:pic>
        <p:nvPicPr>
          <p:cNvPr id="7" name="Picture 6" descr="A hand holding a baby&#10;&#10;AI-generated content may be incorrect.">
            <a:extLst>
              <a:ext uri="{FF2B5EF4-FFF2-40B4-BE49-F238E27FC236}">
                <a16:creationId xmlns:a16="http://schemas.microsoft.com/office/drawing/2014/main" id="{C739092A-9E59-C50E-3A0B-7597CEBCA649}"/>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3" name="Table 2">
            <a:extLst>
              <a:ext uri="{FF2B5EF4-FFF2-40B4-BE49-F238E27FC236}">
                <a16:creationId xmlns:a16="http://schemas.microsoft.com/office/drawing/2014/main" id="{CE4800C9-A011-CF41-EE76-6547B2A57AF0}"/>
              </a:ext>
            </a:extLst>
          </p:cNvPr>
          <p:cNvGraphicFramePr>
            <a:graphicFrameLocks noGrp="1"/>
          </p:cNvGraphicFramePr>
          <p:nvPr>
            <p:extLst>
              <p:ext uri="{D42A27DB-BD31-4B8C-83A1-F6EECF244321}">
                <p14:modId xmlns:p14="http://schemas.microsoft.com/office/powerpoint/2010/main" val="660090305"/>
              </p:ext>
            </p:extLst>
          </p:nvPr>
        </p:nvGraphicFramePr>
        <p:xfrm>
          <a:off x="1354389" y="1819751"/>
          <a:ext cx="10052216" cy="4942840"/>
        </p:xfrm>
        <a:graphic>
          <a:graphicData uri="http://schemas.openxmlformats.org/drawingml/2006/table">
            <a:tbl>
              <a:tblPr firstRow="1" bandRow="1">
                <a:tableStyleId>{5C22544A-7EE6-4342-B048-85BDC9FD1C3A}</a:tableStyleId>
              </a:tblPr>
              <a:tblGrid>
                <a:gridCol w="1128918">
                  <a:extLst>
                    <a:ext uri="{9D8B030D-6E8A-4147-A177-3AD203B41FA5}">
                      <a16:colId xmlns:a16="http://schemas.microsoft.com/office/drawing/2014/main" val="680501559"/>
                    </a:ext>
                  </a:extLst>
                </a:gridCol>
                <a:gridCol w="8923298">
                  <a:extLst>
                    <a:ext uri="{9D8B030D-6E8A-4147-A177-3AD203B41FA5}">
                      <a16:colId xmlns:a16="http://schemas.microsoft.com/office/drawing/2014/main" val="4252624507"/>
                    </a:ext>
                  </a:extLst>
                </a:gridCol>
              </a:tblGrid>
              <a:tr h="370840">
                <a:tc>
                  <a:txBody>
                    <a:bodyPr/>
                    <a:lstStyle/>
                    <a:p>
                      <a:pPr algn="l"/>
                      <a:r>
                        <a:rPr lang="en-US" dirty="0">
                          <a:latin typeface="Arial" panose="020B0604020202020204" pitchFamily="34" charset="0"/>
                          <a:cs typeface="Arial" panose="020B0604020202020204" pitchFamily="34" charset="0"/>
                        </a:rPr>
                        <a:t>Score</a:t>
                      </a:r>
                    </a:p>
                  </a:txBody>
                  <a:tcPr anchor="ctr">
                    <a:solidFill>
                      <a:schemeClr val="bg1">
                        <a:lumMod val="50000"/>
                      </a:schemeClr>
                    </a:solidFill>
                  </a:tcPr>
                </a:tc>
                <a:tc>
                  <a:txBody>
                    <a:bodyPr/>
                    <a:lstStyle/>
                    <a:p>
                      <a:pPr algn="l"/>
                      <a:r>
                        <a:rPr lang="en-US" dirty="0">
                          <a:latin typeface="Arial" panose="020B0604020202020204" pitchFamily="34" charset="0"/>
                          <a:cs typeface="Arial" panose="020B0604020202020204" pitchFamily="34" charset="0"/>
                        </a:rPr>
                        <a:t>Criteria </a:t>
                      </a:r>
                    </a:p>
                  </a:txBody>
                  <a:tcPr anchor="ctr">
                    <a:solidFill>
                      <a:schemeClr val="bg1">
                        <a:lumMod val="50000"/>
                      </a:schemeClr>
                    </a:solidFill>
                  </a:tcPr>
                </a:tc>
                <a:extLst>
                  <a:ext uri="{0D108BD9-81ED-4DB2-BD59-A6C34878D82A}">
                    <a16:rowId xmlns:a16="http://schemas.microsoft.com/office/drawing/2014/main" val="1043593405"/>
                  </a:ext>
                </a:extLst>
              </a:tr>
              <a:tr h="370840">
                <a:tc>
                  <a:txBody>
                    <a:bodyPr/>
                    <a:lstStyle/>
                    <a:p>
                      <a:pPr algn="l"/>
                      <a:r>
                        <a:rPr lang="en-US" dirty="0">
                          <a:latin typeface="Arial" panose="020B0604020202020204" pitchFamily="34" charset="0"/>
                          <a:cs typeface="Arial" panose="020B0604020202020204" pitchFamily="34" charset="0"/>
                        </a:rPr>
                        <a:t>-2</a:t>
                      </a:r>
                    </a:p>
                  </a:txBody>
                  <a:tcPr anchor="ctr">
                    <a:solidFill>
                      <a:srgbClr val="F9E800"/>
                    </a:solidFill>
                  </a:tcPr>
                </a:tc>
                <a:tc>
                  <a:txBody>
                    <a:bodyPr/>
                    <a:lstStyle/>
                    <a:p>
                      <a:pPr algn="l"/>
                      <a:r>
                        <a:rPr lang="en-US"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No palmar or plantar grasp can be elicited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Flaccid tone</a:t>
                      </a:r>
                    </a:p>
                  </a:txBody>
                  <a:tcPr anchor="ctr">
                    <a:solidFill>
                      <a:srgbClr val="F9E800"/>
                    </a:solidFill>
                  </a:tcPr>
                </a:tc>
                <a:extLst>
                  <a:ext uri="{0D108BD9-81ED-4DB2-BD59-A6C34878D82A}">
                    <a16:rowId xmlns:a16="http://schemas.microsoft.com/office/drawing/2014/main" val="636833019"/>
                  </a:ext>
                </a:extLst>
              </a:tr>
              <a:tr h="370840">
                <a:tc>
                  <a:txBody>
                    <a:bodyPr/>
                    <a:lstStyle/>
                    <a:p>
                      <a:pPr algn="l"/>
                      <a:r>
                        <a:rPr lang="en-US" dirty="0">
                          <a:latin typeface="Arial" panose="020B0604020202020204" pitchFamily="34" charset="0"/>
                          <a:cs typeface="Arial" panose="020B0604020202020204" pitchFamily="34" charset="0"/>
                        </a:rPr>
                        <a:t>-1</a:t>
                      </a:r>
                    </a:p>
                  </a:txBody>
                  <a:tcPr anchor="ctr">
                    <a:solidFill>
                      <a:srgbClr val="F6F3C7"/>
                    </a:solidFill>
                  </a:tcPr>
                </a:tc>
                <a:tc>
                  <a:txBody>
                    <a:bodyPr/>
                    <a:lstStyle/>
                    <a:p>
                      <a:pPr algn="l"/>
                      <a:r>
                        <a:rPr lang="en-US"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Weak palmar or plantar grasp can be elicited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Decreased tone</a:t>
                      </a:r>
                    </a:p>
                  </a:txBody>
                  <a:tcPr anchor="ctr">
                    <a:solidFill>
                      <a:srgbClr val="F6F3C7"/>
                    </a:solidFill>
                  </a:tcPr>
                </a:tc>
                <a:extLst>
                  <a:ext uri="{0D108BD9-81ED-4DB2-BD59-A6C34878D82A}">
                    <a16:rowId xmlns:a16="http://schemas.microsoft.com/office/drawing/2014/main" val="1014306971"/>
                  </a:ext>
                </a:extLst>
              </a:tr>
              <a:tr h="370840">
                <a:tc>
                  <a:txBody>
                    <a:bodyPr/>
                    <a:lstStyle/>
                    <a:p>
                      <a:pPr algn="l"/>
                      <a:r>
                        <a:rPr lang="en-US" dirty="0">
                          <a:latin typeface="Arial" panose="020B0604020202020204" pitchFamily="34" charset="0"/>
                          <a:cs typeface="Arial" panose="020B0604020202020204" pitchFamily="34" charset="0"/>
                        </a:rPr>
                        <a:t>0</a:t>
                      </a:r>
                    </a:p>
                  </a:txBody>
                  <a:tcPr anchor="ctr">
                    <a:solidFill>
                      <a:schemeClr val="accent5">
                        <a:lumMod val="40000"/>
                        <a:lumOff val="60000"/>
                      </a:schemeClr>
                    </a:solidFill>
                  </a:tcPr>
                </a:tc>
                <a:tc>
                  <a:txBody>
                    <a:bodyPr/>
                    <a:lstStyle/>
                    <a:p>
                      <a:pPr algn="l"/>
                      <a:r>
                        <a:rPr lang="en-US" dirty="0">
                          <a:latin typeface="Arial" panose="020B0604020202020204" pitchFamily="34" charset="0"/>
                          <a:cs typeface="Arial" panose="020B0604020202020204" pitchFamily="34" charset="0"/>
                        </a:rPr>
                        <a:t>Relaxed hands and feet – normal palmar or sole grasp elicited – appropriate tone for gestational age</a:t>
                      </a:r>
                    </a:p>
                  </a:txBody>
                  <a:tcPr anchor="ctr">
                    <a:solidFill>
                      <a:schemeClr val="accent5">
                        <a:lumMod val="40000"/>
                        <a:lumOff val="60000"/>
                      </a:schemeClr>
                    </a:solidFill>
                  </a:tcPr>
                </a:tc>
                <a:extLst>
                  <a:ext uri="{0D108BD9-81ED-4DB2-BD59-A6C34878D82A}">
                    <a16:rowId xmlns:a16="http://schemas.microsoft.com/office/drawing/2014/main" val="1920777123"/>
                  </a:ext>
                </a:extLst>
              </a:tr>
              <a:tr h="370840">
                <a:tc>
                  <a:txBody>
                    <a:bodyPr/>
                    <a:lstStyle/>
                    <a:p>
                      <a:pPr algn="l"/>
                      <a:r>
                        <a:rPr lang="en-US" dirty="0">
                          <a:latin typeface="Arial" panose="020B0604020202020204" pitchFamily="34" charset="0"/>
                          <a:cs typeface="Arial" panose="020B0604020202020204" pitchFamily="34" charset="0"/>
                        </a:rPr>
                        <a:t>1</a:t>
                      </a:r>
                    </a:p>
                  </a:txBody>
                  <a:tcPr anchor="ctr">
                    <a:solidFill>
                      <a:srgbClr val="ECDBEE"/>
                    </a:solidFill>
                  </a:tcPr>
                </a:tc>
                <a:tc>
                  <a:txBody>
                    <a:bodyPr/>
                    <a:lstStyle/>
                    <a:p>
                      <a:pPr algn="l"/>
                      <a:r>
                        <a:rPr lang="en-US" dirty="0">
                          <a:latin typeface="Arial" panose="020B0604020202020204" pitchFamily="34" charset="0"/>
                          <a:cs typeface="Arial" panose="020B0604020202020204" pitchFamily="34" charset="0"/>
                        </a:rPr>
                        <a:t>Intermittent (&lt;30 seconds duration) observation of toes and/or hands as clenched, or fingers splayed.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Body is </a:t>
                      </a:r>
                      <a:r>
                        <a:rPr lang="en-US"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tensed.</a:t>
                      </a:r>
                    </a:p>
                  </a:txBody>
                  <a:tcPr anchor="ctr">
                    <a:solidFill>
                      <a:srgbClr val="ECDBEE"/>
                    </a:solidFill>
                  </a:tcPr>
                </a:tc>
                <a:extLst>
                  <a:ext uri="{0D108BD9-81ED-4DB2-BD59-A6C34878D82A}">
                    <a16:rowId xmlns:a16="http://schemas.microsoft.com/office/drawing/2014/main" val="309510804"/>
                  </a:ext>
                </a:extLst>
              </a:tr>
              <a:tr h="370840">
                <a:tc>
                  <a:txBody>
                    <a:bodyPr/>
                    <a:lstStyle/>
                    <a:p>
                      <a:pPr algn="l"/>
                      <a:r>
                        <a:rPr lang="en-US" dirty="0">
                          <a:latin typeface="Arial" panose="020B0604020202020204" pitchFamily="34" charset="0"/>
                          <a:cs typeface="Arial" panose="020B0604020202020204" pitchFamily="34" charset="0"/>
                        </a:rPr>
                        <a:t>2</a:t>
                      </a:r>
                    </a:p>
                  </a:txBody>
                  <a:tcPr anchor="ctr">
                    <a:solidFill>
                      <a:srgbClr val="E48A7D"/>
                    </a:solidFill>
                  </a:tcPr>
                </a:tc>
                <a:tc>
                  <a:txBody>
                    <a:bodyPr/>
                    <a:lstStyle/>
                    <a:p>
                      <a:pPr algn="l"/>
                      <a:r>
                        <a:rPr lang="en-US"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Frequent (≥30 seconds duration) observation of toes and/or hands as clenched, or fingers splayed.</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Body is tense/stiff</a:t>
                      </a:r>
                    </a:p>
                  </a:txBody>
                  <a:tcPr anchor="ctr">
                    <a:solidFill>
                      <a:srgbClr val="E48A7D"/>
                    </a:solidFill>
                  </a:tcPr>
                </a:tc>
                <a:extLst>
                  <a:ext uri="{0D108BD9-81ED-4DB2-BD59-A6C34878D82A}">
                    <a16:rowId xmlns:a16="http://schemas.microsoft.com/office/drawing/2014/main" val="3251267558"/>
                  </a:ext>
                </a:extLst>
              </a:tr>
            </a:tbl>
          </a:graphicData>
        </a:graphic>
      </p:graphicFrame>
    </p:spTree>
    <p:extLst>
      <p:ext uri="{BB962C8B-B14F-4D97-AF65-F5344CB8AC3E}">
        <p14:creationId xmlns:p14="http://schemas.microsoft.com/office/powerpoint/2010/main" val="1242467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57DC-4526-1B2B-6E5E-D9857357528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05A6FEF-5EEC-043E-C6A4-175BB7C4FC29}"/>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44AF802-2759-40DD-F4B4-09F5EFE87DBF}"/>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575E0CF-2D99-F86D-2971-3AFBF4871089}"/>
              </a:ext>
            </a:extLst>
          </p:cNvPr>
          <p:cNvSpPr>
            <a:spLocks noGrp="1"/>
          </p:cNvSpPr>
          <p:nvPr>
            <p:ph type="sldNum" sz="quarter" idx="4"/>
          </p:nvPr>
        </p:nvSpPr>
        <p:spPr/>
        <p:txBody>
          <a:bodyPr/>
          <a:lstStyle/>
          <a:p>
            <a:fld id="{820EACED-CA5D-B048-836B-BF30EF0E914A}" type="slidenum">
              <a:rPr lang="en-US" smtClean="0"/>
              <a:pPr/>
              <a:t>18</a:t>
            </a:fld>
            <a:endParaRPr lang="en-US"/>
          </a:p>
        </p:txBody>
      </p:sp>
      <p:sp>
        <p:nvSpPr>
          <p:cNvPr id="8" name="TextBox 7">
            <a:extLst>
              <a:ext uri="{FF2B5EF4-FFF2-40B4-BE49-F238E27FC236}">
                <a16:creationId xmlns:a16="http://schemas.microsoft.com/office/drawing/2014/main" id="{FA006503-23AF-FCB9-7FBD-426096D41B7B}"/>
              </a:ext>
            </a:extLst>
          </p:cNvPr>
          <p:cNvSpPr txBox="1"/>
          <p:nvPr/>
        </p:nvSpPr>
        <p:spPr>
          <a:xfrm>
            <a:off x="514316" y="1241901"/>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Scoring criteria: vital signs: HR, BP, RR, &amp; O2 saturations</a:t>
            </a:r>
          </a:p>
        </p:txBody>
      </p:sp>
      <p:pic>
        <p:nvPicPr>
          <p:cNvPr id="7" name="Picture 6" descr="A hand holding a baby&#10;&#10;AI-generated content may be incorrect.">
            <a:extLst>
              <a:ext uri="{FF2B5EF4-FFF2-40B4-BE49-F238E27FC236}">
                <a16:creationId xmlns:a16="http://schemas.microsoft.com/office/drawing/2014/main" id="{C8E3D9D1-270E-900F-1A9C-2DDAFA639F4F}"/>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4" name="Table 3">
            <a:extLst>
              <a:ext uri="{FF2B5EF4-FFF2-40B4-BE49-F238E27FC236}">
                <a16:creationId xmlns:a16="http://schemas.microsoft.com/office/drawing/2014/main" id="{68984D17-2C82-DA42-3C38-F4D08EA26FBE}"/>
              </a:ext>
            </a:extLst>
          </p:cNvPr>
          <p:cNvGraphicFramePr>
            <a:graphicFrameLocks noGrp="1"/>
          </p:cNvGraphicFramePr>
          <p:nvPr>
            <p:extLst>
              <p:ext uri="{D42A27DB-BD31-4B8C-83A1-F6EECF244321}">
                <p14:modId xmlns:p14="http://schemas.microsoft.com/office/powerpoint/2010/main" val="431604576"/>
              </p:ext>
            </p:extLst>
          </p:nvPr>
        </p:nvGraphicFramePr>
        <p:xfrm>
          <a:off x="1410880" y="1819751"/>
          <a:ext cx="9561753" cy="4967559"/>
        </p:xfrm>
        <a:graphic>
          <a:graphicData uri="http://schemas.openxmlformats.org/drawingml/2006/table">
            <a:tbl>
              <a:tblPr firstRow="1" bandRow="1">
                <a:tableStyleId>{5C22544A-7EE6-4342-B048-85BDC9FD1C3A}</a:tableStyleId>
              </a:tblPr>
              <a:tblGrid>
                <a:gridCol w="1073836">
                  <a:extLst>
                    <a:ext uri="{9D8B030D-6E8A-4147-A177-3AD203B41FA5}">
                      <a16:colId xmlns:a16="http://schemas.microsoft.com/office/drawing/2014/main" val="680501559"/>
                    </a:ext>
                  </a:extLst>
                </a:gridCol>
                <a:gridCol w="8487917">
                  <a:extLst>
                    <a:ext uri="{9D8B030D-6E8A-4147-A177-3AD203B41FA5}">
                      <a16:colId xmlns:a16="http://schemas.microsoft.com/office/drawing/2014/main" val="4252624507"/>
                    </a:ext>
                  </a:extLst>
                </a:gridCol>
              </a:tblGrid>
              <a:tr h="332038">
                <a:tc>
                  <a:txBody>
                    <a:bodyPr/>
                    <a:lstStyle/>
                    <a:p>
                      <a:pPr algn="l"/>
                      <a:r>
                        <a:rPr lang="en-US" dirty="0">
                          <a:latin typeface="Arial" panose="020B0604020202020204" pitchFamily="34" charset="0"/>
                          <a:cs typeface="Arial" panose="020B0604020202020204" pitchFamily="34" charset="0"/>
                        </a:rPr>
                        <a:t>Score</a:t>
                      </a:r>
                    </a:p>
                  </a:txBody>
                  <a:tcPr anchor="ctr">
                    <a:solidFill>
                      <a:schemeClr val="bg1">
                        <a:lumMod val="50000"/>
                      </a:schemeClr>
                    </a:solidFill>
                  </a:tcPr>
                </a:tc>
                <a:tc>
                  <a:txBody>
                    <a:bodyPr/>
                    <a:lstStyle/>
                    <a:p>
                      <a:pPr algn="l"/>
                      <a:r>
                        <a:rPr lang="en-US" dirty="0">
                          <a:latin typeface="Arial" panose="020B0604020202020204" pitchFamily="34" charset="0"/>
                          <a:cs typeface="Arial" panose="020B0604020202020204" pitchFamily="34" charset="0"/>
                        </a:rPr>
                        <a:t>Criteria </a:t>
                      </a:r>
                    </a:p>
                  </a:txBody>
                  <a:tcPr anchor="ctr">
                    <a:solidFill>
                      <a:schemeClr val="bg1">
                        <a:lumMod val="50000"/>
                      </a:schemeClr>
                    </a:solidFill>
                  </a:tcPr>
                </a:tc>
                <a:extLst>
                  <a:ext uri="{0D108BD9-81ED-4DB2-BD59-A6C34878D82A}">
                    <a16:rowId xmlns:a16="http://schemas.microsoft.com/office/drawing/2014/main" val="1043593405"/>
                  </a:ext>
                </a:extLst>
              </a:tr>
              <a:tr h="1309959">
                <a:tc>
                  <a:txBody>
                    <a:bodyPr/>
                    <a:lstStyle/>
                    <a:p>
                      <a:pPr algn="l"/>
                      <a:r>
                        <a:rPr lang="en-US" sz="1600" dirty="0">
                          <a:latin typeface="Arial" panose="020B0604020202020204" pitchFamily="34" charset="0"/>
                          <a:cs typeface="Arial" panose="020B0604020202020204" pitchFamily="34" charset="0"/>
                        </a:rPr>
                        <a:t>-2</a:t>
                      </a:r>
                    </a:p>
                  </a:txBody>
                  <a:tcPr anchor="ctr">
                    <a:solidFill>
                      <a:srgbClr val="F9E800"/>
                    </a:solidFill>
                  </a:tcPr>
                </a:tc>
                <a:tc>
                  <a:txBody>
                    <a:bodyPr/>
                    <a:lstStyle/>
                    <a:p>
                      <a:pPr algn="l"/>
                      <a:r>
                        <a:rPr lang="en-US" sz="1600"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No variability in vital signs with stimuli</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Hypoventilation</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Apnea</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Ventilated infant: no spontaneous respiratory effort</a:t>
                      </a:r>
                    </a:p>
                  </a:txBody>
                  <a:tcPr anchor="ctr">
                    <a:solidFill>
                      <a:srgbClr val="F9E800"/>
                    </a:solidFill>
                  </a:tcPr>
                </a:tc>
                <a:extLst>
                  <a:ext uri="{0D108BD9-81ED-4DB2-BD59-A6C34878D82A}">
                    <a16:rowId xmlns:a16="http://schemas.microsoft.com/office/drawing/2014/main" val="636833019"/>
                  </a:ext>
                </a:extLst>
              </a:tr>
              <a:tr h="332038">
                <a:tc>
                  <a:txBody>
                    <a:bodyPr/>
                    <a:lstStyle/>
                    <a:p>
                      <a:pPr algn="l"/>
                      <a:r>
                        <a:rPr lang="en-US" sz="1600" dirty="0">
                          <a:latin typeface="Arial" panose="020B0604020202020204" pitchFamily="34" charset="0"/>
                          <a:cs typeface="Arial" panose="020B0604020202020204" pitchFamily="34" charset="0"/>
                        </a:rPr>
                        <a:t>-1</a:t>
                      </a:r>
                    </a:p>
                  </a:txBody>
                  <a:tcPr anchor="ctr">
                    <a:solidFill>
                      <a:srgbClr val="F6F3C7"/>
                    </a:solidFill>
                  </a:tcPr>
                </a:tc>
                <a:tc>
                  <a:txBody>
                    <a:bodyPr/>
                    <a:lstStyle/>
                    <a:p>
                      <a:pPr algn="l"/>
                      <a:r>
                        <a:rPr lang="en-US" sz="1600" dirty="0">
                          <a:latin typeface="Arial" panose="020B0604020202020204" pitchFamily="34" charset="0"/>
                          <a:cs typeface="Arial" panose="020B0604020202020204" pitchFamily="34" charset="0"/>
                        </a:rPr>
                        <a:t>Vital signs show little variability with stimuli – less than 10% from the baseline</a:t>
                      </a:r>
                    </a:p>
                  </a:txBody>
                  <a:tcPr anchor="ctr">
                    <a:solidFill>
                      <a:srgbClr val="F6F3C7"/>
                    </a:solidFill>
                  </a:tcPr>
                </a:tc>
                <a:extLst>
                  <a:ext uri="{0D108BD9-81ED-4DB2-BD59-A6C34878D82A}">
                    <a16:rowId xmlns:a16="http://schemas.microsoft.com/office/drawing/2014/main" val="1014306971"/>
                  </a:ext>
                </a:extLst>
              </a:tr>
              <a:tr h="573107">
                <a:tc>
                  <a:txBody>
                    <a:bodyPr/>
                    <a:lstStyle/>
                    <a:p>
                      <a:pPr algn="l"/>
                      <a:r>
                        <a:rPr lang="en-US" sz="1600" dirty="0">
                          <a:latin typeface="Arial" panose="020B0604020202020204" pitchFamily="34" charset="0"/>
                          <a:cs typeface="Arial" panose="020B0604020202020204" pitchFamily="34" charset="0"/>
                        </a:rPr>
                        <a:t>0</a:t>
                      </a:r>
                    </a:p>
                  </a:txBody>
                  <a:tcPr anchor="ctr">
                    <a:solidFill>
                      <a:schemeClr val="accent5">
                        <a:lumMod val="40000"/>
                        <a:lumOff val="60000"/>
                      </a:schemeClr>
                    </a:solidFill>
                  </a:tcPr>
                </a:tc>
                <a:tc>
                  <a:txBody>
                    <a:bodyPr/>
                    <a:lstStyle/>
                    <a:p>
                      <a:pPr algn="l"/>
                      <a:r>
                        <a:rPr lang="en-US" sz="1600" dirty="0">
                          <a:latin typeface="Arial" panose="020B0604020202020204" pitchFamily="34" charset="0"/>
                          <a:cs typeface="Arial" panose="020B0604020202020204" pitchFamily="34" charset="0"/>
                        </a:rPr>
                        <a:t>Vital signs and/or oxygen saturations are within normal limits with normal variability – or normal for gestational age</a:t>
                      </a:r>
                    </a:p>
                  </a:txBody>
                  <a:tcPr anchor="ctr">
                    <a:solidFill>
                      <a:schemeClr val="accent5">
                        <a:lumMod val="40000"/>
                        <a:lumOff val="60000"/>
                      </a:schemeClr>
                    </a:solidFill>
                  </a:tcPr>
                </a:tc>
                <a:extLst>
                  <a:ext uri="{0D108BD9-81ED-4DB2-BD59-A6C34878D82A}">
                    <a16:rowId xmlns:a16="http://schemas.microsoft.com/office/drawing/2014/main" val="1920777123"/>
                  </a:ext>
                </a:extLst>
              </a:tr>
              <a:tr h="1064342">
                <a:tc>
                  <a:txBody>
                    <a:bodyPr/>
                    <a:lstStyle/>
                    <a:p>
                      <a:pPr algn="l"/>
                      <a:r>
                        <a:rPr lang="en-US" sz="1600" dirty="0">
                          <a:latin typeface="Arial" panose="020B0604020202020204" pitchFamily="34" charset="0"/>
                          <a:cs typeface="Arial" panose="020B0604020202020204" pitchFamily="34" charset="0"/>
                        </a:rPr>
                        <a:t>1</a:t>
                      </a:r>
                    </a:p>
                  </a:txBody>
                  <a:tcPr anchor="ctr">
                    <a:solidFill>
                      <a:srgbClr val="ECDBEE"/>
                    </a:solidFill>
                  </a:tcPr>
                </a:tc>
                <a:tc>
                  <a:txBody>
                    <a:bodyPr/>
                    <a:lstStyle/>
                    <a:p>
                      <a:pPr algn="l"/>
                      <a:r>
                        <a:rPr lang="en-US" sz="1600"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HR, BP, and/or RR are 10-20% above baseline</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With care/stimuli infant desaturates minimally to moderately (SaO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76-85%) and recovers quickly (within 2 min)</a:t>
                      </a:r>
                    </a:p>
                  </a:txBody>
                  <a:tcPr anchor="ctr">
                    <a:solidFill>
                      <a:srgbClr val="ECDBEE"/>
                    </a:solidFill>
                  </a:tcPr>
                </a:tc>
                <a:extLst>
                  <a:ext uri="{0D108BD9-81ED-4DB2-BD59-A6C34878D82A}">
                    <a16:rowId xmlns:a16="http://schemas.microsoft.com/office/drawing/2014/main" val="309510804"/>
                  </a:ext>
                </a:extLst>
              </a:tr>
              <a:tr h="1309959">
                <a:tc>
                  <a:txBody>
                    <a:bodyPr/>
                    <a:lstStyle/>
                    <a:p>
                      <a:pPr algn="l"/>
                      <a:r>
                        <a:rPr lang="en-US" sz="1600" dirty="0">
                          <a:latin typeface="Arial" panose="020B0604020202020204" pitchFamily="34" charset="0"/>
                          <a:cs typeface="Arial" panose="020B0604020202020204" pitchFamily="34" charset="0"/>
                        </a:rPr>
                        <a:t>2</a:t>
                      </a:r>
                    </a:p>
                  </a:txBody>
                  <a:tcPr anchor="ctr">
                    <a:solidFill>
                      <a:srgbClr val="E48A7D"/>
                    </a:solidFill>
                  </a:tcPr>
                </a:tc>
                <a:tc>
                  <a:txBody>
                    <a:bodyPr/>
                    <a:lstStyle/>
                    <a:p>
                      <a:pPr algn="l"/>
                      <a:r>
                        <a:rPr lang="en-US" sz="1600" dirty="0">
                          <a:latin typeface="Arial" panose="020B0604020202020204" pitchFamily="34" charset="0"/>
                          <a:cs typeface="Arial" panose="020B0604020202020204" pitchFamily="34" charset="0"/>
                        </a:rPr>
                        <a:t>Any of the following:</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HR, BP, and/or RR are &gt;20% above baseline</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With care/stimuli infant desaturates severely (SaO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&lt;75%) and recovers slowly (&gt;2 min)</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Infant is out of synchrony with the ventilator – fighting the ventilator</a:t>
                      </a:r>
                    </a:p>
                  </a:txBody>
                  <a:tcPr anchor="ctr">
                    <a:solidFill>
                      <a:srgbClr val="E48A7D"/>
                    </a:solidFill>
                  </a:tcPr>
                </a:tc>
                <a:extLst>
                  <a:ext uri="{0D108BD9-81ED-4DB2-BD59-A6C34878D82A}">
                    <a16:rowId xmlns:a16="http://schemas.microsoft.com/office/drawing/2014/main" val="3251267558"/>
                  </a:ext>
                </a:extLst>
              </a:tr>
            </a:tbl>
          </a:graphicData>
        </a:graphic>
      </p:graphicFrame>
    </p:spTree>
    <p:extLst>
      <p:ext uri="{BB962C8B-B14F-4D97-AF65-F5344CB8AC3E}">
        <p14:creationId xmlns:p14="http://schemas.microsoft.com/office/powerpoint/2010/main" val="1822358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762AD-F2A2-A72F-77C7-EF410ABC46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90E657D-23F2-87EB-1478-DC618FCEA0A8}"/>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5E55A361-3E56-51E3-196F-52D52038AF42}"/>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AC6AB20-6B56-579A-D0C3-B08C14D67DA2}"/>
              </a:ext>
            </a:extLst>
          </p:cNvPr>
          <p:cNvSpPr>
            <a:spLocks noGrp="1"/>
          </p:cNvSpPr>
          <p:nvPr>
            <p:ph type="sldNum" sz="quarter" idx="4"/>
          </p:nvPr>
        </p:nvSpPr>
        <p:spPr/>
        <p:txBody>
          <a:bodyPr/>
          <a:lstStyle/>
          <a:p>
            <a:fld id="{820EACED-CA5D-B048-836B-BF30EF0E914A}" type="slidenum">
              <a:rPr lang="en-US" smtClean="0"/>
              <a:pPr/>
              <a:t>19</a:t>
            </a:fld>
            <a:endParaRPr lang="en-US"/>
          </a:p>
        </p:txBody>
      </p:sp>
      <p:sp>
        <p:nvSpPr>
          <p:cNvPr id="8" name="TextBox 7">
            <a:extLst>
              <a:ext uri="{FF2B5EF4-FFF2-40B4-BE49-F238E27FC236}">
                <a16:creationId xmlns:a16="http://schemas.microsoft.com/office/drawing/2014/main" id="{0709AEEA-042D-8893-CE0E-3526C85AF557}"/>
              </a:ext>
            </a:extLst>
          </p:cNvPr>
          <p:cNvSpPr txBox="1"/>
          <p:nvPr/>
        </p:nvSpPr>
        <p:spPr>
          <a:xfrm>
            <a:off x="603183" y="1789192"/>
            <a:ext cx="11163367" cy="44558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N-PASS should be used to score and document pain and sedation level in babies who are in DEXTA while they are receiving the investigational medicinal product (IMP)</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During the 120-hour IMP infusion period, infants should have N-PASS score measured </a:t>
            </a:r>
            <a:r>
              <a:rPr lang="en-GB" sz="2400" b="1" dirty="0">
                <a:latin typeface="Arial" panose="020B0604020202020204" pitchFamily="34" charset="0"/>
                <a:cs typeface="Arial" panose="020B0604020202020204" pitchFamily="34" charset="0"/>
              </a:rPr>
              <a:t>at least every 2 to 4 hour </a:t>
            </a:r>
            <a:r>
              <a:rPr lang="en-GB" sz="2400" dirty="0">
                <a:latin typeface="Arial" panose="020B0604020202020204" pitchFamily="34" charset="0"/>
                <a:cs typeface="Arial" panose="020B0604020202020204" pitchFamily="34" charset="0"/>
              </a:rPr>
              <a:t>and recorded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N-PASS scores of -5 to 3 signify that the baby is comfortable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N-PASS score should be interpreted in view of the baby’s clinical condition and other observations that may suggest pain or sedation</a:t>
            </a:r>
          </a:p>
        </p:txBody>
      </p:sp>
      <p:pic>
        <p:nvPicPr>
          <p:cNvPr id="7" name="Picture 6" descr="A hand holding a baby&#10;&#10;AI-generated content may be incorrect.">
            <a:extLst>
              <a:ext uri="{FF2B5EF4-FFF2-40B4-BE49-F238E27FC236}">
                <a16:creationId xmlns:a16="http://schemas.microsoft.com/office/drawing/2014/main" id="{A005BDD4-1B2C-214F-945B-C2EB137A98C2}"/>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59194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A46DD-6734-C2E8-A418-31C6A55555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7DAFF5B-38A1-83A3-9605-6ABC31C6B3C0}"/>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C70F7727-EBB5-16B2-E0E6-78166CC590C9}"/>
              </a:ext>
            </a:extLst>
          </p:cNvPr>
          <p:cNvSpPr>
            <a:spLocks noGrp="1"/>
          </p:cNvSpPr>
          <p:nvPr>
            <p:ph type="title"/>
          </p:nvPr>
        </p:nvSpPr>
        <p:spPr>
          <a:xfrm>
            <a:off x="1325563" y="153472"/>
            <a:ext cx="10440987" cy="900000"/>
          </a:xfrm>
        </p:spPr>
        <p:txBody>
          <a:bodyPr>
            <a:normAutofit fontScale="90000"/>
          </a:bodyPr>
          <a:lstStyle/>
          <a:p>
            <a:r>
              <a:rPr lang="en-US" b="1" dirty="0">
                <a:latin typeface="Arial" panose="020B0604020202020204" pitchFamily="34" charset="0"/>
                <a:cs typeface="Arial" panose="020B0604020202020204" pitchFamily="34" charset="0"/>
              </a:rPr>
              <a:t>  Purpose</a:t>
            </a:r>
          </a:p>
        </p:txBody>
      </p:sp>
      <p:sp>
        <p:nvSpPr>
          <p:cNvPr id="2" name="Slide Number Placeholder 1">
            <a:extLst>
              <a:ext uri="{FF2B5EF4-FFF2-40B4-BE49-F238E27FC236}">
                <a16:creationId xmlns:a16="http://schemas.microsoft.com/office/drawing/2014/main" id="{48149A2D-172C-09F4-08F8-A536AD85E921}"/>
              </a:ext>
            </a:extLst>
          </p:cNvPr>
          <p:cNvSpPr>
            <a:spLocks noGrp="1"/>
          </p:cNvSpPr>
          <p:nvPr>
            <p:ph type="sldNum" sz="quarter" idx="4"/>
          </p:nvPr>
        </p:nvSpPr>
        <p:spPr/>
        <p:txBody>
          <a:bodyPr/>
          <a:lstStyle/>
          <a:p>
            <a:fld id="{820EACED-CA5D-B048-836B-BF30EF0E914A}" type="slidenum">
              <a:rPr lang="en-US" smtClean="0"/>
              <a:pPr/>
              <a:t>2</a:t>
            </a:fld>
            <a:endParaRPr lang="en-US"/>
          </a:p>
        </p:txBody>
      </p:sp>
      <p:sp>
        <p:nvSpPr>
          <p:cNvPr id="8" name="TextBox 7">
            <a:extLst>
              <a:ext uri="{FF2B5EF4-FFF2-40B4-BE49-F238E27FC236}">
                <a16:creationId xmlns:a16="http://schemas.microsoft.com/office/drawing/2014/main" id="{C6CAF860-AA36-8408-484E-20367915FD59}"/>
              </a:ext>
            </a:extLst>
          </p:cNvPr>
          <p:cNvSpPr txBox="1"/>
          <p:nvPr/>
        </p:nvSpPr>
        <p:spPr>
          <a:xfrm>
            <a:off x="603183" y="1789192"/>
            <a:ext cx="11163367" cy="3279616"/>
          </a:xfrm>
          <a:prstGeom prst="rect">
            <a:avLst/>
          </a:prstGeom>
          <a:noFill/>
        </p:spPr>
        <p:txBody>
          <a:bodyPr wrap="square" lIns="91440" tIns="45720" rIns="91440" bIns="45720" rtlCol="0" anchor="t">
            <a:spAutoFit/>
          </a:bodyPr>
          <a:lstStyle/>
          <a:p>
            <a:pPr>
              <a:lnSpc>
                <a:spcPct val="150000"/>
              </a:lnSpc>
            </a:pPr>
            <a:r>
              <a:rPr lang="en-GB" sz="2400">
                <a:latin typeface="Arial"/>
                <a:cs typeface="Arial"/>
              </a:rPr>
              <a:t>This guidance is to support the use of N-PASS babies taking part in DEXTA (IRAS </a:t>
            </a:r>
            <a:r>
              <a:rPr lang="en-GB" sz="2400" dirty="0">
                <a:latin typeface="Arial"/>
                <a:cs typeface="Arial"/>
              </a:rPr>
              <a:t>ID:1012134), during the 120-hours infusion of morphine and the IMP. </a:t>
            </a: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a:cs typeface="Arial"/>
              </a:rPr>
              <a:t>It is intended to be used in conjunction with the DEXTA protocol (see </a:t>
            </a:r>
            <a:r>
              <a:rPr lang="en-GB" sz="2400" dirty="0">
                <a:latin typeface="Arial"/>
                <a:cs typeface="Arial"/>
                <a:hlinkClick r:id="rId3"/>
              </a:rPr>
              <a:t>here</a:t>
            </a:r>
            <a:r>
              <a:rPr lang="en-GB" sz="2400" dirty="0">
                <a:latin typeface="Arial"/>
                <a:cs typeface="Arial"/>
              </a:rPr>
              <a:t>), which remains the definitive source of study instructions.</a:t>
            </a:r>
          </a:p>
          <a:p>
            <a:pPr marL="285750" indent="-285750">
              <a:lnSpc>
                <a:spcPct val="150000"/>
              </a:lnSpc>
              <a:buFont typeface="Arial" panose="020B0604020202020204" pitchFamily="34" charset="0"/>
              <a:buChar char="•"/>
            </a:pPr>
            <a:endParaRPr lang="en-GB" sz="2000" dirty="0"/>
          </a:p>
        </p:txBody>
      </p:sp>
      <p:pic>
        <p:nvPicPr>
          <p:cNvPr id="7" name="Picture 6" descr="A hand holding a baby&#10;&#10;AI-generated content may be incorrect.">
            <a:extLst>
              <a:ext uri="{FF2B5EF4-FFF2-40B4-BE49-F238E27FC236}">
                <a16:creationId xmlns:a16="http://schemas.microsoft.com/office/drawing/2014/main" id="{6FF2CEF2-4D61-95A6-FFF8-74C4F863CE14}"/>
              </a:ext>
            </a:extLst>
          </p:cNvPr>
          <p:cNvPicPr>
            <a:picLocks noChangeAspect="1"/>
          </p:cNvPicPr>
          <p:nvPr/>
        </p:nvPicPr>
        <p:blipFill>
          <a:blip r:embed="rId4">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497179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3C0E-8634-515B-FA84-082C0754EA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83B5D84-0737-E92C-D9FD-37ACDC962ABD}"/>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55B8A5CB-3874-4BD8-B8B8-61E28A21B070}"/>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Summary of N-PASS scoring</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402869C-7FAF-90C9-0B43-EB8429F2D424}"/>
              </a:ext>
            </a:extLst>
          </p:cNvPr>
          <p:cNvSpPr>
            <a:spLocks noGrp="1"/>
          </p:cNvSpPr>
          <p:nvPr>
            <p:ph type="sldNum" sz="quarter" idx="4"/>
          </p:nvPr>
        </p:nvSpPr>
        <p:spPr/>
        <p:txBody>
          <a:bodyPr/>
          <a:lstStyle/>
          <a:p>
            <a:fld id="{820EACED-CA5D-B048-836B-BF30EF0E914A}" type="slidenum">
              <a:rPr lang="en-US" smtClean="0"/>
              <a:pPr/>
              <a:t>20</a:t>
            </a:fld>
            <a:endParaRPr lang="en-US"/>
          </a:p>
        </p:txBody>
      </p:sp>
      <p:pic>
        <p:nvPicPr>
          <p:cNvPr id="7" name="Picture 6" descr="A hand holding a baby&#10;&#10;AI-generated content may be incorrect.">
            <a:extLst>
              <a:ext uri="{FF2B5EF4-FFF2-40B4-BE49-F238E27FC236}">
                <a16:creationId xmlns:a16="http://schemas.microsoft.com/office/drawing/2014/main" id="{1A21F873-8210-FD4E-4C1A-04F2855CEB06}"/>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10" name="Table 9">
            <a:extLst>
              <a:ext uri="{FF2B5EF4-FFF2-40B4-BE49-F238E27FC236}">
                <a16:creationId xmlns:a16="http://schemas.microsoft.com/office/drawing/2014/main" id="{4AACB07B-A5F6-1A2C-0D55-12DD2F74B0FE}"/>
              </a:ext>
            </a:extLst>
          </p:cNvPr>
          <p:cNvGraphicFramePr>
            <a:graphicFrameLocks noGrp="1"/>
          </p:cNvGraphicFramePr>
          <p:nvPr/>
        </p:nvGraphicFramePr>
        <p:xfrm>
          <a:off x="319489" y="1838998"/>
          <a:ext cx="11700000" cy="4343669"/>
        </p:xfrm>
        <a:graphic>
          <a:graphicData uri="http://schemas.openxmlformats.org/drawingml/2006/table">
            <a:tbl>
              <a:tblPr/>
              <a:tblGrid>
                <a:gridCol w="1800000">
                  <a:extLst>
                    <a:ext uri="{9D8B030D-6E8A-4147-A177-3AD203B41FA5}">
                      <a16:colId xmlns:a16="http://schemas.microsoft.com/office/drawing/2014/main" val="2144808793"/>
                    </a:ext>
                  </a:extLst>
                </a:gridCol>
                <a:gridCol w="1980000">
                  <a:extLst>
                    <a:ext uri="{9D8B030D-6E8A-4147-A177-3AD203B41FA5}">
                      <a16:colId xmlns:a16="http://schemas.microsoft.com/office/drawing/2014/main" val="4007068980"/>
                    </a:ext>
                  </a:extLst>
                </a:gridCol>
                <a:gridCol w="1980000">
                  <a:extLst>
                    <a:ext uri="{9D8B030D-6E8A-4147-A177-3AD203B41FA5}">
                      <a16:colId xmlns:a16="http://schemas.microsoft.com/office/drawing/2014/main" val="1104796491"/>
                    </a:ext>
                  </a:extLst>
                </a:gridCol>
                <a:gridCol w="1980000">
                  <a:extLst>
                    <a:ext uri="{9D8B030D-6E8A-4147-A177-3AD203B41FA5}">
                      <a16:colId xmlns:a16="http://schemas.microsoft.com/office/drawing/2014/main" val="2283289737"/>
                    </a:ext>
                  </a:extLst>
                </a:gridCol>
                <a:gridCol w="1980000">
                  <a:extLst>
                    <a:ext uri="{9D8B030D-6E8A-4147-A177-3AD203B41FA5}">
                      <a16:colId xmlns:a16="http://schemas.microsoft.com/office/drawing/2014/main" val="2329154501"/>
                    </a:ext>
                  </a:extLst>
                </a:gridCol>
                <a:gridCol w="1980000">
                  <a:extLst>
                    <a:ext uri="{9D8B030D-6E8A-4147-A177-3AD203B41FA5}">
                      <a16:colId xmlns:a16="http://schemas.microsoft.com/office/drawing/2014/main" val="868836275"/>
                    </a:ext>
                  </a:extLst>
                </a:gridCol>
              </a:tblGrid>
              <a:tr h="355833">
                <a:tc>
                  <a:txBody>
                    <a:bodyPr/>
                    <a:lstStyle/>
                    <a:p>
                      <a:pPr marL="36576" indent="-36576"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Assessment</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5FF"/>
                    </a:solidFill>
                  </a:tcPr>
                </a:tc>
                <a:tc gridSpan="2">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Sedation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7"/>
                    </a:solidFill>
                  </a:tcPr>
                </a:tc>
                <a:tc hMerge="1">
                  <a:txBody>
                    <a:bodyPr/>
                    <a:lstStyle/>
                    <a:p>
                      <a:endParaRPr lang="en-US"/>
                    </a:p>
                  </a:txBody>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Normal</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5FF"/>
                    </a:solidFill>
                  </a:tcPr>
                </a:tc>
                <a:tc gridSpan="2">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Pain / Agitation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hMerge="1">
                  <a:txBody>
                    <a:bodyPr/>
                    <a:lstStyle/>
                    <a:p>
                      <a:endParaRPr lang="en-US"/>
                    </a:p>
                  </a:txBody>
                  <a:tcPr/>
                </a:tc>
                <a:extLst>
                  <a:ext uri="{0D108BD9-81ED-4DB2-BD59-A6C34878D82A}">
                    <a16:rowId xmlns:a16="http://schemas.microsoft.com/office/drawing/2014/main" val="4113891226"/>
                  </a:ext>
                </a:extLst>
              </a:tr>
              <a:tr h="264973">
                <a:tc>
                  <a:txBody>
                    <a:bodyPr/>
                    <a:lstStyle/>
                    <a:p>
                      <a:pPr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Criteria</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5FF"/>
                    </a:solidFill>
                  </a:tcPr>
                </a:tc>
                <a:tc>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0AF"/>
                    </a:solidFill>
                  </a:tcPr>
                </a:tc>
                <a:tc>
                  <a:txBody>
                    <a:bodyPr/>
                    <a:lstStyle/>
                    <a:p>
                      <a:pPr algn="ctr" fontAlgn="t">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6D1"/>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0</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FF"/>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5E5"/>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128717977"/>
                  </a:ext>
                </a:extLst>
              </a:tr>
              <a:tr h="619679">
                <a:tc>
                  <a:txBody>
                    <a:bodyPr/>
                    <a:lstStyle/>
                    <a:p>
                      <a:pPr algn="l" fontAlgn="ctr">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Crying</a:t>
                      </a:r>
                      <a:endParaRPr lang="en-GB" sz="2000" b="0" i="0" u="none" strike="noStrike">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Irritability</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cry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Moans or cries minimally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crying</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irritable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Irritable or crying at intervals</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Consolable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High-pitched or </a:t>
                      </a: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silent-continuous cry       </a:t>
                      </a:r>
                      <a:endParaRPr lang="en-US"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Inconsolable</a:t>
                      </a:r>
                      <a:endParaRPr lang="en-US"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2311137"/>
                  </a:ext>
                </a:extLst>
              </a:tr>
              <a:tr h="755476">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Behaviour State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arousal to any stimuli </a:t>
                      </a:r>
                      <a:endParaRPr lang="en-GB" sz="1200" b="0" i="0" u="none" strike="noStrike" dirty="0">
                        <a:effectLst/>
                        <a:latin typeface="Arial" panose="020B0604020202020204" pitchFamily="34" charset="0"/>
                        <a:cs typeface="Arial" panose="020B0604020202020204" pitchFamily="34" charset="0"/>
                      </a:endParaRPr>
                    </a:p>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to stimuli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Little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for gestational age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Restless, squirming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Awakens frequently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Arching, kicking</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Constantly awake or</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 no movement (not sedated)</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644480819"/>
                  </a:ext>
                </a:extLst>
              </a:tr>
              <a:tr h="5069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Facial Expression</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Mouth is lax</a:t>
                      </a:r>
                      <a:endParaRPr lang="en-GB" sz="12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expression</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tabLst>
                          <a:tab pos="1010920" algn="l"/>
                        </a:tabLst>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Minimal expression with stimuli </a:t>
                      </a:r>
                      <a:endParaRPr lang="en-GB" sz="1200" b="0" i="0" u="none" strike="noStrike">
                        <a:effectLst/>
                        <a:latin typeface="Arial" panose="020B0604020202020204" pitchFamily="34" charset="0"/>
                        <a:cs typeface="Arial" panose="020B0604020202020204" pitchFamily="34" charset="0"/>
                      </a:endParaRPr>
                    </a:p>
                  </a:txBody>
                  <a:tcPr marL="507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Relaxed</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intermittent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continual</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55387215"/>
                  </a:ext>
                </a:extLst>
              </a:tr>
              <a:tr h="558260">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Extremities Tone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grasp reflex</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Flaccid tone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Weak grasp reflex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muscle tone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Relaxed hands and feet</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Normal tone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Intermittent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not tense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Continual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tense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307144698"/>
                  </a:ext>
                </a:extLst>
              </a:tr>
              <a:tr h="9743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Vital Signs: </a:t>
                      </a:r>
                      <a:endParaRPr lang="en-GB" sz="20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HR, RR, BP, SaO</a:t>
                      </a:r>
                      <a:r>
                        <a:rPr lang="en-GB" sz="1200" b="1" i="0" u="none" strike="noStrike" baseline="-25000"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variability with stimuli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Hypoventilation or </a:t>
                      </a:r>
                      <a:r>
                        <a:rPr lang="en-GB" sz="1200" b="0" i="0" u="none" strike="noStrike"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apnea</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&lt; 10% variability from baseline with stimuli </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Within baseline or normal for gestational age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 10-20%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76-85% with stimulation – quick recovery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&gt; 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≤75% with stimulation – slow </a:t>
                      </a: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Out of sync with vent</a:t>
                      </a:r>
                      <a:endParaRPr lang="en-GB" sz="1200" b="0" i="0" u="none" strike="noStrike" dirty="0">
                        <a:effectLst/>
                        <a:latin typeface="Arial" panose="020B0604020202020204" pitchFamily="34" charset="0"/>
                        <a:cs typeface="Arial" panose="020B0604020202020204" pitchFamily="34" charset="0"/>
                      </a:endParaRPr>
                    </a:p>
                  </a:txBody>
                  <a:tcPr marL="83112" marR="20426"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270642467"/>
                  </a:ext>
                </a:extLst>
              </a:tr>
            </a:tbl>
          </a:graphicData>
        </a:graphic>
      </p:graphicFrame>
    </p:spTree>
    <p:extLst>
      <p:ext uri="{BB962C8B-B14F-4D97-AF65-F5344CB8AC3E}">
        <p14:creationId xmlns:p14="http://schemas.microsoft.com/office/powerpoint/2010/main" val="1100641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7835-53FD-6663-D92E-D3CEF45EEE5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FC4D167-8040-657F-DE70-E100BEDF2B05}"/>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59A8059-4FF3-72C3-6993-86BC6F7104E9}"/>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8029DBA-83AA-232F-9503-31F695DA37F3}"/>
              </a:ext>
            </a:extLst>
          </p:cNvPr>
          <p:cNvSpPr>
            <a:spLocks noGrp="1"/>
          </p:cNvSpPr>
          <p:nvPr>
            <p:ph type="sldNum" sz="quarter" idx="4"/>
          </p:nvPr>
        </p:nvSpPr>
        <p:spPr/>
        <p:txBody>
          <a:bodyPr/>
          <a:lstStyle/>
          <a:p>
            <a:fld id="{820EACED-CA5D-B048-836B-BF30EF0E914A}" type="slidenum">
              <a:rPr lang="en-US" smtClean="0"/>
              <a:pPr/>
              <a:t>21</a:t>
            </a:fld>
            <a:endParaRPr lang="en-US"/>
          </a:p>
        </p:txBody>
      </p:sp>
      <p:sp>
        <p:nvSpPr>
          <p:cNvPr id="8" name="TextBox 7">
            <a:extLst>
              <a:ext uri="{FF2B5EF4-FFF2-40B4-BE49-F238E27FC236}">
                <a16:creationId xmlns:a16="http://schemas.microsoft.com/office/drawing/2014/main" id="{DA78529E-4EA6-47A9-823A-46F8471FBE40}"/>
              </a:ext>
            </a:extLst>
          </p:cNvPr>
          <p:cNvSpPr txBox="1"/>
          <p:nvPr/>
        </p:nvSpPr>
        <p:spPr>
          <a:xfrm>
            <a:off x="603183" y="1651406"/>
            <a:ext cx="11163367" cy="4585871"/>
          </a:xfrm>
          <a:prstGeom prst="rect">
            <a:avLst/>
          </a:prstGeom>
          <a:noFill/>
        </p:spPr>
        <p:txBody>
          <a:bodyPr wrap="square" rtlCol="0">
            <a:spAutoFit/>
          </a:bodyPr>
          <a:lstStyle/>
          <a:p>
            <a:pPr>
              <a:lnSpc>
                <a:spcPct val="200000"/>
              </a:lnSpc>
            </a:pPr>
            <a:r>
              <a:rPr lang="en-GB" sz="2400" dirty="0">
                <a:latin typeface="Arial" panose="020B0604020202020204" pitchFamily="34" charset="0"/>
                <a:cs typeface="Arial" panose="020B0604020202020204" pitchFamily="34" charset="0"/>
              </a:rPr>
              <a:t>See the DEXTA ‘</a:t>
            </a:r>
            <a:r>
              <a:rPr lang="en-GB" sz="2400" dirty="0">
                <a:latin typeface="Arial" panose="020B0604020202020204" pitchFamily="34" charset="0"/>
                <a:cs typeface="Arial" panose="020B0604020202020204" pitchFamily="34" charset="0"/>
                <a:hlinkClick r:id="rId3"/>
              </a:rPr>
              <a:t>Guidance on Morphine Dose Reduction</a:t>
            </a:r>
            <a:r>
              <a:rPr lang="en-GB" sz="2400" dirty="0">
                <a:latin typeface="Arial" panose="020B0604020202020204" pitchFamily="34" charset="0"/>
                <a:cs typeface="Arial" panose="020B0604020202020204" pitchFamily="34" charset="0"/>
              </a:rPr>
              <a:t>’ training aid</a:t>
            </a:r>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In the first 24 hours of the IMP infusion,</a:t>
            </a:r>
          </a:p>
          <a:p>
            <a:r>
              <a:rPr lang="en-GB" sz="2400" dirty="0">
                <a:latin typeface="Arial" panose="020B0604020202020204" pitchFamily="34" charset="0"/>
                <a:cs typeface="Arial" panose="020B0604020202020204" pitchFamily="34" charset="0"/>
              </a:rPr>
              <a:t>If N-PASS score is -5 to 3 (comfortable) or &lt;-5 (sedated)</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Reduce morphine infusion rate</a:t>
            </a:r>
          </a:p>
          <a:p>
            <a:pPr marL="457200" indent="-457200">
              <a:buFont typeface="Arial" panose="020B0604020202020204" pitchFamily="34" charset="0"/>
              <a:buChar char="•"/>
            </a:pPr>
            <a:r>
              <a:rPr lang="en-GB" sz="2400" b="1" dirty="0">
                <a:latin typeface="Arial" panose="020B0604020202020204" pitchFamily="34" charset="0"/>
                <a:cs typeface="Arial" panose="020B0604020202020204" pitchFamily="34" charset="0"/>
              </a:rPr>
              <a:t>Stop morphine</a:t>
            </a:r>
            <a:r>
              <a:rPr lang="en-GB" sz="2400" dirty="0">
                <a:latin typeface="Arial" panose="020B0604020202020204" pitchFamily="34" charset="0"/>
                <a:cs typeface="Arial" panose="020B0604020202020204" pitchFamily="34" charset="0"/>
              </a:rPr>
              <a:t>, if appropriate</a:t>
            </a:r>
          </a:p>
          <a:p>
            <a:endParaRPr lang="en-GB" sz="1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N-PASS score is &gt;3 or other clinical assessments suggest pain,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Consider giving a bolus dose of morphine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Increase morphine infusion rate</a:t>
            </a:r>
          </a:p>
          <a:p>
            <a:endParaRPr lang="en-GB" sz="1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Continue IMP, </a:t>
            </a:r>
            <a:r>
              <a:rPr lang="en-GB" sz="2400" u="sng" dirty="0">
                <a:latin typeface="Arial" panose="020B0604020202020204" pitchFamily="34" charset="0"/>
                <a:cs typeface="Arial" panose="020B0604020202020204" pitchFamily="34" charset="0"/>
              </a:rPr>
              <a:t>at half rate. </a:t>
            </a:r>
            <a:r>
              <a:rPr lang="en-GB" sz="2400" dirty="0">
                <a:latin typeface="Arial" panose="020B0604020202020204" pitchFamily="34" charset="0"/>
                <a:cs typeface="Arial" panose="020B0604020202020204" pitchFamily="34" charset="0"/>
              </a:rPr>
              <a:t>DO NOT reduce or stop IMP unless concerns about haemodynamic instability</a:t>
            </a:r>
            <a:r>
              <a:rPr lang="en-GB" sz="2000" i="1" dirty="0">
                <a:latin typeface="Arial" panose="020B0604020202020204" pitchFamily="34" charset="0"/>
                <a:cs typeface="Arial" panose="020B0604020202020204" pitchFamily="34" charset="0"/>
              </a:rPr>
              <a:t> (see flow chart </a:t>
            </a:r>
            <a:r>
              <a:rPr lang="en-GB" sz="2000" i="1" dirty="0">
                <a:latin typeface="Arial" panose="020B0604020202020204" pitchFamily="34" charset="0"/>
                <a:cs typeface="Arial" panose="020B0604020202020204" pitchFamily="34" charset="0"/>
                <a:hlinkClick r:id="rId4" action="ppaction://hlinksldjump"/>
              </a:rPr>
              <a:t>here</a:t>
            </a:r>
            <a:r>
              <a:rPr lang="en-GB" sz="2000" i="1"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7" name="Picture 6" descr="A hand holding a baby&#10;&#10;AI-generated content may be incorrect.">
            <a:extLst>
              <a:ext uri="{FF2B5EF4-FFF2-40B4-BE49-F238E27FC236}">
                <a16:creationId xmlns:a16="http://schemas.microsoft.com/office/drawing/2014/main" id="{031A3E3E-694F-3C1D-9F50-FFF738A12F8D}"/>
              </a:ext>
            </a:extLst>
          </p:cNvPr>
          <p:cNvPicPr>
            <a:picLocks noChangeAspect="1"/>
          </p:cNvPicPr>
          <p:nvPr/>
        </p:nvPicPr>
        <p:blipFill>
          <a:blip r:embed="rId5">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779201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0BDF-6B03-A5E6-7EB4-E5F7C464F48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DCD2B07-2E55-D71F-9307-011D35DE6B3F}"/>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82D6EF35-0B85-616E-3E78-9D329710E776}"/>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E10CCF5-E5BB-318B-149D-D2C180652FED}"/>
              </a:ext>
            </a:extLst>
          </p:cNvPr>
          <p:cNvSpPr>
            <a:spLocks noGrp="1"/>
          </p:cNvSpPr>
          <p:nvPr>
            <p:ph type="sldNum" sz="quarter" idx="4"/>
          </p:nvPr>
        </p:nvSpPr>
        <p:spPr/>
        <p:txBody>
          <a:bodyPr/>
          <a:lstStyle/>
          <a:p>
            <a:fld id="{820EACED-CA5D-B048-836B-BF30EF0E914A}" type="slidenum">
              <a:rPr lang="en-US" smtClean="0"/>
              <a:pPr/>
              <a:t>22</a:t>
            </a:fld>
            <a:endParaRPr lang="en-US"/>
          </a:p>
        </p:txBody>
      </p:sp>
      <p:sp>
        <p:nvSpPr>
          <p:cNvPr id="8" name="TextBox 7">
            <a:extLst>
              <a:ext uri="{FF2B5EF4-FFF2-40B4-BE49-F238E27FC236}">
                <a16:creationId xmlns:a16="http://schemas.microsoft.com/office/drawing/2014/main" id="{5A558AB4-574B-5114-DE35-71F5C865339A}"/>
              </a:ext>
            </a:extLst>
          </p:cNvPr>
          <p:cNvSpPr txBox="1"/>
          <p:nvPr/>
        </p:nvSpPr>
        <p:spPr>
          <a:xfrm>
            <a:off x="603183" y="1789192"/>
            <a:ext cx="11163367" cy="4670509"/>
          </a:xfrm>
          <a:prstGeom prst="rect">
            <a:avLst/>
          </a:prstGeom>
          <a:noFill/>
        </p:spPr>
        <p:txBody>
          <a:bodyPr wrap="square" rtlCol="0">
            <a:spAutoFit/>
          </a:bodyPr>
          <a:lstStyle/>
          <a:p>
            <a:pPr>
              <a:spcBef>
                <a:spcPts val="300"/>
              </a:spcBef>
              <a:spcAft>
                <a:spcPts val="300"/>
              </a:spcAft>
            </a:pPr>
            <a:r>
              <a:rPr lang="en-GB" sz="2400" b="1" dirty="0">
                <a:latin typeface="Arial" panose="020B0604020202020204" pitchFamily="34" charset="0"/>
                <a:cs typeface="Arial" panose="020B0604020202020204" pitchFamily="34" charset="0"/>
              </a:rPr>
              <a:t>During 25 to 120 hours (days 2 to 5) of the IMP infusion,</a:t>
            </a:r>
          </a:p>
          <a:p>
            <a:pPr>
              <a:spcBef>
                <a:spcPts val="300"/>
              </a:spcBef>
              <a:spcAft>
                <a:spcPts val="300"/>
              </a:spcAft>
            </a:pPr>
            <a:r>
              <a:rPr lang="en-GB" sz="2400" dirty="0">
                <a:latin typeface="Arial" panose="020B0604020202020204" pitchFamily="34" charset="0"/>
                <a:cs typeface="Arial" panose="020B0604020202020204" pitchFamily="34" charset="0"/>
              </a:rPr>
              <a:t>If the baby is comfortable or the N-PASS score is &gt;3, or other clinical assessments suggest pain, </a:t>
            </a:r>
          </a:p>
          <a:p>
            <a:pPr marL="457200" indent="-457200">
              <a:spcBef>
                <a:spcPts val="3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Increase </a:t>
            </a:r>
            <a:r>
              <a:rPr lang="en-GB" sz="2400" b="1" dirty="0">
                <a:latin typeface="Arial" panose="020B0604020202020204" pitchFamily="34" charset="0"/>
                <a:cs typeface="Arial" panose="020B0604020202020204" pitchFamily="34" charset="0"/>
              </a:rPr>
              <a:t>IMP infusion to full rate</a:t>
            </a:r>
          </a:p>
          <a:p>
            <a:pPr marL="457200" indent="-457200">
              <a:spcBef>
                <a:spcPts val="300"/>
              </a:spcBef>
              <a:spcAft>
                <a:spcPts val="300"/>
              </a:spcAft>
              <a:buFont typeface="Arial" panose="020B0604020202020204" pitchFamily="34" charset="0"/>
              <a:buChar char="•"/>
            </a:pPr>
            <a:r>
              <a:rPr lang="en-GB" sz="2000" dirty="0">
                <a:latin typeface="Arial" panose="020B0604020202020204" pitchFamily="34" charset="0"/>
                <a:cs typeface="Arial" panose="020B0604020202020204" pitchFamily="34" charset="0"/>
              </a:rPr>
              <a:t>If N-PASS still &gt;3 or other clinical assessments suggest pain,</a:t>
            </a:r>
          </a:p>
          <a:p>
            <a:pPr marL="1081088" lvl="1" indent="-395288">
              <a:spcBef>
                <a:spcPts val="300"/>
              </a:spcBef>
              <a:buFont typeface="Wingdings" panose="05000000000000000000" pitchFamily="2" charset="2"/>
              <a:buChar char="Ø"/>
            </a:pPr>
            <a:r>
              <a:rPr lang="en-GB" sz="2000" dirty="0">
                <a:latin typeface="Arial" panose="020B0604020202020204" pitchFamily="34" charset="0"/>
                <a:cs typeface="Arial" panose="020B0604020202020204" pitchFamily="34" charset="0"/>
              </a:rPr>
              <a:t>Increase morphine infusion rate, consider giving morphine bolus</a:t>
            </a:r>
            <a:endParaRPr lang="en-GB" sz="2400" dirty="0">
              <a:latin typeface="Arial" panose="020B0604020202020204" pitchFamily="34" charset="0"/>
              <a:cs typeface="Arial" panose="020B0604020202020204" pitchFamily="34" charset="0"/>
            </a:endParaRPr>
          </a:p>
          <a:p>
            <a:pPr>
              <a:spcBef>
                <a:spcPts val="300"/>
              </a:spcBef>
              <a:spcAft>
                <a:spcPts val="300"/>
              </a:spcAft>
            </a:pPr>
            <a:r>
              <a:rPr lang="en-GB" sz="2400" dirty="0">
                <a:latin typeface="Arial" panose="020B0604020202020204" pitchFamily="34" charset="0"/>
                <a:cs typeface="Arial" panose="020B0604020202020204" pitchFamily="34" charset="0"/>
              </a:rPr>
              <a:t>If N-PASS score is -5 to 3 (comfortable) or &lt;-5 (sedated)</a:t>
            </a:r>
          </a:p>
          <a:p>
            <a:pPr marL="457200" indent="-457200">
              <a:spcBef>
                <a:spcPts val="3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Reduce morphine infusion rate</a:t>
            </a:r>
          </a:p>
          <a:p>
            <a:pPr marL="457200" indent="-457200">
              <a:spcBef>
                <a:spcPts val="3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Stop morphine, if appropriate</a:t>
            </a:r>
          </a:p>
          <a:p>
            <a:pPr>
              <a:spcBef>
                <a:spcPts val="300"/>
              </a:spcBef>
              <a:spcAft>
                <a:spcPts val="300"/>
              </a:spcAft>
            </a:pPr>
            <a:r>
              <a:rPr lang="en-GB" sz="2400" dirty="0">
                <a:latin typeface="Arial" panose="020B0604020202020204" pitchFamily="34" charset="0"/>
                <a:cs typeface="Arial" panose="020B0604020202020204" pitchFamily="34" charset="0"/>
              </a:rPr>
              <a:t>Continue IMP, </a:t>
            </a:r>
            <a:r>
              <a:rPr lang="en-GB" sz="2400" u="sng" dirty="0">
                <a:latin typeface="Arial" panose="020B0604020202020204" pitchFamily="34" charset="0"/>
                <a:cs typeface="Arial" panose="020B0604020202020204" pitchFamily="34" charset="0"/>
              </a:rPr>
              <a:t>at full rate. </a:t>
            </a:r>
            <a:r>
              <a:rPr lang="en-GB" sz="2400" dirty="0">
                <a:latin typeface="Arial" panose="020B0604020202020204" pitchFamily="34" charset="0"/>
                <a:cs typeface="Arial" panose="020B0604020202020204" pitchFamily="34" charset="0"/>
              </a:rPr>
              <a:t>DO NOT reduce or stop IMP unless concerns about haemodynamic </a:t>
            </a:r>
            <a:r>
              <a:rPr lang="en-GB" sz="2800" dirty="0">
                <a:latin typeface="Arial" panose="020B0604020202020204" pitchFamily="34" charset="0"/>
                <a:cs typeface="Arial" panose="020B0604020202020204" pitchFamily="34" charset="0"/>
              </a:rPr>
              <a:t>instability</a:t>
            </a:r>
            <a:r>
              <a:rPr lang="en-GB" sz="2400" i="1"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(see flow chart </a:t>
            </a:r>
            <a:r>
              <a:rPr lang="en-GB" sz="2000" i="1" dirty="0">
                <a:latin typeface="Arial" panose="020B0604020202020204" pitchFamily="34" charset="0"/>
                <a:cs typeface="Arial" panose="020B0604020202020204" pitchFamily="34" charset="0"/>
                <a:hlinkClick r:id="rId3" action="ppaction://hlinksldjump"/>
              </a:rPr>
              <a:t>here</a:t>
            </a:r>
            <a:r>
              <a:rPr lang="en-GB" sz="2000" i="1"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7" name="Picture 6" descr="A hand holding a baby&#10;&#10;AI-generated content may be incorrect.">
            <a:extLst>
              <a:ext uri="{FF2B5EF4-FFF2-40B4-BE49-F238E27FC236}">
                <a16:creationId xmlns:a16="http://schemas.microsoft.com/office/drawing/2014/main" id="{133658AD-DBF4-2E12-058D-E89F3ACE66EA}"/>
              </a:ext>
            </a:extLst>
          </p:cNvPr>
          <p:cNvPicPr>
            <a:picLocks noChangeAspect="1"/>
          </p:cNvPicPr>
          <p:nvPr/>
        </p:nvPicPr>
        <p:blipFill>
          <a:blip r:embed="rId4">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3001233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D424-2ED1-5F59-7275-742FE0BB45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09C1081-C873-6930-9992-9D94365671AE}"/>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FF28CA48-ED16-DA16-4FAB-8B0D360C989D}"/>
              </a:ext>
            </a:extLst>
          </p:cNvPr>
          <p:cNvSpPr>
            <a:spLocks noGrp="1"/>
          </p:cNvSpPr>
          <p:nvPr>
            <p:ph type="title"/>
          </p:nvPr>
        </p:nvSpPr>
        <p:spPr>
          <a:xfrm>
            <a:off x="1580946" y="116922"/>
            <a:ext cx="10440987" cy="900000"/>
          </a:xfrm>
        </p:spPr>
        <p:txBody>
          <a:bodyPr>
            <a:normAutofit fontScale="90000"/>
          </a:bodyPr>
          <a:lstStyle/>
          <a:p>
            <a:r>
              <a:rPr lang="en-US" b="1" dirty="0">
                <a:latin typeface="Arial" panose="020B0604020202020204" pitchFamily="34" charset="0"/>
                <a:cs typeface="Arial" panose="020B0604020202020204" pitchFamily="34" charset="0"/>
              </a:rPr>
              <a:t>Using N-PASS in DEXTA</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29BA5B-2FCA-FB75-71D5-42A2DBA821B2}"/>
              </a:ext>
            </a:extLst>
          </p:cNvPr>
          <p:cNvSpPr>
            <a:spLocks noGrp="1"/>
          </p:cNvSpPr>
          <p:nvPr>
            <p:ph type="sldNum" sz="quarter" idx="4"/>
          </p:nvPr>
        </p:nvSpPr>
        <p:spPr/>
        <p:txBody>
          <a:bodyPr/>
          <a:lstStyle/>
          <a:p>
            <a:fld id="{820EACED-CA5D-B048-836B-BF30EF0E914A}" type="slidenum">
              <a:rPr lang="en-US" smtClean="0"/>
              <a:pPr/>
              <a:t>23</a:t>
            </a:fld>
            <a:endParaRPr lang="en-US"/>
          </a:p>
        </p:txBody>
      </p:sp>
      <p:sp>
        <p:nvSpPr>
          <p:cNvPr id="8" name="TextBox 7">
            <a:extLst>
              <a:ext uri="{FF2B5EF4-FFF2-40B4-BE49-F238E27FC236}">
                <a16:creationId xmlns:a16="http://schemas.microsoft.com/office/drawing/2014/main" id="{6BFC40A5-2E4D-78EE-78CA-A4D520693183}"/>
              </a:ext>
            </a:extLst>
          </p:cNvPr>
          <p:cNvSpPr txBox="1"/>
          <p:nvPr/>
        </p:nvSpPr>
        <p:spPr>
          <a:xfrm>
            <a:off x="603184" y="1789192"/>
            <a:ext cx="6472174" cy="2870786"/>
          </a:xfrm>
          <a:prstGeom prst="rect">
            <a:avLst/>
          </a:prstGeom>
          <a:noFill/>
        </p:spPr>
        <p:txBody>
          <a:bodyPr wrap="square" rtlCol="0">
            <a:spAutoFit/>
          </a:bodyPr>
          <a:lstStyle/>
          <a:p>
            <a:pPr marL="457200" indent="-457200">
              <a:lnSpc>
                <a:spcPct val="150000"/>
              </a:lnSpc>
              <a:spcBef>
                <a:spcPts val="3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Measure and record N-PASS score every 2-4 hours</a:t>
            </a:r>
          </a:p>
          <a:p>
            <a:pPr marL="457200" indent="-457200">
              <a:lnSpc>
                <a:spcPct val="150000"/>
              </a:lnSpc>
              <a:spcBef>
                <a:spcPts val="3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Ensure N-PASS is measured within 2 hours of making any change in morphine or IMP infusion</a:t>
            </a:r>
          </a:p>
        </p:txBody>
      </p:sp>
      <p:pic>
        <p:nvPicPr>
          <p:cNvPr id="7" name="Picture 6" descr="A hand holding a baby&#10;&#10;AI-generated content may be incorrect.">
            <a:extLst>
              <a:ext uri="{FF2B5EF4-FFF2-40B4-BE49-F238E27FC236}">
                <a16:creationId xmlns:a16="http://schemas.microsoft.com/office/drawing/2014/main" id="{2B356BE8-CC47-E51C-ACD4-192A62C3F3F8}"/>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pic>
        <p:nvPicPr>
          <p:cNvPr id="3" name="Picture 2">
            <a:extLst>
              <a:ext uri="{FF2B5EF4-FFF2-40B4-BE49-F238E27FC236}">
                <a16:creationId xmlns:a16="http://schemas.microsoft.com/office/drawing/2014/main" id="{2D3E1BDA-99A3-4DAD-A226-406C57DA9A25}"/>
              </a:ext>
            </a:extLst>
          </p:cNvPr>
          <p:cNvPicPr>
            <a:picLocks noChangeAspect="1"/>
          </p:cNvPicPr>
          <p:nvPr/>
        </p:nvPicPr>
        <p:blipFill>
          <a:blip r:embed="rId4"/>
          <a:srcRect l="1" t="2895" r="1" b="3094"/>
          <a:stretch>
            <a:fillRect/>
          </a:stretch>
        </p:blipFill>
        <p:spPr>
          <a:xfrm>
            <a:off x="7495434" y="686733"/>
            <a:ext cx="4696565" cy="6048439"/>
          </a:xfrm>
          <a:prstGeom prst="rect">
            <a:avLst/>
          </a:prstGeom>
        </p:spPr>
      </p:pic>
    </p:spTree>
    <p:extLst>
      <p:ext uri="{BB962C8B-B14F-4D97-AF65-F5344CB8AC3E}">
        <p14:creationId xmlns:p14="http://schemas.microsoft.com/office/powerpoint/2010/main" val="4100489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E27F-CC7C-8F5C-1E43-855BC0F3041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DA00F3D-1440-CBF2-F1E0-5BE3AE9D716C}"/>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6FD2AED8-E14E-C4AB-42B9-9A54D0E90704}"/>
              </a:ext>
            </a:extLst>
          </p:cNvPr>
          <p:cNvSpPr>
            <a:spLocks noGrp="1"/>
          </p:cNvSpPr>
          <p:nvPr>
            <p:ph type="title"/>
          </p:nvPr>
        </p:nvSpPr>
        <p:spPr>
          <a:xfrm>
            <a:off x="1580946" y="116922"/>
            <a:ext cx="10440987" cy="900000"/>
          </a:xfrm>
        </p:spPr>
        <p:txBody>
          <a:bodyPr>
            <a:normAutofit fontScale="90000"/>
          </a:bodyPr>
          <a:lstStyle/>
          <a:p>
            <a:r>
              <a:rPr lang="en-US" b="1" dirty="0">
                <a:latin typeface="Arial" panose="020B0604020202020204" pitchFamily="34" charset="0"/>
                <a:cs typeface="Arial" panose="020B0604020202020204" pitchFamily="34" charset="0"/>
              </a:rPr>
              <a:t>Summary</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1065C49-B02E-6F72-406A-D43332D22E73}"/>
              </a:ext>
            </a:extLst>
          </p:cNvPr>
          <p:cNvSpPr>
            <a:spLocks noGrp="1"/>
          </p:cNvSpPr>
          <p:nvPr>
            <p:ph type="sldNum" sz="quarter" idx="4"/>
          </p:nvPr>
        </p:nvSpPr>
        <p:spPr/>
        <p:txBody>
          <a:bodyPr/>
          <a:lstStyle/>
          <a:p>
            <a:fld id="{820EACED-CA5D-B048-836B-BF30EF0E914A}" type="slidenum">
              <a:rPr lang="en-US" smtClean="0"/>
              <a:pPr/>
              <a:t>24</a:t>
            </a:fld>
            <a:endParaRPr lang="en-US"/>
          </a:p>
        </p:txBody>
      </p:sp>
      <p:sp>
        <p:nvSpPr>
          <p:cNvPr id="8" name="TextBox 7">
            <a:extLst>
              <a:ext uri="{FF2B5EF4-FFF2-40B4-BE49-F238E27FC236}">
                <a16:creationId xmlns:a16="http://schemas.microsoft.com/office/drawing/2014/main" id="{59496FC9-F7A3-7CA3-CBD3-61FF5642A980}"/>
              </a:ext>
            </a:extLst>
          </p:cNvPr>
          <p:cNvSpPr txBox="1"/>
          <p:nvPr/>
        </p:nvSpPr>
        <p:spPr>
          <a:xfrm>
            <a:off x="603184" y="1642503"/>
            <a:ext cx="10443476" cy="5098575"/>
          </a:xfrm>
          <a:prstGeom prst="rect">
            <a:avLst/>
          </a:prstGeom>
          <a:noFill/>
        </p:spPr>
        <p:txBody>
          <a:bodyPr wrap="square" rtlCol="0">
            <a:spAutoFit/>
          </a:bodyPr>
          <a:lstStyle/>
          <a:p>
            <a:pPr marL="457200" indent="-457200">
              <a:lnSpc>
                <a:spcPct val="150000"/>
              </a:lnSpc>
              <a:spcBef>
                <a:spcPts val="3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N-PASS is a routinely used pain score, validated for use in ventilated preterm infants</a:t>
            </a:r>
          </a:p>
          <a:p>
            <a:pPr marL="457200" indent="-4572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It uses 5 criteria to score pain and sedation</a:t>
            </a:r>
          </a:p>
          <a:p>
            <a:pPr marL="457200" indent="-4572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N-PASS should be scored and recorded every 2-4 hours while the baby is on the IMP in DEXTA</a:t>
            </a:r>
          </a:p>
          <a:p>
            <a:pPr marL="457200" indent="-4572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Morphine should be reduced and stopped if the baby remains comfortable</a:t>
            </a:r>
          </a:p>
          <a:p>
            <a:pPr marL="457200" indent="-457200">
              <a:lnSpc>
                <a:spcPct val="150000"/>
              </a:lnSpc>
              <a:spcBef>
                <a:spcPts val="300"/>
              </a:spcBef>
              <a:buFont typeface="Arial" panose="020B0604020202020204" pitchFamily="34" charset="0"/>
              <a:buChar char="•"/>
            </a:pPr>
            <a:r>
              <a:rPr lang="en-GB" sz="2400" dirty="0">
                <a:latin typeface="Arial" panose="020B0604020202020204" pitchFamily="34" charset="0"/>
                <a:cs typeface="Arial" panose="020B0604020202020204" pitchFamily="34" charset="0"/>
              </a:rPr>
              <a:t>IMP should be continued for 120 hours unless clinical concerns about hemodynamic instability</a:t>
            </a:r>
            <a:endParaRPr lang="en-GB" dirty="0"/>
          </a:p>
        </p:txBody>
      </p:sp>
      <p:pic>
        <p:nvPicPr>
          <p:cNvPr id="7" name="Picture 6" descr="A hand holding a baby&#10;&#10;AI-generated content may be incorrect.">
            <a:extLst>
              <a:ext uri="{FF2B5EF4-FFF2-40B4-BE49-F238E27FC236}">
                <a16:creationId xmlns:a16="http://schemas.microsoft.com/office/drawing/2014/main" id="{1D8E25E0-0A7C-9E6A-49B1-1647D3AE23A5}"/>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3416732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
            <a:extLst>
              <a:ext uri="{FF2B5EF4-FFF2-40B4-BE49-F238E27FC236}">
                <a16:creationId xmlns:a16="http://schemas.microsoft.com/office/drawing/2014/main" id="{F9F20CCA-8D4C-D3B5-F2CE-0D91043E81CB}"/>
              </a:ext>
            </a:extLst>
          </p:cNvPr>
          <p:cNvSpPr txBox="1">
            <a:spLocks/>
          </p:cNvSpPr>
          <p:nvPr/>
        </p:nvSpPr>
        <p:spPr>
          <a:xfrm>
            <a:off x="0" y="2344249"/>
            <a:ext cx="12192000" cy="2107830"/>
          </a:xfrm>
          <a:prstGeom prst="rect">
            <a:avLst/>
          </a:prstGeom>
          <a:solidFill>
            <a:srgbClr val="CCA8D0"/>
          </a:solidFill>
        </p:spPr>
        <p:txBody>
          <a:bodyPr vert="horz" lIns="0" tIns="0" rIns="0" bIns="0" rtlCol="0">
            <a:noAutofit/>
          </a:bodyPr>
          <a:lstStyle>
            <a:lvl1pPr marL="0" indent="0" algn="l" defTabSz="914400" rtl="0" eaLnBrk="1" latinLnBrk="0" hangingPunct="1">
              <a:lnSpc>
                <a:spcPct val="90000"/>
              </a:lnSpc>
              <a:spcBef>
                <a:spcPts val="1000"/>
              </a:spcBef>
              <a:buFont typeface="Wingdings" pitchFamily="2" charset="2"/>
              <a:buNone/>
              <a:defRPr sz="32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buFontTx/>
              <a:buNone/>
              <a:defRPr/>
            </a:pPr>
            <a:r>
              <a:rPr lang="en-GB" sz="2800" b="1" dirty="0"/>
              <a:t>    </a:t>
            </a:r>
          </a:p>
          <a:p>
            <a:pPr algn="ctr">
              <a:lnSpc>
                <a:spcPct val="100000"/>
              </a:lnSpc>
              <a:spcBef>
                <a:spcPts val="0"/>
              </a:spcBef>
              <a:buFontTx/>
              <a:buNone/>
              <a:defRPr/>
            </a:pPr>
            <a:r>
              <a:rPr lang="en-GB" b="1" dirty="0"/>
              <a:t>Feel free to email us: </a:t>
            </a:r>
            <a:r>
              <a:rPr lang="en-GB" b="1" dirty="0">
                <a:hlinkClick r:id="rId3"/>
              </a:rPr>
              <a:t>dexta@nottingham.ac.uk</a:t>
            </a:r>
            <a:endParaRPr lang="en-GB" b="1" dirty="0"/>
          </a:p>
          <a:p>
            <a:pPr algn="ctr">
              <a:lnSpc>
                <a:spcPct val="100000"/>
              </a:lnSpc>
              <a:spcBef>
                <a:spcPts val="0"/>
              </a:spcBef>
              <a:buFontTx/>
              <a:buNone/>
              <a:defRPr/>
            </a:pPr>
            <a:endParaRPr lang="en-GB" b="1" dirty="0">
              <a:sym typeface="Krona One"/>
            </a:endParaRPr>
          </a:p>
          <a:p>
            <a:pPr algn="ctr">
              <a:lnSpc>
                <a:spcPct val="100000"/>
              </a:lnSpc>
              <a:spcBef>
                <a:spcPts val="0"/>
              </a:spcBef>
              <a:buFontTx/>
              <a:buNone/>
              <a:defRPr/>
            </a:pPr>
            <a:r>
              <a:rPr lang="en-GB" b="1" dirty="0">
                <a:sym typeface="Krona One"/>
              </a:rPr>
              <a:t>Or visit the website </a:t>
            </a:r>
            <a:r>
              <a:rPr lang="en-GB" b="1" dirty="0">
                <a:sym typeface="Krona One"/>
                <a:hlinkClick r:id="rId4"/>
              </a:rPr>
              <a:t>www.dexta.ac.uk</a:t>
            </a:r>
            <a:r>
              <a:rPr lang="en-GB" b="1" dirty="0">
                <a:sym typeface="Krona One"/>
              </a:rPr>
              <a:t> </a:t>
            </a:r>
          </a:p>
        </p:txBody>
      </p:sp>
      <p:grpSp>
        <p:nvGrpSpPr>
          <p:cNvPr id="17" name="Group 16">
            <a:extLst>
              <a:ext uri="{FF2B5EF4-FFF2-40B4-BE49-F238E27FC236}">
                <a16:creationId xmlns:a16="http://schemas.microsoft.com/office/drawing/2014/main" id="{5AF3205F-A9A0-BE93-9D5C-1315579D920F}"/>
              </a:ext>
            </a:extLst>
          </p:cNvPr>
          <p:cNvGrpSpPr/>
          <p:nvPr/>
        </p:nvGrpSpPr>
        <p:grpSpPr>
          <a:xfrm>
            <a:off x="-123323" y="5620417"/>
            <a:ext cx="12315323" cy="1395014"/>
            <a:chOff x="-123323" y="5675533"/>
            <a:chExt cx="12315323" cy="1395014"/>
          </a:xfrm>
        </p:grpSpPr>
        <p:sp>
          <p:nvSpPr>
            <p:cNvPr id="18" name="Rectangle 17">
              <a:extLst>
                <a:ext uri="{FF2B5EF4-FFF2-40B4-BE49-F238E27FC236}">
                  <a16:creationId xmlns:a16="http://schemas.microsoft.com/office/drawing/2014/main" id="{E0DFE328-C88C-D9B4-CF38-E6406428AB7C}"/>
                </a:ext>
              </a:extLst>
            </p:cNvPr>
            <p:cNvSpPr/>
            <p:nvPr/>
          </p:nvSpPr>
          <p:spPr>
            <a:xfrm>
              <a:off x="0" y="5868969"/>
              <a:ext cx="12192000" cy="10489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Blue text on a black background&#10;&#10;Description automatically generated">
              <a:extLst>
                <a:ext uri="{FF2B5EF4-FFF2-40B4-BE49-F238E27FC236}">
                  <a16:creationId xmlns:a16="http://schemas.microsoft.com/office/drawing/2014/main" id="{DB453984-A66B-6177-117A-D1DDA80F2E76}"/>
                </a:ext>
              </a:extLst>
            </p:cNvPr>
            <p:cNvPicPr>
              <a:picLocks noChangeAspect="1"/>
            </p:cNvPicPr>
            <p:nvPr/>
          </p:nvPicPr>
          <p:blipFill>
            <a:blip r:embed="rId5"/>
            <a:stretch>
              <a:fillRect/>
            </a:stretch>
          </p:blipFill>
          <p:spPr>
            <a:xfrm>
              <a:off x="10282236" y="5957176"/>
              <a:ext cx="1643064" cy="863970"/>
            </a:xfrm>
            <a:prstGeom prst="rect">
              <a:avLst/>
            </a:prstGeom>
          </p:spPr>
        </p:pic>
        <p:pic>
          <p:nvPicPr>
            <p:cNvPr id="20" name="Picture 19" descr="A logo of a baby in a hand&#10;&#10;AI-generated content may be incorrect.">
              <a:extLst>
                <a:ext uri="{FF2B5EF4-FFF2-40B4-BE49-F238E27FC236}">
                  <a16:creationId xmlns:a16="http://schemas.microsoft.com/office/drawing/2014/main" id="{8425F855-AD84-D13E-CC67-8560B67D68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23" y="5675533"/>
              <a:ext cx="1979196" cy="1395014"/>
            </a:xfrm>
            <a:prstGeom prst="rect">
              <a:avLst/>
            </a:prstGeom>
          </p:spPr>
        </p:pic>
        <p:pic>
          <p:nvPicPr>
            <p:cNvPr id="21" name="Picture 2" descr="University Hospitals of Derby and Burton NHS Foundation Trust – My Planned  Care NHS">
              <a:extLst>
                <a:ext uri="{FF2B5EF4-FFF2-40B4-BE49-F238E27FC236}">
                  <a16:creationId xmlns:a16="http://schemas.microsoft.com/office/drawing/2014/main" id="{F33E27BB-AD66-BADC-CE2D-6C9E8B3F26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026" b="20449"/>
            <a:stretch>
              <a:fillRect/>
            </a:stretch>
          </p:blipFill>
          <p:spPr bwMode="auto">
            <a:xfrm>
              <a:off x="2065956" y="5868969"/>
              <a:ext cx="2592640" cy="10915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2979EBD-8382-4C80-D603-A79C2D35CD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61" y="6086288"/>
              <a:ext cx="3540723" cy="6302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1587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F7F1A-8906-8E9F-CD80-882BF1EAD64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0ABC28E-1090-68CE-9661-ABD19AB2B934}"/>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667DA25-8C63-ACB4-C235-02C6D355E5CD}"/>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CDFA0EA-AEEF-1AF9-3DC1-D9896FCF7AE6}"/>
              </a:ext>
            </a:extLst>
          </p:cNvPr>
          <p:cNvSpPr>
            <a:spLocks noGrp="1"/>
          </p:cNvSpPr>
          <p:nvPr>
            <p:ph type="sldNum" sz="quarter" idx="4"/>
          </p:nvPr>
        </p:nvSpPr>
        <p:spPr/>
        <p:txBody>
          <a:bodyPr/>
          <a:lstStyle/>
          <a:p>
            <a:fld id="{820EACED-CA5D-B048-836B-BF30EF0E914A}" type="slidenum">
              <a:rPr lang="en-US" smtClean="0"/>
              <a:pPr/>
              <a:t>3</a:t>
            </a:fld>
            <a:endParaRPr lang="en-US"/>
          </a:p>
        </p:txBody>
      </p:sp>
      <p:sp>
        <p:nvSpPr>
          <p:cNvPr id="8" name="TextBox 7">
            <a:extLst>
              <a:ext uri="{FF2B5EF4-FFF2-40B4-BE49-F238E27FC236}">
                <a16:creationId xmlns:a16="http://schemas.microsoft.com/office/drawing/2014/main" id="{AE3807E1-DBE4-4DDE-D2B5-928D95071A9F}"/>
              </a:ext>
            </a:extLst>
          </p:cNvPr>
          <p:cNvSpPr txBox="1"/>
          <p:nvPr/>
        </p:nvSpPr>
        <p:spPr>
          <a:xfrm>
            <a:off x="603183" y="1789192"/>
            <a:ext cx="11163367" cy="3347840"/>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Measures pain, agitation and sedation levels</a:t>
            </a:r>
          </a:p>
          <a:p>
            <a:pPr marL="342900" indent="-342900">
              <a:lnSpc>
                <a:spcPct val="150000"/>
              </a:lnSpc>
              <a:buFont typeface="Arial" panose="020B0604020202020204" pitchFamily="34" charset="0"/>
              <a:buChar char="•"/>
            </a:pPr>
            <a:r>
              <a:rPr lang="en-GB" sz="2400" dirty="0">
                <a:latin typeface="Arial"/>
                <a:cs typeface="Arial"/>
              </a:rPr>
              <a:t>Can be used for pain assessment in mechanically ventilated preterm babies</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a:cs typeface="Arial"/>
              </a:rPr>
              <a:t>Shows good validity and reliability for assessment of acute and chronic pain</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Validation studies included 23 to 40 weeks’ gestation babies</a:t>
            </a:r>
          </a:p>
          <a:p>
            <a:pPr marL="342900" indent="-342900">
              <a:lnSpc>
                <a:spcPct val="150000"/>
              </a:lnSpc>
              <a:buFont typeface="Arial" panose="020B0604020202020204" pitchFamily="34" charset="0"/>
              <a:buChar char="•"/>
            </a:pPr>
            <a:r>
              <a:rPr lang="en-GB" sz="2400" dirty="0">
                <a:latin typeface="Arial"/>
                <a:cs typeface="Arial"/>
              </a:rPr>
              <a:t>Includes multidimensional indicators of pain (5 criteria) – each graded from -2 to 2 and a total score obtained by adding the scores for each criteria</a:t>
            </a:r>
          </a:p>
        </p:txBody>
      </p:sp>
      <p:pic>
        <p:nvPicPr>
          <p:cNvPr id="7" name="Picture 6" descr="A hand holding a baby&#10;&#10;AI-generated content may be incorrect.">
            <a:extLst>
              <a:ext uri="{FF2B5EF4-FFF2-40B4-BE49-F238E27FC236}">
                <a16:creationId xmlns:a16="http://schemas.microsoft.com/office/drawing/2014/main" id="{6E881CBA-A3A7-526D-258C-7CA91673D581}"/>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
        <p:nvSpPr>
          <p:cNvPr id="3" name="TextBox 2">
            <a:extLst>
              <a:ext uri="{FF2B5EF4-FFF2-40B4-BE49-F238E27FC236}">
                <a16:creationId xmlns:a16="http://schemas.microsoft.com/office/drawing/2014/main" id="{8F6C796B-2B2D-B7F7-A0E9-D01DBFAE7570}"/>
              </a:ext>
            </a:extLst>
          </p:cNvPr>
          <p:cNvSpPr txBox="1"/>
          <p:nvPr/>
        </p:nvSpPr>
        <p:spPr>
          <a:xfrm>
            <a:off x="1403125" y="6174951"/>
            <a:ext cx="10174020" cy="646331"/>
          </a:xfrm>
          <a:prstGeom prst="rect">
            <a:avLst/>
          </a:prstGeom>
          <a:noFill/>
        </p:spPr>
        <p:txBody>
          <a:bodyPr wrap="square" rtlCol="0">
            <a:spAutoFit/>
          </a:bodyPr>
          <a:lstStyle/>
          <a:p>
            <a:pPr algn="r"/>
            <a:r>
              <a:rPr lang="en-US" dirty="0"/>
              <a:t>Ref: Morgan et al., 2020; </a:t>
            </a:r>
            <a:r>
              <a:rPr lang="en-US" altLang="en-US" dirty="0">
                <a:solidFill>
                  <a:srgbClr val="222222"/>
                </a:solidFill>
                <a:latin typeface="-apple-system"/>
                <a:hlinkClick r:id="rId4"/>
              </a:rPr>
              <a:t>https://doi.org/10.1038/s41372-020-00840-7</a:t>
            </a:r>
            <a:endParaRPr lang="en-US" altLang="en-US" dirty="0">
              <a:solidFill>
                <a:srgbClr val="222222"/>
              </a:solidFill>
              <a:latin typeface="-apple-system"/>
            </a:endParaRPr>
          </a:p>
          <a:p>
            <a:pPr algn="r"/>
            <a:r>
              <a:rPr lang="en-US" dirty="0">
                <a:solidFill>
                  <a:srgbClr val="222222"/>
                </a:solidFill>
                <a:latin typeface="-apple-system"/>
              </a:rPr>
              <a:t>Giordano et al., 2019; </a:t>
            </a:r>
            <a:r>
              <a:rPr lang="en-US" altLang="en-US" dirty="0">
                <a:solidFill>
                  <a:srgbClr val="222222"/>
                </a:solidFill>
                <a:latin typeface="-apple-system"/>
                <a:hlinkClick r:id="rId5"/>
              </a:rPr>
              <a:t>https://doi.org/</a:t>
            </a:r>
            <a:r>
              <a:rPr lang="en-US" altLang="en-US" dirty="0">
                <a:solidFill>
                  <a:srgbClr val="333333"/>
                </a:solidFill>
                <a:latin typeface="Guardian TextSans Web"/>
                <a:hlinkClick r:id="rId5"/>
              </a:rPr>
              <a:t>10.1001/jamapediatrics.2019.3351</a:t>
            </a:r>
            <a:r>
              <a:rPr lang="en-US" dirty="0"/>
              <a:t> </a:t>
            </a:r>
          </a:p>
        </p:txBody>
      </p:sp>
    </p:spTree>
    <p:extLst>
      <p:ext uri="{BB962C8B-B14F-4D97-AF65-F5344CB8AC3E}">
        <p14:creationId xmlns:p14="http://schemas.microsoft.com/office/powerpoint/2010/main" val="264841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06C0D-1F1D-5B11-A668-CC07224752B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1247E8C-5D80-5C5C-8121-BC4A0203C0E3}"/>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433F6769-57B8-0780-20F5-085762ECD5F7}"/>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74CBE15-9BC5-8C97-E8D1-AA2C8C5EF293}"/>
              </a:ext>
            </a:extLst>
          </p:cNvPr>
          <p:cNvSpPr>
            <a:spLocks noGrp="1"/>
          </p:cNvSpPr>
          <p:nvPr>
            <p:ph type="sldNum" sz="quarter" idx="4"/>
          </p:nvPr>
        </p:nvSpPr>
        <p:spPr/>
        <p:txBody>
          <a:bodyPr/>
          <a:lstStyle/>
          <a:p>
            <a:fld id="{820EACED-CA5D-B048-836B-BF30EF0E914A}" type="slidenum">
              <a:rPr lang="en-US" smtClean="0"/>
              <a:pPr/>
              <a:t>4</a:t>
            </a:fld>
            <a:endParaRPr lang="en-US"/>
          </a:p>
        </p:txBody>
      </p:sp>
      <p:sp>
        <p:nvSpPr>
          <p:cNvPr id="8" name="TextBox 7">
            <a:extLst>
              <a:ext uri="{FF2B5EF4-FFF2-40B4-BE49-F238E27FC236}">
                <a16:creationId xmlns:a16="http://schemas.microsoft.com/office/drawing/2014/main" id="{77D2C74B-8575-0E4D-E915-D9993C20D68A}"/>
              </a:ext>
            </a:extLst>
          </p:cNvPr>
          <p:cNvSpPr txBox="1"/>
          <p:nvPr/>
        </p:nvSpPr>
        <p:spPr>
          <a:xfrm>
            <a:off x="603183" y="1789192"/>
            <a:ext cx="11163367" cy="500983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To access the full N-PASS tool, as developed initially, click </a:t>
            </a:r>
            <a:r>
              <a:rPr lang="en-GB" sz="2400" dirty="0">
                <a:latin typeface="Arial" panose="020B0604020202020204" pitchFamily="34" charset="0"/>
                <a:cs typeface="Arial" panose="020B0604020202020204" pitchFamily="34" charset="0"/>
                <a:hlinkClick r:id="rId3"/>
              </a:rPr>
              <a:t>here</a:t>
            </a:r>
            <a:r>
              <a:rPr lang="en-GB" sz="24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lnSpc>
                <a:spcPct val="150000"/>
              </a:lnSpc>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At the bottom of the web page, click on the link to download the Microsoft word version of the tool. </a:t>
            </a:r>
          </a:p>
          <a:p>
            <a:pPr marL="342900" indent="-342900">
              <a:lnSpc>
                <a:spcPct val="150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7" name="Picture 6" descr="A hand holding a baby&#10;&#10;AI-generated content may be incorrect.">
            <a:extLst>
              <a:ext uri="{FF2B5EF4-FFF2-40B4-BE49-F238E27FC236}">
                <a16:creationId xmlns:a16="http://schemas.microsoft.com/office/drawing/2014/main" id="{9BD6182C-7731-B06E-F3BD-32E598438544}"/>
              </a:ext>
            </a:extLst>
          </p:cNvPr>
          <p:cNvPicPr>
            <a:picLocks noChangeAspect="1"/>
          </p:cNvPicPr>
          <p:nvPr/>
        </p:nvPicPr>
        <p:blipFill>
          <a:blip r:embed="rId4">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pic>
        <p:nvPicPr>
          <p:cNvPr id="4" name="Picture 3">
            <a:extLst>
              <a:ext uri="{FF2B5EF4-FFF2-40B4-BE49-F238E27FC236}">
                <a16:creationId xmlns:a16="http://schemas.microsoft.com/office/drawing/2014/main" id="{EB26321A-065C-9004-48BF-01B1BC8A2BA4}"/>
              </a:ext>
            </a:extLst>
          </p:cNvPr>
          <p:cNvPicPr>
            <a:picLocks noChangeAspect="1"/>
          </p:cNvPicPr>
          <p:nvPr/>
        </p:nvPicPr>
        <p:blipFill>
          <a:blip r:embed="rId5"/>
          <a:stretch>
            <a:fillRect/>
          </a:stretch>
        </p:blipFill>
        <p:spPr>
          <a:xfrm>
            <a:off x="3163796" y="2439362"/>
            <a:ext cx="6046462" cy="2558119"/>
          </a:xfrm>
          <a:prstGeom prst="rect">
            <a:avLst/>
          </a:prstGeom>
        </p:spPr>
      </p:pic>
    </p:spTree>
    <p:extLst>
      <p:ext uri="{BB962C8B-B14F-4D97-AF65-F5344CB8AC3E}">
        <p14:creationId xmlns:p14="http://schemas.microsoft.com/office/powerpoint/2010/main" val="2615223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3F925-EA9D-5525-CAD1-DD55D9C4025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BB71BF-93B0-E32D-C544-CD7A9A25A39C}"/>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A7654504-06BD-F006-214A-5905427F9CE0}"/>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DDD26F5-A285-BE78-B6A8-07FF2E09DB4B}"/>
              </a:ext>
            </a:extLst>
          </p:cNvPr>
          <p:cNvSpPr>
            <a:spLocks noGrp="1"/>
          </p:cNvSpPr>
          <p:nvPr>
            <p:ph type="sldNum" sz="quarter" idx="4"/>
          </p:nvPr>
        </p:nvSpPr>
        <p:spPr/>
        <p:txBody>
          <a:bodyPr/>
          <a:lstStyle/>
          <a:p>
            <a:fld id="{820EACED-CA5D-B048-836B-BF30EF0E914A}" type="slidenum">
              <a:rPr lang="en-US" smtClean="0"/>
              <a:pPr/>
              <a:t>5</a:t>
            </a:fld>
            <a:endParaRPr lang="en-US"/>
          </a:p>
        </p:txBody>
      </p:sp>
      <p:pic>
        <p:nvPicPr>
          <p:cNvPr id="7" name="Picture 6" descr="A hand holding a baby&#10;&#10;AI-generated content may be incorrect.">
            <a:extLst>
              <a:ext uri="{FF2B5EF4-FFF2-40B4-BE49-F238E27FC236}">
                <a16:creationId xmlns:a16="http://schemas.microsoft.com/office/drawing/2014/main" id="{307F7AFB-1438-B1DB-0F09-CCAE28BFF3CF}"/>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10" name="Table 9">
            <a:extLst>
              <a:ext uri="{FF2B5EF4-FFF2-40B4-BE49-F238E27FC236}">
                <a16:creationId xmlns:a16="http://schemas.microsoft.com/office/drawing/2014/main" id="{109ABFFF-A27A-DBF5-0F6F-7A05811174F3}"/>
              </a:ext>
            </a:extLst>
          </p:cNvPr>
          <p:cNvGraphicFramePr>
            <a:graphicFrameLocks noGrp="1"/>
          </p:cNvGraphicFramePr>
          <p:nvPr>
            <p:extLst>
              <p:ext uri="{D42A27DB-BD31-4B8C-83A1-F6EECF244321}">
                <p14:modId xmlns:p14="http://schemas.microsoft.com/office/powerpoint/2010/main" val="258482170"/>
              </p:ext>
            </p:extLst>
          </p:nvPr>
        </p:nvGraphicFramePr>
        <p:xfrm>
          <a:off x="319489" y="1838998"/>
          <a:ext cx="11700000" cy="4343669"/>
        </p:xfrm>
        <a:graphic>
          <a:graphicData uri="http://schemas.openxmlformats.org/drawingml/2006/table">
            <a:tbl>
              <a:tblPr/>
              <a:tblGrid>
                <a:gridCol w="1800000">
                  <a:extLst>
                    <a:ext uri="{9D8B030D-6E8A-4147-A177-3AD203B41FA5}">
                      <a16:colId xmlns:a16="http://schemas.microsoft.com/office/drawing/2014/main" val="2144808793"/>
                    </a:ext>
                  </a:extLst>
                </a:gridCol>
                <a:gridCol w="1980000">
                  <a:extLst>
                    <a:ext uri="{9D8B030D-6E8A-4147-A177-3AD203B41FA5}">
                      <a16:colId xmlns:a16="http://schemas.microsoft.com/office/drawing/2014/main" val="4007068980"/>
                    </a:ext>
                  </a:extLst>
                </a:gridCol>
                <a:gridCol w="1980000">
                  <a:extLst>
                    <a:ext uri="{9D8B030D-6E8A-4147-A177-3AD203B41FA5}">
                      <a16:colId xmlns:a16="http://schemas.microsoft.com/office/drawing/2014/main" val="1104796491"/>
                    </a:ext>
                  </a:extLst>
                </a:gridCol>
                <a:gridCol w="1980000">
                  <a:extLst>
                    <a:ext uri="{9D8B030D-6E8A-4147-A177-3AD203B41FA5}">
                      <a16:colId xmlns:a16="http://schemas.microsoft.com/office/drawing/2014/main" val="2283289737"/>
                    </a:ext>
                  </a:extLst>
                </a:gridCol>
                <a:gridCol w="1980000">
                  <a:extLst>
                    <a:ext uri="{9D8B030D-6E8A-4147-A177-3AD203B41FA5}">
                      <a16:colId xmlns:a16="http://schemas.microsoft.com/office/drawing/2014/main" val="2329154501"/>
                    </a:ext>
                  </a:extLst>
                </a:gridCol>
                <a:gridCol w="1980000">
                  <a:extLst>
                    <a:ext uri="{9D8B030D-6E8A-4147-A177-3AD203B41FA5}">
                      <a16:colId xmlns:a16="http://schemas.microsoft.com/office/drawing/2014/main" val="868836275"/>
                    </a:ext>
                  </a:extLst>
                </a:gridCol>
              </a:tblGrid>
              <a:tr h="355833">
                <a:tc>
                  <a:txBody>
                    <a:bodyPr/>
                    <a:lstStyle/>
                    <a:p>
                      <a:pPr marL="36576" indent="-36576"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Assessment</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5FF"/>
                    </a:solidFill>
                  </a:tcPr>
                </a:tc>
                <a:tc gridSpan="2">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Sedation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7"/>
                    </a:solidFill>
                  </a:tcPr>
                </a:tc>
                <a:tc hMerge="1">
                  <a:txBody>
                    <a:bodyPr/>
                    <a:lstStyle/>
                    <a:p>
                      <a:endParaRPr lang="en-US"/>
                    </a:p>
                  </a:txBody>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Normal</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5FF"/>
                    </a:solidFill>
                  </a:tcPr>
                </a:tc>
                <a:tc gridSpan="2">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Pain / Agitation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hMerge="1">
                  <a:txBody>
                    <a:bodyPr/>
                    <a:lstStyle/>
                    <a:p>
                      <a:endParaRPr lang="en-US"/>
                    </a:p>
                  </a:txBody>
                  <a:tcPr/>
                </a:tc>
                <a:extLst>
                  <a:ext uri="{0D108BD9-81ED-4DB2-BD59-A6C34878D82A}">
                    <a16:rowId xmlns:a16="http://schemas.microsoft.com/office/drawing/2014/main" val="4113891226"/>
                  </a:ext>
                </a:extLst>
              </a:tr>
              <a:tr h="264973">
                <a:tc>
                  <a:txBody>
                    <a:bodyPr/>
                    <a:lstStyle/>
                    <a:p>
                      <a:pPr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Criteria</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5FF"/>
                    </a:solidFill>
                  </a:tcPr>
                </a:tc>
                <a:tc>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0AF"/>
                    </a:solidFill>
                  </a:tcPr>
                </a:tc>
                <a:tc>
                  <a:txBody>
                    <a:bodyPr/>
                    <a:lstStyle/>
                    <a:p>
                      <a:pPr algn="ctr" fontAlgn="t">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6D1"/>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0</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FF"/>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5E5"/>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128717977"/>
                  </a:ext>
                </a:extLst>
              </a:tr>
              <a:tr h="619679">
                <a:tc>
                  <a:txBody>
                    <a:bodyPr/>
                    <a:lstStyle/>
                    <a:p>
                      <a:pPr algn="l" fontAlgn="ctr">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Crying</a:t>
                      </a:r>
                      <a:endParaRPr lang="en-GB" sz="2000" b="0" i="0" u="none" strike="noStrike">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Irritability</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cry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Moans or cries minimally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crying</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irritable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Irritable or crying at intervals</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Consolable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High-pitched or </a:t>
                      </a: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silent-continuous cry       </a:t>
                      </a:r>
                      <a:endParaRPr lang="en-US"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Inconsolable</a:t>
                      </a:r>
                      <a:endParaRPr lang="en-US"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2311137"/>
                  </a:ext>
                </a:extLst>
              </a:tr>
              <a:tr h="755476">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Behaviour State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arousal to any stimuli </a:t>
                      </a:r>
                      <a:endParaRPr lang="en-GB" sz="1200" b="0" i="0" u="none" strike="noStrike" dirty="0">
                        <a:effectLst/>
                        <a:latin typeface="Arial" panose="020B0604020202020204" pitchFamily="34" charset="0"/>
                        <a:cs typeface="Arial" panose="020B0604020202020204" pitchFamily="34" charset="0"/>
                      </a:endParaRPr>
                    </a:p>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to stimuli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Little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for gestational age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Restless, squirming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Awakens frequently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Arching, kicking</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Constantly awake or</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 no movement (not sedated)</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644480819"/>
                  </a:ext>
                </a:extLst>
              </a:tr>
              <a:tr h="5069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Facial Expression</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Mouth is lax</a:t>
                      </a:r>
                      <a:endParaRPr lang="en-GB" sz="12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expression</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tabLst>
                          <a:tab pos="1010920" algn="l"/>
                        </a:tabLst>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Minimal expression with stimuli </a:t>
                      </a:r>
                      <a:endParaRPr lang="en-GB" sz="1200" b="0" i="0" u="none" strike="noStrike">
                        <a:effectLst/>
                        <a:latin typeface="Arial" panose="020B0604020202020204" pitchFamily="34" charset="0"/>
                        <a:cs typeface="Arial" panose="020B0604020202020204" pitchFamily="34" charset="0"/>
                      </a:endParaRPr>
                    </a:p>
                  </a:txBody>
                  <a:tcPr marL="507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Relaxed</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intermittent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continual</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55387215"/>
                  </a:ext>
                </a:extLst>
              </a:tr>
              <a:tr h="558260">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Extremities Tone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grasp reflex</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Flaccid tone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Weak grasp reflex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muscle tone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Relaxed hands and feet</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Normal tone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Intermittent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not tense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Continual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tense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307144698"/>
                  </a:ext>
                </a:extLst>
              </a:tr>
              <a:tr h="9743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Vital Signs: </a:t>
                      </a:r>
                      <a:endParaRPr lang="en-GB" sz="20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HR, RR, BP, SaO</a:t>
                      </a:r>
                      <a:r>
                        <a:rPr lang="en-GB" sz="1200" b="1" i="0" u="none" strike="noStrike" baseline="-25000"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variability with stimuli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Hypoventilation or </a:t>
                      </a:r>
                      <a:r>
                        <a:rPr lang="en-GB" sz="1200" b="0" i="0" u="none" strike="noStrike"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apnea</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&lt; 10% variability from baseline with stimuli </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Within baseline or normal for gestational age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 10-20%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76-85% with stimulation – quick recovery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&gt; 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≤75% with stimulation – slow </a:t>
                      </a: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Out of sync with vent</a:t>
                      </a:r>
                      <a:endParaRPr lang="en-GB" sz="1200" b="0" i="0" u="none" strike="noStrike" dirty="0">
                        <a:effectLst/>
                        <a:latin typeface="Arial" panose="020B0604020202020204" pitchFamily="34" charset="0"/>
                        <a:cs typeface="Arial" panose="020B0604020202020204" pitchFamily="34" charset="0"/>
                      </a:endParaRPr>
                    </a:p>
                  </a:txBody>
                  <a:tcPr marL="83112" marR="20426"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270642467"/>
                  </a:ext>
                </a:extLst>
              </a:tr>
            </a:tbl>
          </a:graphicData>
        </a:graphic>
      </p:graphicFrame>
    </p:spTree>
    <p:extLst>
      <p:ext uri="{BB962C8B-B14F-4D97-AF65-F5344CB8AC3E}">
        <p14:creationId xmlns:p14="http://schemas.microsoft.com/office/powerpoint/2010/main" val="301325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312C7-FCEE-F235-B4DB-89E331314BE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B31527C-90CD-727B-20D6-4B7DB6768042}"/>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FD0F052-F919-DE02-266D-5D84107D3359}"/>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ACC567C-D3EA-CEAB-1AB1-60F6B0453FDF}"/>
              </a:ext>
            </a:extLst>
          </p:cNvPr>
          <p:cNvSpPr>
            <a:spLocks noGrp="1"/>
          </p:cNvSpPr>
          <p:nvPr>
            <p:ph type="sldNum" sz="quarter" idx="4"/>
          </p:nvPr>
        </p:nvSpPr>
        <p:spPr/>
        <p:txBody>
          <a:bodyPr/>
          <a:lstStyle/>
          <a:p>
            <a:fld id="{820EACED-CA5D-B048-836B-BF30EF0E914A}" type="slidenum">
              <a:rPr lang="en-US" smtClean="0"/>
              <a:pPr/>
              <a:t>6</a:t>
            </a:fld>
            <a:endParaRPr lang="en-US"/>
          </a:p>
        </p:txBody>
      </p:sp>
      <p:sp>
        <p:nvSpPr>
          <p:cNvPr id="8" name="TextBox 7">
            <a:extLst>
              <a:ext uri="{FF2B5EF4-FFF2-40B4-BE49-F238E27FC236}">
                <a16:creationId xmlns:a16="http://schemas.microsoft.com/office/drawing/2014/main" id="{1160744F-904D-312A-181D-DB23303C9101}"/>
              </a:ext>
            </a:extLst>
          </p:cNvPr>
          <p:cNvSpPr txBox="1"/>
          <p:nvPr/>
        </p:nvSpPr>
        <p:spPr>
          <a:xfrm>
            <a:off x="603183" y="1789192"/>
            <a:ext cx="11163367" cy="334784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Accounts for pain AND sedation status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Five categories of assessment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Each category has a possible score or -2 to 2</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Total score of -10 to 10</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Parents should be actively encouraged to participate in the pain assessment and management</a:t>
            </a:r>
          </a:p>
        </p:txBody>
      </p:sp>
      <p:pic>
        <p:nvPicPr>
          <p:cNvPr id="7" name="Picture 6" descr="A hand holding a baby&#10;&#10;AI-generated content may be incorrect.">
            <a:extLst>
              <a:ext uri="{FF2B5EF4-FFF2-40B4-BE49-F238E27FC236}">
                <a16:creationId xmlns:a16="http://schemas.microsoft.com/office/drawing/2014/main" id="{28814805-3C41-4058-3BA0-271AA0399590}"/>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3184335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A044F-1949-10AE-F5DE-C9BC5585982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D217DD-E941-E93A-8C46-43E890A4993B}"/>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24B9C424-345D-B17C-0A4D-EC2A6A001C73}"/>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11193FB-262F-F773-1657-1203610AB661}"/>
              </a:ext>
            </a:extLst>
          </p:cNvPr>
          <p:cNvSpPr>
            <a:spLocks noGrp="1"/>
          </p:cNvSpPr>
          <p:nvPr>
            <p:ph type="sldNum" sz="quarter" idx="4"/>
          </p:nvPr>
        </p:nvSpPr>
        <p:spPr/>
        <p:txBody>
          <a:bodyPr/>
          <a:lstStyle/>
          <a:p>
            <a:fld id="{820EACED-CA5D-B048-836B-BF30EF0E914A}" type="slidenum">
              <a:rPr lang="en-US" smtClean="0"/>
              <a:pPr/>
              <a:t>7</a:t>
            </a:fld>
            <a:endParaRPr lang="en-US"/>
          </a:p>
        </p:txBody>
      </p:sp>
      <p:sp>
        <p:nvSpPr>
          <p:cNvPr id="8" name="TextBox 7">
            <a:extLst>
              <a:ext uri="{FF2B5EF4-FFF2-40B4-BE49-F238E27FC236}">
                <a16:creationId xmlns:a16="http://schemas.microsoft.com/office/drawing/2014/main" id="{A4043428-BA21-E7DE-9FEC-599EAEB3077B}"/>
              </a:ext>
            </a:extLst>
          </p:cNvPr>
          <p:cNvSpPr txBox="1"/>
          <p:nvPr/>
        </p:nvSpPr>
        <p:spPr>
          <a:xfrm>
            <a:off x="603183" y="1508708"/>
            <a:ext cx="11163367" cy="658835"/>
          </a:xfrm>
          <a:prstGeom prst="rect">
            <a:avLst/>
          </a:prstGeom>
          <a:noFill/>
        </p:spPr>
        <p:txBody>
          <a:bodyPr wrap="square" rtlCol="0">
            <a:spAutoFit/>
          </a:bodyPr>
          <a:lstStyle/>
          <a:p>
            <a:pPr>
              <a:lnSpc>
                <a:spcPct val="150000"/>
              </a:lnSpc>
            </a:pPr>
            <a:r>
              <a:rPr lang="en-GB" sz="2800" b="1" dirty="0">
                <a:latin typeface="Arial" panose="020B0604020202020204" pitchFamily="34" charset="0"/>
                <a:cs typeface="Arial" panose="020B0604020202020204" pitchFamily="34" charset="0"/>
              </a:rPr>
              <a:t>Pain or agitation assessment</a:t>
            </a:r>
          </a:p>
        </p:txBody>
      </p:sp>
      <p:pic>
        <p:nvPicPr>
          <p:cNvPr id="7" name="Picture 6" descr="A hand holding a baby&#10;&#10;AI-generated content may be incorrect.">
            <a:extLst>
              <a:ext uri="{FF2B5EF4-FFF2-40B4-BE49-F238E27FC236}">
                <a16:creationId xmlns:a16="http://schemas.microsoft.com/office/drawing/2014/main" id="{3F6DB6B7-0DF9-9440-6AF5-0E18DB833A36}"/>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9" name="Table 8">
            <a:extLst>
              <a:ext uri="{FF2B5EF4-FFF2-40B4-BE49-F238E27FC236}">
                <a16:creationId xmlns:a16="http://schemas.microsoft.com/office/drawing/2014/main" id="{174BC80B-4801-C442-C021-BF1E91F2042C}"/>
              </a:ext>
            </a:extLst>
          </p:cNvPr>
          <p:cNvGraphicFramePr>
            <a:graphicFrameLocks noGrp="1"/>
          </p:cNvGraphicFramePr>
          <p:nvPr>
            <p:extLst>
              <p:ext uri="{D42A27DB-BD31-4B8C-83A1-F6EECF244321}">
                <p14:modId xmlns:p14="http://schemas.microsoft.com/office/powerpoint/2010/main" val="427251077"/>
              </p:ext>
            </p:extLst>
          </p:nvPr>
        </p:nvGraphicFramePr>
        <p:xfrm>
          <a:off x="326238" y="2158489"/>
          <a:ext cx="11700000" cy="4343669"/>
        </p:xfrm>
        <a:graphic>
          <a:graphicData uri="http://schemas.openxmlformats.org/drawingml/2006/table">
            <a:tbl>
              <a:tblPr/>
              <a:tblGrid>
                <a:gridCol w="1800000">
                  <a:extLst>
                    <a:ext uri="{9D8B030D-6E8A-4147-A177-3AD203B41FA5}">
                      <a16:colId xmlns:a16="http://schemas.microsoft.com/office/drawing/2014/main" val="2144808793"/>
                    </a:ext>
                  </a:extLst>
                </a:gridCol>
                <a:gridCol w="1980000">
                  <a:extLst>
                    <a:ext uri="{9D8B030D-6E8A-4147-A177-3AD203B41FA5}">
                      <a16:colId xmlns:a16="http://schemas.microsoft.com/office/drawing/2014/main" val="4007068980"/>
                    </a:ext>
                  </a:extLst>
                </a:gridCol>
                <a:gridCol w="1980000">
                  <a:extLst>
                    <a:ext uri="{9D8B030D-6E8A-4147-A177-3AD203B41FA5}">
                      <a16:colId xmlns:a16="http://schemas.microsoft.com/office/drawing/2014/main" val="1104796491"/>
                    </a:ext>
                  </a:extLst>
                </a:gridCol>
                <a:gridCol w="1980000">
                  <a:extLst>
                    <a:ext uri="{9D8B030D-6E8A-4147-A177-3AD203B41FA5}">
                      <a16:colId xmlns:a16="http://schemas.microsoft.com/office/drawing/2014/main" val="2283289737"/>
                    </a:ext>
                  </a:extLst>
                </a:gridCol>
                <a:gridCol w="1980000">
                  <a:extLst>
                    <a:ext uri="{9D8B030D-6E8A-4147-A177-3AD203B41FA5}">
                      <a16:colId xmlns:a16="http://schemas.microsoft.com/office/drawing/2014/main" val="2329154501"/>
                    </a:ext>
                  </a:extLst>
                </a:gridCol>
                <a:gridCol w="1980000">
                  <a:extLst>
                    <a:ext uri="{9D8B030D-6E8A-4147-A177-3AD203B41FA5}">
                      <a16:colId xmlns:a16="http://schemas.microsoft.com/office/drawing/2014/main" val="868836275"/>
                    </a:ext>
                  </a:extLst>
                </a:gridCol>
              </a:tblGrid>
              <a:tr h="355833">
                <a:tc>
                  <a:txBody>
                    <a:bodyPr/>
                    <a:lstStyle/>
                    <a:p>
                      <a:pPr marL="36576" indent="-36576"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Assessment</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5FF"/>
                    </a:solidFill>
                  </a:tcPr>
                </a:tc>
                <a:tc gridSpan="2">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Sedation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7"/>
                    </a:solidFill>
                  </a:tcPr>
                </a:tc>
                <a:tc hMerge="1">
                  <a:txBody>
                    <a:bodyPr/>
                    <a:lstStyle/>
                    <a:p>
                      <a:endParaRPr lang="en-US"/>
                    </a:p>
                  </a:txBody>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Normal</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C5FF"/>
                    </a:solidFill>
                  </a:tcPr>
                </a:tc>
                <a:tc gridSpan="2">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Pain / Agitation</a:t>
                      </a:r>
                      <a:endParaRPr lang="en-GB" sz="2000" b="0" i="0" u="none" strike="noStrike" dirty="0">
                        <a:effectLst/>
                        <a:latin typeface="Arial" panose="020B0604020202020204" pitchFamily="34" charset="0"/>
                        <a:cs typeface="Arial" panose="020B0604020202020204" pitchFamily="34" charset="0"/>
                      </a:endParaRPr>
                    </a:p>
                  </a:txBody>
                  <a:tcPr marL="101425" marR="101425" marT="50712" marB="507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DBD"/>
                    </a:solidFill>
                  </a:tcPr>
                </a:tc>
                <a:tc hMerge="1">
                  <a:txBody>
                    <a:bodyPr/>
                    <a:lstStyle/>
                    <a:p>
                      <a:endParaRPr lang="en-US"/>
                    </a:p>
                  </a:txBody>
                  <a:tcPr/>
                </a:tc>
                <a:extLst>
                  <a:ext uri="{0D108BD9-81ED-4DB2-BD59-A6C34878D82A}">
                    <a16:rowId xmlns:a16="http://schemas.microsoft.com/office/drawing/2014/main" val="4113891226"/>
                  </a:ext>
                </a:extLst>
              </a:tr>
              <a:tr h="264973">
                <a:tc>
                  <a:txBody>
                    <a:bodyPr/>
                    <a:lstStyle/>
                    <a:p>
                      <a:pPr algn="l"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Criteria</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C5FF"/>
                    </a:solidFill>
                  </a:tcPr>
                </a:tc>
                <a:tc>
                  <a:txBody>
                    <a:bodyPr/>
                    <a:lstStyle/>
                    <a:p>
                      <a:pPr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0AF"/>
                    </a:solidFill>
                  </a:tcPr>
                </a:tc>
                <a:tc>
                  <a:txBody>
                    <a:bodyPr/>
                    <a:lstStyle/>
                    <a:p>
                      <a:pPr algn="ctr" fontAlgn="t">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6D1"/>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0</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FF"/>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1</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5E5"/>
                    </a:solidFill>
                  </a:tcPr>
                </a:tc>
                <a:tc>
                  <a:txBody>
                    <a:bodyPr/>
                    <a:lstStyle/>
                    <a:p>
                      <a:pPr marL="36576" indent="-36576" algn="ctr" fontAlgn="t">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128717977"/>
                  </a:ext>
                </a:extLst>
              </a:tr>
              <a:tr h="619679">
                <a:tc>
                  <a:txBody>
                    <a:bodyPr/>
                    <a:lstStyle/>
                    <a:p>
                      <a:pPr algn="l" fontAlgn="ctr">
                        <a:lnSpc>
                          <a:spcPct val="100000"/>
                        </a:lnSpc>
                        <a:spcBef>
                          <a:spcPts val="300"/>
                        </a:spcBef>
                        <a:spcAft>
                          <a:spcPts val="300"/>
                        </a:spcAft>
                        <a:buNone/>
                      </a:pP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Crying</a:t>
                      </a:r>
                      <a:endParaRPr lang="en-GB" sz="2000" b="0" i="0" u="none" strike="noStrike">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r>
                        <a:rPr lang="en-GB" sz="1200" b="1" i="0" u="none" strike="noStrike">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Irritability</a:t>
                      </a:r>
                      <a:endParaRPr lang="en-GB" sz="20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cry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Moans or cries minimally with painful stimuli</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crying</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Not irritable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Irritable or crying at intervals</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Consolable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High-pitched or </a:t>
                      </a: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silent-continuous cry       </a:t>
                      </a:r>
                      <a:endParaRPr lang="en-US"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Inconsolable</a:t>
                      </a:r>
                      <a:endParaRPr lang="en-US"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2311137"/>
                  </a:ext>
                </a:extLst>
              </a:tr>
              <a:tr h="755476">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Behaviour State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arousal to any stimuli </a:t>
                      </a:r>
                      <a:endParaRPr lang="en-GB" sz="1200" b="0" i="0" u="none" strike="noStrike" dirty="0">
                        <a:effectLst/>
                        <a:latin typeface="Arial" panose="020B0604020202020204" pitchFamily="34" charset="0"/>
                        <a:cs typeface="Arial" panose="020B0604020202020204" pitchFamily="34" charset="0"/>
                      </a:endParaRPr>
                    </a:p>
                    <a:p>
                      <a:pPr marL="9525" indent="-9525" algn="l" fontAlgn="ctr">
                        <a:lnSpc>
                          <a:spcPct val="100000"/>
                        </a:lnSpc>
                        <a:spcBef>
                          <a:spcPts val="300"/>
                        </a:spcBef>
                        <a:spcAft>
                          <a:spcPts val="300"/>
                        </a:spcAft>
                        <a:buNone/>
                        <a:tabLst/>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to stimuli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Little spontaneous movement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 for gestational age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Restless, squirming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Awakens frequently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Arching, kicking</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Constantly awake or</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Arouses minimally / no movement (not sedated)</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644480819"/>
                  </a:ext>
                </a:extLst>
              </a:tr>
              <a:tr h="5069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Facial Expression</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Mouth is lax</a:t>
                      </a:r>
                      <a:endParaRPr lang="en-GB" sz="12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expression</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tabLst>
                          <a:tab pos="1010920" algn="l"/>
                        </a:tabLst>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Minimal expression with stimuli </a:t>
                      </a:r>
                      <a:endParaRPr lang="en-GB" sz="1200" b="0" i="0" u="none" strike="noStrike">
                        <a:effectLst/>
                        <a:latin typeface="Arial" panose="020B0604020202020204" pitchFamily="34" charset="0"/>
                        <a:cs typeface="Arial" panose="020B0604020202020204" pitchFamily="34" charset="0"/>
                      </a:endParaRPr>
                    </a:p>
                  </a:txBody>
                  <a:tcPr marL="507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Relaxed</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Appropriate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intermittent</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pain expression continual</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4155387215"/>
                  </a:ext>
                </a:extLst>
              </a:tr>
              <a:tr h="558260">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Extremities Tone</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grasp reflex</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Flaccid tone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Weak grasp reflex </a:t>
                      </a:r>
                      <a:endParaRPr lang="en-GB" sz="1200" b="0" i="0" u="none" strike="noStrike" dirty="0">
                        <a:effectLst/>
                        <a:latin typeface="Arial" panose="020B0604020202020204" pitchFamily="34" charset="0"/>
                        <a:cs typeface="Arial" panose="020B0604020202020204" pitchFamily="34" charset="0"/>
                      </a:endParaRPr>
                    </a:p>
                    <a:p>
                      <a:pPr marL="54864" indent="-54864"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muscle tone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Relaxed hands and feet</a:t>
                      </a:r>
                      <a:endParaRPr lang="en-GB" sz="1200" b="0" i="0" u="none" strike="noStrike">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Normal tone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Intermittent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not tense</a:t>
                      </a:r>
                      <a:endParaRPr lang="en-GB" sz="1200" b="0" i="0" u="none" strike="noStrike" dirty="0">
                        <a:effectLst/>
                        <a:latin typeface="Arial" panose="020B0604020202020204" pitchFamily="34" charset="0"/>
                        <a:cs typeface="Arial" panose="020B0604020202020204" pitchFamily="34" charset="0"/>
                      </a:endParaRPr>
                    </a:p>
                  </a:txBody>
                  <a:tcPr marL="83112" marR="10565"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Continual clenched toes, fists, or finger splay</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Body is tense</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3307144698"/>
                  </a:ext>
                </a:extLst>
              </a:tr>
              <a:tr h="974384">
                <a:tc>
                  <a:txBody>
                    <a:bodyPr/>
                    <a:lstStyle/>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Vital Signs: </a:t>
                      </a:r>
                      <a:endParaRPr lang="en-GB" sz="2000" b="0" i="0" u="none" strike="noStrike" dirty="0">
                        <a:effectLst/>
                        <a:latin typeface="Arial" panose="020B0604020202020204" pitchFamily="34" charset="0"/>
                        <a:cs typeface="Arial" panose="020B0604020202020204" pitchFamily="34" charset="0"/>
                      </a:endParaRPr>
                    </a:p>
                    <a:p>
                      <a:pPr algn="l" fontAlgn="ctr">
                        <a:lnSpc>
                          <a:spcPct val="100000"/>
                        </a:lnSpc>
                        <a:spcBef>
                          <a:spcPts val="300"/>
                        </a:spcBef>
                        <a:spcAft>
                          <a:spcPts val="300"/>
                        </a:spcAft>
                        <a:buNone/>
                      </a:pP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HR, RR, BP, SaO</a:t>
                      </a:r>
                      <a:r>
                        <a:rPr lang="en-GB" sz="1200" b="1" i="0" u="none" strike="noStrike" baseline="-25000"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2</a:t>
                      </a:r>
                      <a:r>
                        <a:rPr lang="en-GB" sz="1200" b="1" i="0" u="none" strike="noStrike" dirty="0">
                          <a:solidFill>
                            <a:srgbClr val="000000"/>
                          </a:solidFill>
                          <a:effectLst>
                            <a:outerShdw blurRad="50800" dist="38100" dir="2700000" algn="tl" rotWithShape="0">
                              <a:srgbClr val="000000">
                                <a:alpha val="40000"/>
                              </a:srgbClr>
                            </a:outerShdw>
                          </a:effectLst>
                          <a:latin typeface="Arial" panose="020B0604020202020204" pitchFamily="34" charset="0"/>
                          <a:ea typeface="Calibri" panose="020F0502020204030204" pitchFamily="34" charset="0"/>
                          <a:cs typeface="Arial" panose="020B0604020202020204" pitchFamily="34" charset="0"/>
                        </a:rPr>
                        <a:t> </a:t>
                      </a:r>
                      <a:endParaRPr lang="en-GB" sz="20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No variability with stimuli </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Hypoventilation or </a:t>
                      </a:r>
                      <a:r>
                        <a:rPr lang="en-GB" sz="1200" b="0" i="0" u="none" strike="noStrike"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apnea</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0AF"/>
                    </a:solidFill>
                  </a:tcPr>
                </a:tc>
                <a:tc>
                  <a:txBody>
                    <a:bodyPr/>
                    <a:lstStyle/>
                    <a:p>
                      <a:pPr marL="54864" indent="-54864"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&lt; 10% variability from baseline with stimuli </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6D1"/>
                    </a:solidFill>
                  </a:tcPr>
                </a:tc>
                <a:tc>
                  <a:txBody>
                    <a:bodyPr/>
                    <a:lstStyle/>
                    <a:p>
                      <a:pPr marL="36576" indent="-36576" algn="l" fontAlgn="ctr">
                        <a:lnSpc>
                          <a:spcPct val="100000"/>
                        </a:lnSpc>
                        <a:spcBef>
                          <a:spcPts val="300"/>
                        </a:spcBef>
                        <a:spcAft>
                          <a:spcPts val="300"/>
                        </a:spcAft>
                        <a:buNone/>
                      </a:pPr>
                      <a:r>
                        <a:rPr lang="en-GB" sz="12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Within baseline or normal for gestational age</a:t>
                      </a:r>
                      <a:endParaRPr lang="en-GB" sz="1200" b="0" i="0" u="none" strike="noStrike">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FF"/>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 10-20%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76-85% with stimulation – quick recovery</a:t>
                      </a:r>
                      <a:endParaRPr lang="en-GB" sz="1200" b="0" i="0" u="none" strike="noStrike" dirty="0">
                        <a:effectLst/>
                        <a:latin typeface="Arial" panose="020B0604020202020204" pitchFamily="34" charset="0"/>
                        <a:cs typeface="Arial" panose="020B0604020202020204" pitchFamily="34" charset="0"/>
                      </a:endParaRPr>
                    </a:p>
                  </a:txBody>
                  <a:tcPr marL="83112" marR="83112"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E5"/>
                    </a:solidFill>
                  </a:tcPr>
                </a:tc>
                <a:tc>
                  <a:txBody>
                    <a:bodyPr/>
                    <a:lstStyle/>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&gt; 20% from baseline</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en-GB" sz="1200" b="0" i="0" u="none" strike="noStrike"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≤75% with stimulation – slow </a:t>
                      </a:r>
                      <a:r>
                        <a:rPr lang="en-GB" sz="1200" b="0" i="0" u="none" strike="noStrike" dirty="0">
                          <a:solidFill>
                            <a:srgbClr val="000000"/>
                          </a:solidFill>
                          <a:effectLst/>
                          <a:latin typeface="Arial" panose="020B0604020202020204" pitchFamily="34" charset="0"/>
                          <a:ea typeface="Symbol" panose="05050102010706020507" pitchFamily="18" charset="2"/>
                          <a:cs typeface="Arial" panose="020B0604020202020204" pitchFamily="34" charset="0"/>
                        </a:rPr>
                        <a:t>­</a:t>
                      </a:r>
                      <a:endParaRPr lang="en-GB" sz="1200" b="0" i="0" u="none" strike="noStrike" dirty="0">
                        <a:effectLst/>
                        <a:latin typeface="Arial" panose="020B0604020202020204" pitchFamily="34" charset="0"/>
                        <a:cs typeface="Arial" panose="020B0604020202020204" pitchFamily="34" charset="0"/>
                      </a:endParaRPr>
                    </a:p>
                    <a:p>
                      <a:pPr marL="36576" indent="-36576" algn="l" fontAlgn="ctr">
                        <a:lnSpc>
                          <a:spcPct val="100000"/>
                        </a:lnSpc>
                        <a:spcBef>
                          <a:spcPts val="300"/>
                        </a:spcBef>
                        <a:spcAft>
                          <a:spcPts val="300"/>
                        </a:spcAft>
                        <a:buNone/>
                      </a:pPr>
                      <a:r>
                        <a:rPr lang="en-GB"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Out of sync with vent</a:t>
                      </a:r>
                      <a:endParaRPr lang="en-GB" sz="1200" b="0" i="0" u="none" strike="noStrike" dirty="0">
                        <a:effectLst/>
                        <a:latin typeface="Arial" panose="020B0604020202020204" pitchFamily="34" charset="0"/>
                        <a:cs typeface="Arial" panose="020B0604020202020204" pitchFamily="34" charset="0"/>
                      </a:endParaRPr>
                    </a:p>
                  </a:txBody>
                  <a:tcPr marL="83112" marR="20426" marT="105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1D1"/>
                    </a:solidFill>
                  </a:tcPr>
                </a:tc>
                <a:extLst>
                  <a:ext uri="{0D108BD9-81ED-4DB2-BD59-A6C34878D82A}">
                    <a16:rowId xmlns:a16="http://schemas.microsoft.com/office/drawing/2014/main" val="270642467"/>
                  </a:ext>
                </a:extLst>
              </a:tr>
            </a:tbl>
          </a:graphicData>
        </a:graphic>
      </p:graphicFrame>
      <p:sp>
        <p:nvSpPr>
          <p:cNvPr id="10" name="Rectangle 9">
            <a:extLst>
              <a:ext uri="{FF2B5EF4-FFF2-40B4-BE49-F238E27FC236}">
                <a16:creationId xmlns:a16="http://schemas.microsoft.com/office/drawing/2014/main" id="{5338C4AA-5D2D-1FEC-3EFC-DE5F6CF8CDD9}"/>
              </a:ext>
            </a:extLst>
          </p:cNvPr>
          <p:cNvSpPr/>
          <p:nvPr/>
        </p:nvSpPr>
        <p:spPr>
          <a:xfrm>
            <a:off x="6059489" y="2176597"/>
            <a:ext cx="5966750" cy="4343669"/>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75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A67C-01BE-5E6E-AA22-5773559684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79107D4-58A3-EDE7-26D7-880B031C32FC}"/>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392CF7A-FBD4-7887-B039-2C12482D55FC}"/>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BB51E68-BB0C-AD2A-6DC8-2729840A6CAB}"/>
              </a:ext>
            </a:extLst>
          </p:cNvPr>
          <p:cNvSpPr>
            <a:spLocks noGrp="1"/>
          </p:cNvSpPr>
          <p:nvPr>
            <p:ph type="sldNum" sz="quarter" idx="4"/>
          </p:nvPr>
        </p:nvSpPr>
        <p:spPr/>
        <p:txBody>
          <a:bodyPr/>
          <a:lstStyle/>
          <a:p>
            <a:fld id="{820EACED-CA5D-B048-836B-BF30EF0E914A}" type="slidenum">
              <a:rPr lang="en-US" smtClean="0"/>
              <a:pPr/>
              <a:t>8</a:t>
            </a:fld>
            <a:endParaRPr lang="en-US"/>
          </a:p>
        </p:txBody>
      </p:sp>
      <p:sp>
        <p:nvSpPr>
          <p:cNvPr id="8" name="TextBox 7">
            <a:extLst>
              <a:ext uri="{FF2B5EF4-FFF2-40B4-BE49-F238E27FC236}">
                <a16:creationId xmlns:a16="http://schemas.microsoft.com/office/drawing/2014/main" id="{68426CA8-090E-56F0-294A-FEE54BC97759}"/>
              </a:ext>
            </a:extLst>
          </p:cNvPr>
          <p:cNvSpPr txBox="1"/>
          <p:nvPr/>
        </p:nvSpPr>
        <p:spPr>
          <a:xfrm>
            <a:off x="603183" y="1789192"/>
            <a:ext cx="11163367" cy="4455835"/>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Pain or agitation assessment</a:t>
            </a: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Assess each of the 5 categories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Score each category as 0, 1 or 2</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Add to obtain the total score (can be from 0 to 10)</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If infants is </a:t>
            </a:r>
          </a:p>
          <a:p>
            <a:pPr marL="1714500" lvl="3" indent="-342900">
              <a:lnSpc>
                <a:spcPct val="150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&lt;28 weeks corrected age: add 3 to the total score</a:t>
            </a:r>
          </a:p>
          <a:p>
            <a:pPr marL="1714500" lvl="3" indent="-342900">
              <a:lnSpc>
                <a:spcPct val="150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28 to 31 weeks corrected age: add 2 to the total score</a:t>
            </a:r>
          </a:p>
          <a:p>
            <a:pPr marL="1714500" lvl="3" indent="-342900">
              <a:lnSpc>
                <a:spcPct val="150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32 to 35 weeks corrected age: add 1 to the total score</a:t>
            </a:r>
          </a:p>
        </p:txBody>
      </p:sp>
      <p:pic>
        <p:nvPicPr>
          <p:cNvPr id="7" name="Picture 6" descr="A hand holding a baby&#10;&#10;AI-generated content may be incorrect.">
            <a:extLst>
              <a:ext uri="{FF2B5EF4-FFF2-40B4-BE49-F238E27FC236}">
                <a16:creationId xmlns:a16="http://schemas.microsoft.com/office/drawing/2014/main" id="{1E882980-13B1-8B3C-AA6E-789631B4B255}"/>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spTree>
    <p:extLst>
      <p:ext uri="{BB962C8B-B14F-4D97-AF65-F5344CB8AC3E}">
        <p14:creationId xmlns:p14="http://schemas.microsoft.com/office/powerpoint/2010/main" val="3127396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1ED2-7F84-6AEB-4906-6769F6EE807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991AE5-A6BF-05A0-8A90-98EB16F21461}"/>
              </a:ext>
            </a:extLst>
          </p:cNvPr>
          <p:cNvSpPr/>
          <p:nvPr/>
        </p:nvSpPr>
        <p:spPr>
          <a:xfrm>
            <a:off x="0" y="1274345"/>
            <a:ext cx="12192000" cy="5583655"/>
          </a:xfrm>
          <a:prstGeom prst="rect">
            <a:avLst/>
          </a:prstGeom>
          <a:solidFill>
            <a:srgbClr val="FCFBF8"/>
          </a:solidFill>
          <a:ln>
            <a:solidFill>
              <a:srgbClr val="FCFB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578923C-BCAB-09D9-449E-8B5B62AF0E43}"/>
              </a:ext>
            </a:extLst>
          </p:cNvPr>
          <p:cNvSpPr>
            <a:spLocks noGrp="1"/>
          </p:cNvSpPr>
          <p:nvPr>
            <p:ph type="title"/>
          </p:nvPr>
        </p:nvSpPr>
        <p:spPr>
          <a:xfrm>
            <a:off x="1580946" y="-75655"/>
            <a:ext cx="10440987" cy="900000"/>
          </a:xfrm>
        </p:spPr>
        <p:txBody>
          <a:bodyPr>
            <a:normAutofit fontScale="90000"/>
          </a:bodyPr>
          <a:lstStyle/>
          <a:p>
            <a:r>
              <a:rPr lang="en-US" b="1" dirty="0">
                <a:latin typeface="Arial" panose="020B0604020202020204" pitchFamily="34" charset="0"/>
                <a:cs typeface="Arial" panose="020B0604020202020204" pitchFamily="34" charset="0"/>
              </a:rPr>
              <a:t>N-PASS: Neonatal Pain, Agitation and      Sedation Score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55C607-9A83-721B-0396-7C31A81D2199}"/>
              </a:ext>
            </a:extLst>
          </p:cNvPr>
          <p:cNvSpPr>
            <a:spLocks noGrp="1"/>
          </p:cNvSpPr>
          <p:nvPr>
            <p:ph type="sldNum" sz="quarter" idx="4"/>
          </p:nvPr>
        </p:nvSpPr>
        <p:spPr/>
        <p:txBody>
          <a:bodyPr/>
          <a:lstStyle/>
          <a:p>
            <a:fld id="{820EACED-CA5D-B048-836B-BF30EF0E914A}" type="slidenum">
              <a:rPr lang="en-US" smtClean="0"/>
              <a:pPr/>
              <a:t>9</a:t>
            </a:fld>
            <a:endParaRPr lang="en-US"/>
          </a:p>
        </p:txBody>
      </p:sp>
      <p:sp>
        <p:nvSpPr>
          <p:cNvPr id="8" name="TextBox 7">
            <a:extLst>
              <a:ext uri="{FF2B5EF4-FFF2-40B4-BE49-F238E27FC236}">
                <a16:creationId xmlns:a16="http://schemas.microsoft.com/office/drawing/2014/main" id="{6F7E0CC9-DA7A-6552-C9CA-B8F9DAEBEDF0}"/>
              </a:ext>
            </a:extLst>
          </p:cNvPr>
          <p:cNvSpPr txBox="1"/>
          <p:nvPr/>
        </p:nvSpPr>
        <p:spPr>
          <a:xfrm>
            <a:off x="603183" y="1789192"/>
            <a:ext cx="11163367" cy="577850"/>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Pain or agitation assessment: interpretation</a:t>
            </a:r>
            <a:endParaRPr lang="en-GB" sz="2400" dirty="0">
              <a:latin typeface="Arial" panose="020B0604020202020204" pitchFamily="34" charset="0"/>
              <a:cs typeface="Arial" panose="020B0604020202020204" pitchFamily="34" charset="0"/>
            </a:endParaRPr>
          </a:p>
        </p:txBody>
      </p:sp>
      <p:pic>
        <p:nvPicPr>
          <p:cNvPr id="7" name="Picture 6" descr="A hand holding a baby&#10;&#10;AI-generated content may be incorrect.">
            <a:extLst>
              <a:ext uri="{FF2B5EF4-FFF2-40B4-BE49-F238E27FC236}">
                <a16:creationId xmlns:a16="http://schemas.microsoft.com/office/drawing/2014/main" id="{F9189DD1-72ED-EDD4-242F-9C333A70FE43}"/>
              </a:ext>
            </a:extLst>
          </p:cNvPr>
          <p:cNvPicPr>
            <a:picLocks noChangeAspect="1"/>
          </p:cNvPicPr>
          <p:nvPr/>
        </p:nvPicPr>
        <p:blipFill>
          <a:blip r:embed="rId3">
            <a:extLst>
              <a:ext uri="{28A0092B-C50C-407E-A947-70E740481C1C}">
                <a14:useLocalDpi xmlns:a14="http://schemas.microsoft.com/office/drawing/2010/main" val="0"/>
              </a:ext>
            </a:extLst>
          </a:blip>
          <a:srcRect l="13940" t="23952" r="11417" b="13000"/>
          <a:stretch>
            <a:fillRect/>
          </a:stretch>
        </p:blipFill>
        <p:spPr>
          <a:xfrm>
            <a:off x="-23814" y="-1"/>
            <a:ext cx="1434694" cy="1274345"/>
          </a:xfrm>
          <a:prstGeom prst="rect">
            <a:avLst/>
          </a:prstGeom>
        </p:spPr>
      </p:pic>
      <p:graphicFrame>
        <p:nvGraphicFramePr>
          <p:cNvPr id="3" name="Table 2">
            <a:extLst>
              <a:ext uri="{FF2B5EF4-FFF2-40B4-BE49-F238E27FC236}">
                <a16:creationId xmlns:a16="http://schemas.microsoft.com/office/drawing/2014/main" id="{E26771DA-838C-1E59-1582-6DBD0B40F323}"/>
              </a:ext>
            </a:extLst>
          </p:cNvPr>
          <p:cNvGraphicFramePr>
            <a:graphicFrameLocks noGrp="1"/>
          </p:cNvGraphicFramePr>
          <p:nvPr>
            <p:extLst>
              <p:ext uri="{D42A27DB-BD31-4B8C-83A1-F6EECF244321}">
                <p14:modId xmlns:p14="http://schemas.microsoft.com/office/powerpoint/2010/main" val="4284910316"/>
              </p:ext>
            </p:extLst>
          </p:nvPr>
        </p:nvGraphicFramePr>
        <p:xfrm>
          <a:off x="1036866" y="2622924"/>
          <a:ext cx="10296000" cy="3139440"/>
        </p:xfrm>
        <a:graphic>
          <a:graphicData uri="http://schemas.openxmlformats.org/drawingml/2006/table">
            <a:tbl>
              <a:tblPr firstRow="1" bandRow="1">
                <a:solidFill>
                  <a:schemeClr val="accent2">
                    <a:lumMod val="60000"/>
                    <a:lumOff val="40000"/>
                  </a:schemeClr>
                </a:solidFill>
                <a:tableStyleId>{5C22544A-7EE6-4342-B048-85BDC9FD1C3A}</a:tableStyleId>
              </a:tblPr>
              <a:tblGrid>
                <a:gridCol w="1800000">
                  <a:extLst>
                    <a:ext uri="{9D8B030D-6E8A-4147-A177-3AD203B41FA5}">
                      <a16:colId xmlns:a16="http://schemas.microsoft.com/office/drawing/2014/main" val="4268039310"/>
                    </a:ext>
                  </a:extLst>
                </a:gridCol>
                <a:gridCol w="2551664">
                  <a:extLst>
                    <a:ext uri="{9D8B030D-6E8A-4147-A177-3AD203B41FA5}">
                      <a16:colId xmlns:a16="http://schemas.microsoft.com/office/drawing/2014/main" val="2394197408"/>
                    </a:ext>
                  </a:extLst>
                </a:gridCol>
                <a:gridCol w="5944336">
                  <a:extLst>
                    <a:ext uri="{9D8B030D-6E8A-4147-A177-3AD203B41FA5}">
                      <a16:colId xmlns:a16="http://schemas.microsoft.com/office/drawing/2014/main" val="1743435591"/>
                    </a:ext>
                  </a:extLst>
                </a:gridCol>
              </a:tblGrid>
              <a:tr h="370840">
                <a:tc>
                  <a:txBody>
                    <a:bodyPr/>
                    <a:lstStyle/>
                    <a:p>
                      <a:pPr algn="ctr"/>
                      <a:r>
                        <a:rPr lang="en-US" sz="2800" dirty="0">
                          <a:latin typeface="Arial" panose="020B0604020202020204" pitchFamily="34" charset="0"/>
                          <a:cs typeface="Arial" panose="020B0604020202020204" pitchFamily="34" charset="0"/>
                        </a:rPr>
                        <a:t>Total score</a:t>
                      </a:r>
                    </a:p>
                  </a:txBody>
                  <a:tcPr anchor="ctr">
                    <a:solidFill>
                      <a:srgbClr val="FBC0A0"/>
                    </a:solidFill>
                  </a:tcPr>
                </a:tc>
                <a:tc>
                  <a:txBody>
                    <a:bodyPr/>
                    <a:lstStyle/>
                    <a:p>
                      <a:pPr algn="ctr"/>
                      <a:r>
                        <a:rPr lang="en-US" sz="2800" dirty="0">
                          <a:latin typeface="Arial" panose="020B0604020202020204" pitchFamily="34" charset="0"/>
                          <a:cs typeface="Arial" panose="020B0604020202020204" pitchFamily="34" charset="0"/>
                        </a:rPr>
                        <a:t>Interpretation</a:t>
                      </a:r>
                    </a:p>
                  </a:txBody>
                  <a:tcPr anchor="ctr">
                    <a:solidFill>
                      <a:srgbClr val="FBC0A0"/>
                    </a:solidFill>
                  </a:tcPr>
                </a:tc>
                <a:tc>
                  <a:txBody>
                    <a:bodyPr/>
                    <a:lstStyle/>
                    <a:p>
                      <a:pPr algn="ctr"/>
                      <a:r>
                        <a:rPr lang="en-US" sz="2800" dirty="0">
                          <a:latin typeface="Arial" panose="020B0604020202020204" pitchFamily="34" charset="0"/>
                          <a:cs typeface="Arial" panose="020B0604020202020204" pitchFamily="34" charset="0"/>
                        </a:rPr>
                        <a:t>Suggested actions</a:t>
                      </a:r>
                    </a:p>
                  </a:txBody>
                  <a:tcPr anchor="ctr">
                    <a:solidFill>
                      <a:srgbClr val="FBC0A0"/>
                    </a:solidFill>
                  </a:tcPr>
                </a:tc>
                <a:extLst>
                  <a:ext uri="{0D108BD9-81ED-4DB2-BD59-A6C34878D82A}">
                    <a16:rowId xmlns:a16="http://schemas.microsoft.com/office/drawing/2014/main" val="4118199686"/>
                  </a:ext>
                </a:extLst>
              </a:tr>
              <a:tr h="370840">
                <a:tc>
                  <a:txBody>
                    <a:bodyPr/>
                    <a:lstStyle/>
                    <a:p>
                      <a:pPr algn="l"/>
                      <a:r>
                        <a:rPr lang="en-US" dirty="0"/>
                        <a:t>0 to 3</a:t>
                      </a:r>
                    </a:p>
                  </a:txBody>
                  <a:tcPr anchor="ctr">
                    <a:solidFill>
                      <a:srgbClr val="E48A7D"/>
                    </a:solidFill>
                  </a:tcPr>
                </a:tc>
                <a:tc>
                  <a:txBody>
                    <a:bodyPr/>
                    <a:lstStyle/>
                    <a:p>
                      <a:pPr algn="l"/>
                      <a:r>
                        <a:rPr lang="en-US" dirty="0"/>
                        <a:t>“normal”</a:t>
                      </a:r>
                    </a:p>
                  </a:txBody>
                  <a:tcPr anchor="ctr">
                    <a:solidFill>
                      <a:srgbClr val="E48A7D"/>
                    </a:solidFill>
                  </a:tcPr>
                </a:tc>
                <a:tc>
                  <a:txBody>
                    <a:bodyPr/>
                    <a:lstStyle/>
                    <a:p>
                      <a:pPr algn="l"/>
                      <a:r>
                        <a:rPr lang="en-US" dirty="0"/>
                        <a:t>Comfort measures should be in place as routine e.g., optimal positioning and environment.</a:t>
                      </a:r>
                    </a:p>
                  </a:txBody>
                  <a:tcPr anchor="ctr">
                    <a:solidFill>
                      <a:srgbClr val="E48A7D"/>
                    </a:solidFill>
                  </a:tcPr>
                </a:tc>
                <a:extLst>
                  <a:ext uri="{0D108BD9-81ED-4DB2-BD59-A6C34878D82A}">
                    <a16:rowId xmlns:a16="http://schemas.microsoft.com/office/drawing/2014/main" val="3072663832"/>
                  </a:ext>
                </a:extLst>
              </a:tr>
              <a:tr h="370840">
                <a:tc>
                  <a:txBody>
                    <a:bodyPr/>
                    <a:lstStyle/>
                    <a:p>
                      <a:pPr algn="l"/>
                      <a:r>
                        <a:rPr lang="en-US" dirty="0"/>
                        <a:t>3 to 5</a:t>
                      </a:r>
                    </a:p>
                  </a:txBody>
                  <a:tcPr anchor="ctr">
                    <a:solidFill>
                      <a:srgbClr val="ECDBEE"/>
                    </a:solidFill>
                  </a:tcPr>
                </a:tc>
                <a:tc>
                  <a:txBody>
                    <a:bodyPr/>
                    <a:lstStyle/>
                    <a:p>
                      <a:pPr algn="l"/>
                      <a:r>
                        <a:rPr lang="en-US" dirty="0"/>
                        <a:t>Some pain and discomfort</a:t>
                      </a:r>
                    </a:p>
                  </a:txBody>
                  <a:tcPr anchor="ctr">
                    <a:solidFill>
                      <a:srgbClr val="ECDB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Optimise</a:t>
                      </a:r>
                      <a:r>
                        <a:rPr lang="en-US" dirty="0"/>
                        <a:t> comfort measures and non-pharmacological pain management e.g., swaddling, skin-to-skin care. Involve parents in pain management where possible. </a:t>
                      </a:r>
                    </a:p>
                  </a:txBody>
                  <a:tcPr anchor="ctr">
                    <a:solidFill>
                      <a:srgbClr val="ECDBEE"/>
                    </a:solidFill>
                  </a:tcPr>
                </a:tc>
                <a:extLst>
                  <a:ext uri="{0D108BD9-81ED-4DB2-BD59-A6C34878D82A}">
                    <a16:rowId xmlns:a16="http://schemas.microsoft.com/office/drawing/2014/main" val="665511103"/>
                  </a:ext>
                </a:extLst>
              </a:tr>
              <a:tr h="370840">
                <a:tc>
                  <a:txBody>
                    <a:bodyPr/>
                    <a:lstStyle/>
                    <a:p>
                      <a:pPr algn="l"/>
                      <a:r>
                        <a:rPr lang="en-US" dirty="0"/>
                        <a:t>&gt; 5</a:t>
                      </a:r>
                    </a:p>
                  </a:txBody>
                  <a:tcPr anchor="ctr">
                    <a:solidFill>
                      <a:srgbClr val="FFBDBD"/>
                    </a:solidFill>
                  </a:tcPr>
                </a:tc>
                <a:tc>
                  <a:txBody>
                    <a:bodyPr/>
                    <a:lstStyle/>
                    <a:p>
                      <a:pPr algn="l"/>
                      <a:r>
                        <a:rPr lang="en-US" dirty="0"/>
                        <a:t>Significant pain </a:t>
                      </a:r>
                    </a:p>
                  </a:txBody>
                  <a:tcPr anchor="ctr">
                    <a:solidFill>
                      <a:srgbClr val="FFBDBD"/>
                    </a:solidFill>
                  </a:tcPr>
                </a:tc>
                <a:tc>
                  <a:txBody>
                    <a:bodyPr/>
                    <a:lstStyle/>
                    <a:p>
                      <a:pPr algn="l"/>
                      <a:r>
                        <a:rPr lang="en-US" dirty="0"/>
                        <a:t>Increase pharmacological management: increase morphine infusion rate, consider bolos of morphine</a:t>
                      </a:r>
                    </a:p>
                  </a:txBody>
                  <a:tcPr anchor="ctr">
                    <a:solidFill>
                      <a:srgbClr val="FFBDBD"/>
                    </a:solidFill>
                  </a:tcPr>
                </a:tc>
                <a:extLst>
                  <a:ext uri="{0D108BD9-81ED-4DB2-BD59-A6C34878D82A}">
                    <a16:rowId xmlns:a16="http://schemas.microsoft.com/office/drawing/2014/main" val="684114515"/>
                  </a:ext>
                </a:extLst>
              </a:tr>
            </a:tbl>
          </a:graphicData>
        </a:graphic>
      </p:graphicFrame>
    </p:spTree>
    <p:extLst>
      <p:ext uri="{BB962C8B-B14F-4D97-AF65-F5344CB8AC3E}">
        <p14:creationId xmlns:p14="http://schemas.microsoft.com/office/powerpoint/2010/main" val="1118344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0239110B9C954BA130DE807B7D1FE9" ma:contentTypeVersion="13" ma:contentTypeDescription="Create a new document." ma:contentTypeScope="" ma:versionID="be767b269870e768b7620b4d9f0101bd">
  <xsd:schema xmlns:xsd="http://www.w3.org/2001/XMLSchema" xmlns:xs="http://www.w3.org/2001/XMLSchema" xmlns:p="http://schemas.microsoft.com/office/2006/metadata/properties" xmlns:ns2="55781847-db84-4667-ae46-e1260ab3fa2a" xmlns:ns3="982bca6b-9b8f-4df4-9531-0d34a5901b69" targetNamespace="http://schemas.microsoft.com/office/2006/metadata/properties" ma:root="true" ma:fieldsID="71477732b02cfd44b57563bcd9bda3d2" ns2:_="" ns3:_="">
    <xsd:import namespace="55781847-db84-4667-ae46-e1260ab3fa2a"/>
    <xsd:import namespace="982bca6b-9b8f-4df4-9531-0d34a5901b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81847-db84-4667-ae46-e1260ab3fa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6624216-d583-4636-a04d-17921d6eaf6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2bca6b-9b8f-4df4-9531-0d34a5901b6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149affd-a280-48e1-b22e-1b0deff0dbfe}" ma:internalName="TaxCatchAll" ma:showField="CatchAllData" ma:web="982bca6b-9b8f-4df4-9531-0d34a5901b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2bca6b-9b8f-4df4-9531-0d34a5901b69" xsi:nil="true"/>
    <lcf76f155ced4ddcb4097134ff3c332f xmlns="55781847-db84-4667-ae46-e1260ab3fa2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805553-EEAF-4DA9-B52E-4A7538244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81847-db84-4667-ae46-e1260ab3fa2a"/>
    <ds:schemaRef ds:uri="982bca6b-9b8f-4df4-9531-0d34a5901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89F7EE-2B7B-4CA5-AB11-077387C2F481}">
  <ds:schemaRefs>
    <ds:schemaRef ds:uri="http://purl.org/dc/terms/"/>
    <ds:schemaRef ds:uri="http://purl.org/dc/dcmitype/"/>
    <ds:schemaRef ds:uri="http://schemas.microsoft.com/office/2006/metadata/properties"/>
    <ds:schemaRef ds:uri="http://schemas.microsoft.com/office/2006/documentManagement/types"/>
    <ds:schemaRef ds:uri="55781847-db84-4667-ae46-e1260ab3fa2a"/>
    <ds:schemaRef ds:uri="http://www.w3.org/XML/1998/namespace"/>
    <ds:schemaRef ds:uri="http://schemas.microsoft.com/office/infopath/2007/PartnerControls"/>
    <ds:schemaRef ds:uri="http://schemas.openxmlformats.org/package/2006/metadata/core-properties"/>
    <ds:schemaRef ds:uri="982bca6b-9b8f-4df4-9531-0d34a5901b69"/>
    <ds:schemaRef ds:uri="http://purl.org/dc/elements/1.1/"/>
  </ds:schemaRefs>
</ds:datastoreItem>
</file>

<file path=customXml/itemProps3.xml><?xml version="1.0" encoding="utf-8"?>
<ds:datastoreItem xmlns:ds="http://schemas.openxmlformats.org/officeDocument/2006/customXml" ds:itemID="{A4A37B59-E0C3-4626-B15D-9CD5A78C9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848</TotalTime>
  <Words>5077</Words>
  <Application>Microsoft Office PowerPoint</Application>
  <PresentationFormat>Widescreen</PresentationFormat>
  <Paragraphs>576</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-apple-system</vt:lpstr>
      <vt:lpstr>Aptos</vt:lpstr>
      <vt:lpstr>Aptos Display</vt:lpstr>
      <vt:lpstr>Arial</vt:lpstr>
      <vt:lpstr>Calibri</vt:lpstr>
      <vt:lpstr>Georgia</vt:lpstr>
      <vt:lpstr>Guardian TextSans Web</vt:lpstr>
      <vt:lpstr>Krona One</vt:lpstr>
      <vt:lpstr>Wingdings</vt:lpstr>
      <vt:lpstr>Office Theme</vt:lpstr>
      <vt:lpstr>A practical guide on how to use the Neonatal Pain, Agitation and Sedation Score (N-PASS) For participants in DEXTA  </vt:lpstr>
      <vt:lpstr>  Purpose</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N-PASS: Neonatal Pain, Agitation and      Sedation Score </vt:lpstr>
      <vt:lpstr>Summary of N-PASS scoring </vt:lpstr>
      <vt:lpstr>N-PASS: Neonatal Pain, Agitation and      Sedation Score </vt:lpstr>
      <vt:lpstr>N-PASS: Neonatal Pain, Agitation and      Sedation Score </vt:lpstr>
      <vt:lpstr>Using N-PASS in DEXTA </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OJHA, Shalini (UNIVERSITY HOSPITALS OF DERBY AND BURTON NHS FOUNDATION TRUST)</dc:creator>
  <cp:lastModifiedBy>Woo Taek Jang (staff)</cp:lastModifiedBy>
  <cp:revision>108</cp:revision>
  <dcterms:created xsi:type="dcterms:W3CDTF">2025-11-11T13:48:11Z</dcterms:created>
  <dcterms:modified xsi:type="dcterms:W3CDTF">2026-06-15T08:48:40Z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0x010100860239110B9C954BA130DE807B7D1FE9</vt:lpwstr>
  </property>
  <property fmtid="{D5CDD505-2E9C-101B-9397-08002B2CF9AE}" pid="3" name="MediaServiceImageTags">
    <vt:lpwstr/>
  </property>
</Properties>
</file>