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7" r:id="rId4"/>
    <p:sldMasterId id="2147483820" r:id="rId5"/>
  </p:sldMasterIdLst>
  <p:notesMasterIdLst>
    <p:notesMasterId r:id="rId110"/>
  </p:notesMasterIdLst>
  <p:sldIdLst>
    <p:sldId id="395" r:id="rId6"/>
    <p:sldId id="401" r:id="rId7"/>
    <p:sldId id="480" r:id="rId8"/>
    <p:sldId id="590" r:id="rId9"/>
    <p:sldId id="517" r:id="rId10"/>
    <p:sldId id="581" r:id="rId11"/>
    <p:sldId id="396" r:id="rId12"/>
    <p:sldId id="533" r:id="rId13"/>
    <p:sldId id="475" r:id="rId14"/>
    <p:sldId id="556" r:id="rId15"/>
    <p:sldId id="518" r:id="rId16"/>
    <p:sldId id="534" r:id="rId17"/>
    <p:sldId id="478" r:id="rId18"/>
    <p:sldId id="559" r:id="rId19"/>
    <p:sldId id="535" r:id="rId20"/>
    <p:sldId id="477" r:id="rId21"/>
    <p:sldId id="481" r:id="rId22"/>
    <p:sldId id="479" r:id="rId23"/>
    <p:sldId id="588" r:id="rId24"/>
    <p:sldId id="589" r:id="rId25"/>
    <p:sldId id="523" r:id="rId26"/>
    <p:sldId id="482" r:id="rId27"/>
    <p:sldId id="483" r:id="rId28"/>
    <p:sldId id="543" r:id="rId29"/>
    <p:sldId id="546" r:id="rId30"/>
    <p:sldId id="484" r:id="rId31"/>
    <p:sldId id="485" r:id="rId32"/>
    <p:sldId id="580" r:id="rId33"/>
    <p:sldId id="486" r:id="rId34"/>
    <p:sldId id="520" r:id="rId35"/>
    <p:sldId id="476" r:id="rId36"/>
    <p:sldId id="525" r:id="rId37"/>
    <p:sldId id="524" r:id="rId38"/>
    <p:sldId id="489" r:id="rId39"/>
    <p:sldId id="536" r:id="rId40"/>
    <p:sldId id="488" r:id="rId41"/>
    <p:sldId id="490" r:id="rId42"/>
    <p:sldId id="566" r:id="rId43"/>
    <p:sldId id="567" r:id="rId44"/>
    <p:sldId id="568" r:id="rId45"/>
    <p:sldId id="557" r:id="rId46"/>
    <p:sldId id="569" r:id="rId47"/>
    <p:sldId id="591" r:id="rId48"/>
    <p:sldId id="579" r:id="rId49"/>
    <p:sldId id="570" r:id="rId50"/>
    <p:sldId id="571" r:id="rId51"/>
    <p:sldId id="572" r:id="rId52"/>
    <p:sldId id="573" r:id="rId53"/>
    <p:sldId id="562" r:id="rId54"/>
    <p:sldId id="563" r:id="rId55"/>
    <p:sldId id="574" r:id="rId56"/>
    <p:sldId id="575" r:id="rId57"/>
    <p:sldId id="584" r:id="rId58"/>
    <p:sldId id="576" r:id="rId59"/>
    <p:sldId id="487" r:id="rId60"/>
    <p:sldId id="494" r:id="rId61"/>
    <p:sldId id="544" r:id="rId62"/>
    <p:sldId id="558" r:id="rId63"/>
    <p:sldId id="495" r:id="rId64"/>
    <p:sldId id="496" r:id="rId65"/>
    <p:sldId id="582" r:id="rId66"/>
    <p:sldId id="583" r:id="rId67"/>
    <p:sldId id="497" r:id="rId68"/>
    <p:sldId id="540" r:id="rId69"/>
    <p:sldId id="498" r:id="rId70"/>
    <p:sldId id="585" r:id="rId71"/>
    <p:sldId id="586" r:id="rId72"/>
    <p:sldId id="587" r:id="rId73"/>
    <p:sldId id="545" r:id="rId74"/>
    <p:sldId id="499" r:id="rId75"/>
    <p:sldId id="500" r:id="rId76"/>
    <p:sldId id="526" r:id="rId77"/>
    <p:sldId id="527" r:id="rId78"/>
    <p:sldId id="501" r:id="rId79"/>
    <p:sldId id="502" r:id="rId80"/>
    <p:sldId id="547" r:id="rId81"/>
    <p:sldId id="548" r:id="rId82"/>
    <p:sldId id="560" r:id="rId83"/>
    <p:sldId id="561" r:id="rId84"/>
    <p:sldId id="503" r:id="rId85"/>
    <p:sldId id="504" r:id="rId86"/>
    <p:sldId id="537" r:id="rId87"/>
    <p:sldId id="505" r:id="rId88"/>
    <p:sldId id="507" r:id="rId89"/>
    <p:sldId id="549" r:id="rId90"/>
    <p:sldId id="550" r:id="rId91"/>
    <p:sldId id="551" r:id="rId92"/>
    <p:sldId id="506" r:id="rId93"/>
    <p:sldId id="552" r:id="rId94"/>
    <p:sldId id="553" r:id="rId95"/>
    <p:sldId id="532" r:id="rId96"/>
    <p:sldId id="509" r:id="rId97"/>
    <p:sldId id="554" r:id="rId98"/>
    <p:sldId id="592" r:id="rId99"/>
    <p:sldId id="564" r:id="rId100"/>
    <p:sldId id="565" r:id="rId101"/>
    <p:sldId id="577" r:id="rId102"/>
    <p:sldId id="578" r:id="rId103"/>
    <p:sldId id="491" r:id="rId104"/>
    <p:sldId id="555" r:id="rId105"/>
    <p:sldId id="472" r:id="rId106"/>
    <p:sldId id="512" r:id="rId107"/>
    <p:sldId id="513" r:id="rId108"/>
    <p:sldId id="542" r:id="rId109"/>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5EEE8B0-565F-3D7C-80B4-F2453B0BAB1F}" name="Megan Birchenall (staff)" initials="MB" userId="S::Megan.Birchenall1@nottingham.ac.uk::1a8c1896-3fe1-4a79-90df-d966e7b74dd4" providerId="AD"/>
  <p188:author id="{6C16DDBD-785B-D6CB-973D-CB9BE8F26755}" name="Yuhuang Xi (staff)" initials="YX" userId="S::Yuhuang.Xi@nottingham.ac.uk::552cf0fe-1db7-438d-9505-9f3b8800b1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B8B"/>
    <a:srgbClr val="FF0000"/>
    <a:srgbClr val="A4F2B3"/>
    <a:srgbClr val="BE8FC3"/>
    <a:srgbClr val="CCA8D0"/>
    <a:srgbClr val="A461AB"/>
    <a:srgbClr val="D5B6D8"/>
    <a:srgbClr val="E6D4E8"/>
    <a:srgbClr val="DAB2E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39A5B-DBD3-41CD-AB9F-794C143D8770}" v="8" dt="2026-04-14T09:54:19.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089" autoAdjust="0"/>
  </p:normalViewPr>
  <p:slideViewPr>
    <p:cSldViewPr snapToGrid="0">
      <p:cViewPr varScale="1">
        <p:scale>
          <a:sx n="58" d="100"/>
          <a:sy n="58" d="100"/>
        </p:scale>
        <p:origin x="926"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8/10/relationships/authors" Target="author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irchenall (staff)" userId="1a8c1896-3fe1-4a79-90df-d966e7b74dd4" providerId="ADAL" clId="{B2174AE1-9C5C-43F9-864C-45AFD12BCB27}"/>
    <pc:docChg chg="undo custSel addSld modSld sldOrd">
      <pc:chgData name="Megan Birchenall (staff)" userId="1a8c1896-3fe1-4a79-90df-d966e7b74dd4" providerId="ADAL" clId="{B2174AE1-9C5C-43F9-864C-45AFD12BCB27}" dt="2026-03-25T13:20:17.819" v="2624" actId="20577"/>
      <pc:docMkLst>
        <pc:docMk/>
      </pc:docMkLst>
      <pc:sldChg chg="modNotesTx">
        <pc:chgData name="Megan Birchenall (staff)" userId="1a8c1896-3fe1-4a79-90df-d966e7b74dd4" providerId="ADAL" clId="{B2174AE1-9C5C-43F9-864C-45AFD12BCB27}" dt="2026-03-25T13:20:17.819" v="2624" actId="20577"/>
        <pc:sldMkLst>
          <pc:docMk/>
          <pc:sldMk cId="4186981640" sldId="477"/>
        </pc:sldMkLst>
      </pc:sldChg>
    </pc:docChg>
  </pc:docChgLst>
  <pc:docChgLst>
    <pc:chgData name="Woo Taek Jang (staff)" userId="c4d06bae-992a-45a5-94ce-2df59d3941a0" providerId="ADAL" clId="{BDFAC621-19EB-498A-A0A2-E7D5037DBF71}"/>
    <pc:docChg chg="undo custSel modSld">
      <pc:chgData name="Woo Taek Jang (staff)" userId="c4d06bae-992a-45a5-94ce-2df59d3941a0" providerId="ADAL" clId="{BDFAC621-19EB-498A-A0A2-E7D5037DBF71}" dt="2026-04-14T09:54:19.666" v="77" actId="478"/>
      <pc:docMkLst>
        <pc:docMk/>
      </pc:docMkLst>
      <pc:sldChg chg="addSp delSp modSp mod">
        <pc:chgData name="Woo Taek Jang (staff)" userId="c4d06bae-992a-45a5-94ce-2df59d3941a0" providerId="ADAL" clId="{BDFAC621-19EB-498A-A0A2-E7D5037DBF71}" dt="2026-04-14T09:54:19.666" v="77" actId="478"/>
        <pc:sldMkLst>
          <pc:docMk/>
          <pc:sldMk cId="2884372903" sldId="567"/>
        </pc:sldMkLst>
        <pc:spChg chg="add del mod">
          <ac:chgData name="Woo Taek Jang (staff)" userId="c4d06bae-992a-45a5-94ce-2df59d3941a0" providerId="ADAL" clId="{BDFAC621-19EB-498A-A0A2-E7D5037DBF71}" dt="2026-04-14T09:54:19.666" v="77" actId="478"/>
          <ac:spMkLst>
            <pc:docMk/>
            <pc:sldMk cId="2884372903" sldId="567"/>
            <ac:spMk id="4" creationId="{AC571024-7099-FADE-2223-A5CAC4FE1B4C}"/>
          </ac:spMkLst>
        </pc:spChg>
        <pc:spChg chg="add del">
          <ac:chgData name="Woo Taek Jang (staff)" userId="c4d06bae-992a-45a5-94ce-2df59d3941a0" providerId="ADAL" clId="{BDFAC621-19EB-498A-A0A2-E7D5037DBF71}" dt="2026-04-14T09:54:05.213" v="69" actId="478"/>
          <ac:spMkLst>
            <pc:docMk/>
            <pc:sldMk cId="2884372903" sldId="567"/>
            <ac:spMk id="5" creationId="{CC852537-A8F8-1BE8-F51C-5EE47BB39AEC}"/>
          </ac:spMkLst>
        </pc:spChg>
        <pc:spChg chg="mod">
          <ac:chgData name="Woo Taek Jang (staff)" userId="c4d06bae-992a-45a5-94ce-2df59d3941a0" providerId="ADAL" clId="{BDFAC621-19EB-498A-A0A2-E7D5037DBF71}" dt="2026-04-14T09:53:29.510" v="67" actId="113"/>
          <ac:spMkLst>
            <pc:docMk/>
            <pc:sldMk cId="2884372903" sldId="567"/>
            <ac:spMk id="8" creationId="{3C44B6E1-FE39-3D6B-214B-DED525CE784D}"/>
          </ac:spMkLst>
        </pc:spChg>
        <pc:spChg chg="add del mod">
          <ac:chgData name="Woo Taek Jang (staff)" userId="c4d06bae-992a-45a5-94ce-2df59d3941a0" providerId="ADAL" clId="{BDFAC621-19EB-498A-A0A2-E7D5037DBF71}" dt="2026-04-14T09:54:14.767" v="75" actId="478"/>
          <ac:spMkLst>
            <pc:docMk/>
            <pc:sldMk cId="2884372903" sldId="567"/>
            <ac:spMk id="9" creationId="{58478638-7298-E80F-2CA4-7F1DF7A07818}"/>
          </ac:spMkLst>
        </pc:spChg>
        <pc:spChg chg="add del mod">
          <ac:chgData name="Woo Taek Jang (staff)" userId="c4d06bae-992a-45a5-94ce-2df59d3941a0" providerId="ADAL" clId="{BDFAC621-19EB-498A-A0A2-E7D5037DBF71}" dt="2026-04-14T09:54:13.460" v="74" actId="478"/>
          <ac:spMkLst>
            <pc:docMk/>
            <pc:sldMk cId="2884372903" sldId="567"/>
            <ac:spMk id="10" creationId="{3DB9221B-2AAC-6716-DCB4-7250667C3CB0}"/>
          </ac:spMkLst>
        </pc:spChg>
        <pc:spChg chg="add del mod">
          <ac:chgData name="Woo Taek Jang (staff)" userId="c4d06bae-992a-45a5-94ce-2df59d3941a0" providerId="ADAL" clId="{BDFAC621-19EB-498A-A0A2-E7D5037DBF71}" dt="2026-04-14T09:54:05.213" v="69" actId="478"/>
          <ac:spMkLst>
            <pc:docMk/>
            <pc:sldMk cId="2884372903" sldId="567"/>
            <ac:spMk id="12" creationId="{440F0A88-4303-22FD-70C4-510182E603D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CBA5E-7E71-4F12-AE66-AD3D121CB477}" type="doc">
      <dgm:prSet loTypeId="urn:microsoft.com/office/officeart/2005/8/layout/cycle8" loCatId="cycle" qsTypeId="urn:microsoft.com/office/officeart/2005/8/quickstyle/simple1" qsCatId="simple" csTypeId="urn:microsoft.com/office/officeart/2005/8/colors/accent1_2" csCatId="accent1" phldr="1"/>
      <dgm:spPr/>
    </dgm:pt>
    <dgm:pt modelId="{31C86F3B-0F57-4F64-BFD2-19C7CA921DB8}">
      <dgm:prSet phldrT="[Text]"/>
      <dgm:spPr>
        <a:solidFill>
          <a:srgbClr val="DAB2E6"/>
        </a:solidFill>
      </dgm:spPr>
      <dgm:t>
        <a:bodyPr/>
        <a:lstStyle/>
        <a:p>
          <a:r>
            <a:rPr lang="en-GB">
              <a:solidFill>
                <a:schemeClr val="bg1"/>
              </a:solidFill>
            </a:rPr>
            <a:t>Sponsor</a:t>
          </a:r>
        </a:p>
      </dgm:t>
    </dgm:pt>
    <dgm:pt modelId="{FE2C5436-D2FE-4FB1-B1CD-9881C1143F52}" type="parTrans" cxnId="{FED814E1-C451-4C32-8FBF-DB40639D7A1F}">
      <dgm:prSet/>
      <dgm:spPr/>
      <dgm:t>
        <a:bodyPr/>
        <a:lstStyle/>
        <a:p>
          <a:endParaRPr lang="en-GB"/>
        </a:p>
      </dgm:t>
    </dgm:pt>
    <dgm:pt modelId="{919C965F-30E8-4D8A-A096-E7E341ABC507}" type="sibTrans" cxnId="{FED814E1-C451-4C32-8FBF-DB40639D7A1F}">
      <dgm:prSet/>
      <dgm:spPr/>
      <dgm:t>
        <a:bodyPr/>
        <a:lstStyle/>
        <a:p>
          <a:endParaRPr lang="en-GB"/>
        </a:p>
      </dgm:t>
    </dgm:pt>
    <dgm:pt modelId="{84EECB99-1B88-401C-9153-7D4F73061B30}">
      <dgm:prSet phldrT="[Text]"/>
      <dgm:spPr>
        <a:solidFill>
          <a:srgbClr val="DAB2E6"/>
        </a:solidFill>
      </dgm:spPr>
      <dgm:t>
        <a:bodyPr/>
        <a:lstStyle/>
        <a:p>
          <a:r>
            <a:rPr lang="en-GB">
              <a:solidFill>
                <a:schemeClr val="bg1"/>
              </a:solidFill>
            </a:rPr>
            <a:t>Funder</a:t>
          </a:r>
        </a:p>
      </dgm:t>
    </dgm:pt>
    <dgm:pt modelId="{46B38730-027F-4A4E-A067-40C8538B9E1B}" type="parTrans" cxnId="{52843F6F-18A7-4F6C-8118-0BABD58C2FF5}">
      <dgm:prSet/>
      <dgm:spPr/>
      <dgm:t>
        <a:bodyPr/>
        <a:lstStyle/>
        <a:p>
          <a:endParaRPr lang="en-GB"/>
        </a:p>
      </dgm:t>
    </dgm:pt>
    <dgm:pt modelId="{DE78A939-F287-4443-B927-B92954C33FED}" type="sibTrans" cxnId="{52843F6F-18A7-4F6C-8118-0BABD58C2FF5}">
      <dgm:prSet/>
      <dgm:spPr/>
      <dgm:t>
        <a:bodyPr/>
        <a:lstStyle/>
        <a:p>
          <a:endParaRPr lang="en-GB"/>
        </a:p>
      </dgm:t>
    </dgm:pt>
    <dgm:pt modelId="{AE6B0DFB-DE28-4C4A-97FB-7D89F481023E}">
      <dgm:prSet phldrT="[Text]"/>
      <dgm:spPr>
        <a:solidFill>
          <a:srgbClr val="DAB2E6"/>
        </a:solidFill>
        <a:ln>
          <a:solidFill>
            <a:schemeClr val="bg1"/>
          </a:solidFill>
        </a:ln>
      </dgm:spPr>
      <dgm:t>
        <a:bodyPr/>
        <a:lstStyle/>
        <a:p>
          <a:r>
            <a:rPr lang="en-GB">
              <a:solidFill>
                <a:schemeClr val="bg1"/>
              </a:solidFill>
            </a:rPr>
            <a:t>Clinical Trials Unit</a:t>
          </a:r>
        </a:p>
      </dgm:t>
    </dgm:pt>
    <dgm:pt modelId="{B4D5CA55-635D-4E6F-9345-B66EAC200254}" type="parTrans" cxnId="{97586545-D530-4006-A7D7-8AABD23D8F1E}">
      <dgm:prSet/>
      <dgm:spPr/>
      <dgm:t>
        <a:bodyPr/>
        <a:lstStyle/>
        <a:p>
          <a:endParaRPr lang="en-GB"/>
        </a:p>
      </dgm:t>
    </dgm:pt>
    <dgm:pt modelId="{14E33201-CF8B-4686-9D09-912E6EDECC32}" type="sibTrans" cxnId="{97586545-D530-4006-A7D7-8AABD23D8F1E}">
      <dgm:prSet/>
      <dgm:spPr/>
      <dgm:t>
        <a:bodyPr/>
        <a:lstStyle/>
        <a:p>
          <a:endParaRPr lang="en-GB"/>
        </a:p>
      </dgm:t>
    </dgm:pt>
    <dgm:pt modelId="{722C9DBB-0793-48E2-894E-FBA167286C87}" type="pres">
      <dgm:prSet presAssocID="{CB2CBA5E-7E71-4F12-AE66-AD3D121CB477}" presName="compositeShape" presStyleCnt="0">
        <dgm:presLayoutVars>
          <dgm:chMax val="7"/>
          <dgm:dir/>
          <dgm:resizeHandles val="exact"/>
        </dgm:presLayoutVars>
      </dgm:prSet>
      <dgm:spPr/>
    </dgm:pt>
    <dgm:pt modelId="{6D612B75-10C4-4A63-B8C3-163D6C9DC2A3}" type="pres">
      <dgm:prSet presAssocID="{CB2CBA5E-7E71-4F12-AE66-AD3D121CB477}" presName="wedge1" presStyleLbl="node1" presStyleIdx="0" presStyleCnt="3"/>
      <dgm:spPr/>
    </dgm:pt>
    <dgm:pt modelId="{20F3BBBA-1054-4476-88B0-D66A37DBCC0E}" type="pres">
      <dgm:prSet presAssocID="{CB2CBA5E-7E71-4F12-AE66-AD3D121CB477}" presName="dummy1a" presStyleCnt="0"/>
      <dgm:spPr/>
    </dgm:pt>
    <dgm:pt modelId="{EC00A79D-F277-401D-B0D7-176C2887B321}" type="pres">
      <dgm:prSet presAssocID="{CB2CBA5E-7E71-4F12-AE66-AD3D121CB477}" presName="dummy1b" presStyleCnt="0"/>
      <dgm:spPr/>
    </dgm:pt>
    <dgm:pt modelId="{90E3C663-373C-4139-9DD5-87A78435C5E0}" type="pres">
      <dgm:prSet presAssocID="{CB2CBA5E-7E71-4F12-AE66-AD3D121CB477}" presName="wedge1Tx" presStyleLbl="node1" presStyleIdx="0" presStyleCnt="3">
        <dgm:presLayoutVars>
          <dgm:chMax val="0"/>
          <dgm:chPref val="0"/>
          <dgm:bulletEnabled val="1"/>
        </dgm:presLayoutVars>
      </dgm:prSet>
      <dgm:spPr/>
    </dgm:pt>
    <dgm:pt modelId="{71B6BB6E-3F25-440E-A7BA-C81A8E7A2EB6}" type="pres">
      <dgm:prSet presAssocID="{CB2CBA5E-7E71-4F12-AE66-AD3D121CB477}" presName="wedge2" presStyleLbl="node1" presStyleIdx="1" presStyleCnt="3"/>
      <dgm:spPr/>
    </dgm:pt>
    <dgm:pt modelId="{E1F904F1-F64E-4AC3-B43A-2812846961A7}" type="pres">
      <dgm:prSet presAssocID="{CB2CBA5E-7E71-4F12-AE66-AD3D121CB477}" presName="dummy2a" presStyleCnt="0"/>
      <dgm:spPr/>
    </dgm:pt>
    <dgm:pt modelId="{522DD261-6F54-4719-B48E-CE115B68EE9C}" type="pres">
      <dgm:prSet presAssocID="{CB2CBA5E-7E71-4F12-AE66-AD3D121CB477}" presName="dummy2b" presStyleCnt="0"/>
      <dgm:spPr/>
    </dgm:pt>
    <dgm:pt modelId="{28358DAC-F984-4992-AF72-E5F9556217BA}" type="pres">
      <dgm:prSet presAssocID="{CB2CBA5E-7E71-4F12-AE66-AD3D121CB477}" presName="wedge2Tx" presStyleLbl="node1" presStyleIdx="1" presStyleCnt="3">
        <dgm:presLayoutVars>
          <dgm:chMax val="0"/>
          <dgm:chPref val="0"/>
          <dgm:bulletEnabled val="1"/>
        </dgm:presLayoutVars>
      </dgm:prSet>
      <dgm:spPr/>
    </dgm:pt>
    <dgm:pt modelId="{FA94A15B-7BE1-47D6-8388-0BE9AD1A68EC}" type="pres">
      <dgm:prSet presAssocID="{CB2CBA5E-7E71-4F12-AE66-AD3D121CB477}" presName="wedge3" presStyleLbl="node1" presStyleIdx="2" presStyleCnt="3"/>
      <dgm:spPr/>
    </dgm:pt>
    <dgm:pt modelId="{734FBFD7-EF35-4F87-9E4A-8DADFE504825}" type="pres">
      <dgm:prSet presAssocID="{CB2CBA5E-7E71-4F12-AE66-AD3D121CB477}" presName="dummy3a" presStyleCnt="0"/>
      <dgm:spPr/>
    </dgm:pt>
    <dgm:pt modelId="{7BFBDD87-D932-4036-9C56-D715A528B7FF}" type="pres">
      <dgm:prSet presAssocID="{CB2CBA5E-7E71-4F12-AE66-AD3D121CB477}" presName="dummy3b" presStyleCnt="0"/>
      <dgm:spPr/>
    </dgm:pt>
    <dgm:pt modelId="{890350FD-4627-4E21-A6C1-2CAA6EC554D4}" type="pres">
      <dgm:prSet presAssocID="{CB2CBA5E-7E71-4F12-AE66-AD3D121CB477}" presName="wedge3Tx" presStyleLbl="node1" presStyleIdx="2" presStyleCnt="3">
        <dgm:presLayoutVars>
          <dgm:chMax val="0"/>
          <dgm:chPref val="0"/>
          <dgm:bulletEnabled val="1"/>
        </dgm:presLayoutVars>
      </dgm:prSet>
      <dgm:spPr/>
    </dgm:pt>
    <dgm:pt modelId="{0EF1A7AD-4F6E-49CC-8DC3-FD75562CA125}" type="pres">
      <dgm:prSet presAssocID="{919C965F-30E8-4D8A-A096-E7E341ABC507}" presName="arrowWedge1" presStyleLbl="fgSibTrans2D1" presStyleIdx="0" presStyleCnt="3"/>
      <dgm:spPr>
        <a:solidFill>
          <a:schemeClr val="bg2">
            <a:lumMod val="10000"/>
          </a:schemeClr>
        </a:solidFill>
      </dgm:spPr>
    </dgm:pt>
    <dgm:pt modelId="{4006204D-3396-429C-9C4C-39C1FB9AF6E6}" type="pres">
      <dgm:prSet presAssocID="{DE78A939-F287-4443-B927-B92954C33FED}" presName="arrowWedge2" presStyleLbl="fgSibTrans2D1" presStyleIdx="1" presStyleCnt="3"/>
      <dgm:spPr>
        <a:solidFill>
          <a:schemeClr val="bg1">
            <a:lumMod val="10000"/>
          </a:schemeClr>
        </a:solidFill>
      </dgm:spPr>
    </dgm:pt>
    <dgm:pt modelId="{4E8109B6-3CCB-4A44-9C4C-78B37F0572B8}" type="pres">
      <dgm:prSet presAssocID="{14E33201-CF8B-4686-9D09-912E6EDECC32}" presName="arrowWedge3" presStyleLbl="fgSibTrans2D1" presStyleIdx="2" presStyleCnt="3"/>
      <dgm:spPr>
        <a:solidFill>
          <a:schemeClr val="bg1">
            <a:lumMod val="10000"/>
          </a:schemeClr>
        </a:solidFill>
      </dgm:spPr>
    </dgm:pt>
  </dgm:ptLst>
  <dgm:cxnLst>
    <dgm:cxn modelId="{5AD48840-3255-4FE3-BE53-2084C08126F4}" type="presOf" srcId="{84EECB99-1B88-401C-9153-7D4F73061B30}" destId="{28358DAC-F984-4992-AF72-E5F9556217BA}" srcOrd="1" destOrd="0" presId="urn:microsoft.com/office/officeart/2005/8/layout/cycle8"/>
    <dgm:cxn modelId="{2FA7AA62-4D4D-413D-ADC1-B05D7E4B2996}" type="presOf" srcId="{31C86F3B-0F57-4F64-BFD2-19C7CA921DB8}" destId="{6D612B75-10C4-4A63-B8C3-163D6C9DC2A3}" srcOrd="0" destOrd="0" presId="urn:microsoft.com/office/officeart/2005/8/layout/cycle8"/>
    <dgm:cxn modelId="{97586545-D530-4006-A7D7-8AABD23D8F1E}" srcId="{CB2CBA5E-7E71-4F12-AE66-AD3D121CB477}" destId="{AE6B0DFB-DE28-4C4A-97FB-7D89F481023E}" srcOrd="2" destOrd="0" parTransId="{B4D5CA55-635D-4E6F-9345-B66EAC200254}" sibTransId="{14E33201-CF8B-4686-9D09-912E6EDECC32}"/>
    <dgm:cxn modelId="{ECF66D66-7040-4984-9EE9-5E8540FAD204}" type="presOf" srcId="{AE6B0DFB-DE28-4C4A-97FB-7D89F481023E}" destId="{FA94A15B-7BE1-47D6-8388-0BE9AD1A68EC}" srcOrd="0" destOrd="0" presId="urn:microsoft.com/office/officeart/2005/8/layout/cycle8"/>
    <dgm:cxn modelId="{52843F6F-18A7-4F6C-8118-0BABD58C2FF5}" srcId="{CB2CBA5E-7E71-4F12-AE66-AD3D121CB477}" destId="{84EECB99-1B88-401C-9153-7D4F73061B30}" srcOrd="1" destOrd="0" parTransId="{46B38730-027F-4A4E-A067-40C8538B9E1B}" sibTransId="{DE78A939-F287-4443-B927-B92954C33FED}"/>
    <dgm:cxn modelId="{3FE1C885-BE1A-4A01-9BD2-EA383468F214}" type="presOf" srcId="{84EECB99-1B88-401C-9153-7D4F73061B30}" destId="{71B6BB6E-3F25-440E-A7BA-C81A8E7A2EB6}" srcOrd="0" destOrd="0" presId="urn:microsoft.com/office/officeart/2005/8/layout/cycle8"/>
    <dgm:cxn modelId="{E4601C9B-6C63-4308-8688-33B81C097DA1}" type="presOf" srcId="{AE6B0DFB-DE28-4C4A-97FB-7D89F481023E}" destId="{890350FD-4627-4E21-A6C1-2CAA6EC554D4}" srcOrd="1" destOrd="0" presId="urn:microsoft.com/office/officeart/2005/8/layout/cycle8"/>
    <dgm:cxn modelId="{4829E8CF-3515-4CEF-BBC3-A7D94BC88FDA}" type="presOf" srcId="{31C86F3B-0F57-4F64-BFD2-19C7CA921DB8}" destId="{90E3C663-373C-4139-9DD5-87A78435C5E0}" srcOrd="1" destOrd="0" presId="urn:microsoft.com/office/officeart/2005/8/layout/cycle8"/>
    <dgm:cxn modelId="{FED814E1-C451-4C32-8FBF-DB40639D7A1F}" srcId="{CB2CBA5E-7E71-4F12-AE66-AD3D121CB477}" destId="{31C86F3B-0F57-4F64-BFD2-19C7CA921DB8}" srcOrd="0" destOrd="0" parTransId="{FE2C5436-D2FE-4FB1-B1CD-9881C1143F52}" sibTransId="{919C965F-30E8-4D8A-A096-E7E341ABC507}"/>
    <dgm:cxn modelId="{E0BAB5FD-1C68-4F0F-8D86-870B7E45CDB4}" type="presOf" srcId="{CB2CBA5E-7E71-4F12-AE66-AD3D121CB477}" destId="{722C9DBB-0793-48E2-894E-FBA167286C87}" srcOrd="0" destOrd="0" presId="urn:microsoft.com/office/officeart/2005/8/layout/cycle8"/>
    <dgm:cxn modelId="{487A78F7-BD7B-4989-B871-EACE5464802B}" type="presParOf" srcId="{722C9DBB-0793-48E2-894E-FBA167286C87}" destId="{6D612B75-10C4-4A63-B8C3-163D6C9DC2A3}" srcOrd="0" destOrd="0" presId="urn:microsoft.com/office/officeart/2005/8/layout/cycle8"/>
    <dgm:cxn modelId="{A24F6364-7F94-4E11-BB39-04120A558930}" type="presParOf" srcId="{722C9DBB-0793-48E2-894E-FBA167286C87}" destId="{20F3BBBA-1054-4476-88B0-D66A37DBCC0E}" srcOrd="1" destOrd="0" presId="urn:microsoft.com/office/officeart/2005/8/layout/cycle8"/>
    <dgm:cxn modelId="{A62FAA9C-0521-459F-A502-9E890FB2312C}" type="presParOf" srcId="{722C9DBB-0793-48E2-894E-FBA167286C87}" destId="{EC00A79D-F277-401D-B0D7-176C2887B321}" srcOrd="2" destOrd="0" presId="urn:microsoft.com/office/officeart/2005/8/layout/cycle8"/>
    <dgm:cxn modelId="{DA11657D-8340-44D4-85E5-559A2D504202}" type="presParOf" srcId="{722C9DBB-0793-48E2-894E-FBA167286C87}" destId="{90E3C663-373C-4139-9DD5-87A78435C5E0}" srcOrd="3" destOrd="0" presId="urn:microsoft.com/office/officeart/2005/8/layout/cycle8"/>
    <dgm:cxn modelId="{64ED1573-4CC2-44C1-AD5B-59A16078D0F5}" type="presParOf" srcId="{722C9DBB-0793-48E2-894E-FBA167286C87}" destId="{71B6BB6E-3F25-440E-A7BA-C81A8E7A2EB6}" srcOrd="4" destOrd="0" presId="urn:microsoft.com/office/officeart/2005/8/layout/cycle8"/>
    <dgm:cxn modelId="{BCA44CB2-DBE9-45C0-BA41-DADE7933FEBA}" type="presParOf" srcId="{722C9DBB-0793-48E2-894E-FBA167286C87}" destId="{E1F904F1-F64E-4AC3-B43A-2812846961A7}" srcOrd="5" destOrd="0" presId="urn:microsoft.com/office/officeart/2005/8/layout/cycle8"/>
    <dgm:cxn modelId="{ABD49072-82DA-474A-AC2D-901D78FB1A24}" type="presParOf" srcId="{722C9DBB-0793-48E2-894E-FBA167286C87}" destId="{522DD261-6F54-4719-B48E-CE115B68EE9C}" srcOrd="6" destOrd="0" presId="urn:microsoft.com/office/officeart/2005/8/layout/cycle8"/>
    <dgm:cxn modelId="{034844B1-E791-4323-BFF0-6B44A9FC2F6F}" type="presParOf" srcId="{722C9DBB-0793-48E2-894E-FBA167286C87}" destId="{28358DAC-F984-4992-AF72-E5F9556217BA}" srcOrd="7" destOrd="0" presId="urn:microsoft.com/office/officeart/2005/8/layout/cycle8"/>
    <dgm:cxn modelId="{AEA09EBC-6128-4D5F-A505-2A37FF0E1096}" type="presParOf" srcId="{722C9DBB-0793-48E2-894E-FBA167286C87}" destId="{FA94A15B-7BE1-47D6-8388-0BE9AD1A68EC}" srcOrd="8" destOrd="0" presId="urn:microsoft.com/office/officeart/2005/8/layout/cycle8"/>
    <dgm:cxn modelId="{DDE2C095-B7AB-4386-9DF3-2274B46515A2}" type="presParOf" srcId="{722C9DBB-0793-48E2-894E-FBA167286C87}" destId="{734FBFD7-EF35-4F87-9E4A-8DADFE504825}" srcOrd="9" destOrd="0" presId="urn:microsoft.com/office/officeart/2005/8/layout/cycle8"/>
    <dgm:cxn modelId="{895F4700-EAF7-4254-A83D-210CF7D0FC54}" type="presParOf" srcId="{722C9DBB-0793-48E2-894E-FBA167286C87}" destId="{7BFBDD87-D932-4036-9C56-D715A528B7FF}" srcOrd="10" destOrd="0" presId="urn:microsoft.com/office/officeart/2005/8/layout/cycle8"/>
    <dgm:cxn modelId="{4F0A054E-1B35-4840-9E40-30B0BE1171E3}" type="presParOf" srcId="{722C9DBB-0793-48E2-894E-FBA167286C87}" destId="{890350FD-4627-4E21-A6C1-2CAA6EC554D4}" srcOrd="11" destOrd="0" presId="urn:microsoft.com/office/officeart/2005/8/layout/cycle8"/>
    <dgm:cxn modelId="{58CFB6EE-3E9E-4205-A803-77782DE5802A}" type="presParOf" srcId="{722C9DBB-0793-48E2-894E-FBA167286C87}" destId="{0EF1A7AD-4F6E-49CC-8DC3-FD75562CA125}" srcOrd="12" destOrd="0" presId="urn:microsoft.com/office/officeart/2005/8/layout/cycle8"/>
    <dgm:cxn modelId="{2086C3D5-EBB1-434B-BC3A-08EBD1414C78}" type="presParOf" srcId="{722C9DBB-0793-48E2-894E-FBA167286C87}" destId="{4006204D-3396-429C-9C4C-39C1FB9AF6E6}" srcOrd="13" destOrd="0" presId="urn:microsoft.com/office/officeart/2005/8/layout/cycle8"/>
    <dgm:cxn modelId="{43C332C2-43B0-4506-A19C-02E9AB8CEAF6}" type="presParOf" srcId="{722C9DBB-0793-48E2-894E-FBA167286C87}" destId="{4E8109B6-3CCB-4A44-9C4C-78B37F0572B8}"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B2CBA5E-7E71-4F12-AE66-AD3D121CB477}"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GB"/>
        </a:p>
      </dgm:t>
    </dgm:pt>
    <dgm:pt modelId="{AE6B0DFB-DE28-4C4A-97FB-7D89F481023E}">
      <dgm:prSet phldrT="[Text]"/>
      <dgm:spPr>
        <a:solidFill>
          <a:srgbClr val="DAB2E6"/>
        </a:solidFill>
        <a:ln>
          <a:solidFill>
            <a:schemeClr val="bg1"/>
          </a:solidFill>
        </a:ln>
      </dgm:spPr>
      <dgm:t>
        <a:bodyPr/>
        <a:lstStyle/>
        <a:p>
          <a:r>
            <a:rPr lang="en-GB" b="1">
              <a:solidFill>
                <a:schemeClr val="bg1"/>
              </a:solidFill>
            </a:rPr>
            <a:t>DEXTA</a:t>
          </a:r>
        </a:p>
      </dgm:t>
    </dgm:pt>
    <dgm:pt modelId="{B4D5CA55-635D-4E6F-9345-B66EAC200254}" type="parTrans" cxnId="{97586545-D530-4006-A7D7-8AABD23D8F1E}">
      <dgm:prSet/>
      <dgm:spPr/>
      <dgm:t>
        <a:bodyPr/>
        <a:lstStyle/>
        <a:p>
          <a:endParaRPr lang="en-GB"/>
        </a:p>
      </dgm:t>
    </dgm:pt>
    <dgm:pt modelId="{14E33201-CF8B-4686-9D09-912E6EDECC32}" type="sibTrans" cxnId="{97586545-D530-4006-A7D7-8AABD23D8F1E}">
      <dgm:prSet/>
      <dgm:spPr/>
      <dgm:t>
        <a:bodyPr/>
        <a:lstStyle/>
        <a:p>
          <a:endParaRPr lang="en-GB"/>
        </a:p>
      </dgm:t>
    </dgm:pt>
    <dgm:pt modelId="{722C9DBB-0793-48E2-894E-FBA167286C87}" type="pres">
      <dgm:prSet presAssocID="{CB2CBA5E-7E71-4F12-AE66-AD3D121CB477}" presName="compositeShape" presStyleCnt="0">
        <dgm:presLayoutVars>
          <dgm:chMax val="7"/>
          <dgm:dir/>
          <dgm:resizeHandles val="exact"/>
        </dgm:presLayoutVars>
      </dgm:prSet>
      <dgm:spPr/>
    </dgm:pt>
    <dgm:pt modelId="{6D612B75-10C4-4A63-B8C3-163D6C9DC2A3}" type="pres">
      <dgm:prSet presAssocID="{CB2CBA5E-7E71-4F12-AE66-AD3D121CB477}" presName="wedge1" presStyleLbl="node1" presStyleIdx="0" presStyleCnt="1"/>
      <dgm:spPr/>
    </dgm:pt>
    <dgm:pt modelId="{20F3BBBA-1054-4476-88B0-D66A37DBCC0E}" type="pres">
      <dgm:prSet presAssocID="{CB2CBA5E-7E71-4F12-AE66-AD3D121CB477}" presName="dummy1a" presStyleCnt="0"/>
      <dgm:spPr/>
    </dgm:pt>
    <dgm:pt modelId="{EC00A79D-F277-401D-B0D7-176C2887B321}" type="pres">
      <dgm:prSet presAssocID="{CB2CBA5E-7E71-4F12-AE66-AD3D121CB477}" presName="dummy1b" presStyleCnt="0"/>
      <dgm:spPr/>
    </dgm:pt>
    <dgm:pt modelId="{90E3C663-373C-4139-9DD5-87A78435C5E0}" type="pres">
      <dgm:prSet presAssocID="{CB2CBA5E-7E71-4F12-AE66-AD3D121CB477}" presName="wedge1Tx" presStyleLbl="node1" presStyleIdx="0" presStyleCnt="1">
        <dgm:presLayoutVars>
          <dgm:chMax val="0"/>
          <dgm:chPref val="0"/>
          <dgm:bulletEnabled val="1"/>
        </dgm:presLayoutVars>
      </dgm:prSet>
      <dgm:spPr/>
    </dgm:pt>
    <dgm:pt modelId="{64BCBF2F-1390-4AA7-A2F1-859453FDDDA7}" type="pres">
      <dgm:prSet presAssocID="{14E33201-CF8B-4686-9D09-912E6EDECC32}" presName="arrowWedge1single" presStyleLbl="fgSibTrans2D1" presStyleIdx="0" presStyleCnt="1"/>
      <dgm:spPr>
        <a:solidFill>
          <a:schemeClr val="bg2">
            <a:lumMod val="10000"/>
          </a:schemeClr>
        </a:solidFill>
      </dgm:spPr>
    </dgm:pt>
  </dgm:ptLst>
  <dgm:cxnLst>
    <dgm:cxn modelId="{97586545-D530-4006-A7D7-8AABD23D8F1E}" srcId="{CB2CBA5E-7E71-4F12-AE66-AD3D121CB477}" destId="{AE6B0DFB-DE28-4C4A-97FB-7D89F481023E}" srcOrd="0" destOrd="0" parTransId="{B4D5CA55-635D-4E6F-9345-B66EAC200254}" sibTransId="{14E33201-CF8B-4686-9D09-912E6EDECC32}"/>
    <dgm:cxn modelId="{49E05F53-15B2-4D38-BAB4-FFF1198E51B6}" type="presOf" srcId="{AE6B0DFB-DE28-4C4A-97FB-7D89F481023E}" destId="{90E3C663-373C-4139-9DD5-87A78435C5E0}" srcOrd="1" destOrd="0" presId="urn:microsoft.com/office/officeart/2005/8/layout/cycle8"/>
    <dgm:cxn modelId="{A70818D5-CEF1-462E-B49C-3BCDF3ADE7CE}" type="presOf" srcId="{AE6B0DFB-DE28-4C4A-97FB-7D89F481023E}" destId="{6D612B75-10C4-4A63-B8C3-163D6C9DC2A3}" srcOrd="0" destOrd="0" presId="urn:microsoft.com/office/officeart/2005/8/layout/cycle8"/>
    <dgm:cxn modelId="{E0BAB5FD-1C68-4F0F-8D86-870B7E45CDB4}" type="presOf" srcId="{CB2CBA5E-7E71-4F12-AE66-AD3D121CB477}" destId="{722C9DBB-0793-48E2-894E-FBA167286C87}" srcOrd="0" destOrd="0" presId="urn:microsoft.com/office/officeart/2005/8/layout/cycle8"/>
    <dgm:cxn modelId="{487A78F7-BD7B-4989-B871-EACE5464802B}" type="presParOf" srcId="{722C9DBB-0793-48E2-894E-FBA167286C87}" destId="{6D612B75-10C4-4A63-B8C3-163D6C9DC2A3}" srcOrd="0" destOrd="0" presId="urn:microsoft.com/office/officeart/2005/8/layout/cycle8"/>
    <dgm:cxn modelId="{A24F6364-7F94-4E11-BB39-04120A558930}" type="presParOf" srcId="{722C9DBB-0793-48E2-894E-FBA167286C87}" destId="{20F3BBBA-1054-4476-88B0-D66A37DBCC0E}" srcOrd="1" destOrd="0" presId="urn:microsoft.com/office/officeart/2005/8/layout/cycle8"/>
    <dgm:cxn modelId="{A62FAA9C-0521-459F-A502-9E890FB2312C}" type="presParOf" srcId="{722C9DBB-0793-48E2-894E-FBA167286C87}" destId="{EC00A79D-F277-401D-B0D7-176C2887B321}" srcOrd="2" destOrd="0" presId="urn:microsoft.com/office/officeart/2005/8/layout/cycle8"/>
    <dgm:cxn modelId="{DA11657D-8340-44D4-85E5-559A2D504202}" type="presParOf" srcId="{722C9DBB-0793-48E2-894E-FBA167286C87}" destId="{90E3C663-373C-4139-9DD5-87A78435C5E0}" srcOrd="3" destOrd="0" presId="urn:microsoft.com/office/officeart/2005/8/layout/cycle8"/>
    <dgm:cxn modelId="{AA5C280D-8BBE-480B-A84D-DB5F91FD76E6}" type="presParOf" srcId="{722C9DBB-0793-48E2-894E-FBA167286C87}" destId="{64BCBF2F-1390-4AA7-A2F1-859453FDDDA7}" srcOrd="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2B75-10C4-4A63-B8C3-163D6C9DC2A3}">
      <dsp:nvSpPr>
        <dsp:cNvPr id="0" name=""/>
        <dsp:cNvSpPr/>
      </dsp:nvSpPr>
      <dsp:spPr>
        <a:xfrm>
          <a:off x="2191066" y="282836"/>
          <a:ext cx="3655123" cy="3655123"/>
        </a:xfrm>
        <a:prstGeom prst="pie">
          <a:avLst>
            <a:gd name="adj1" fmla="val 16200000"/>
            <a:gd name="adj2" fmla="val 1800000"/>
          </a:avLst>
        </a:prstGeom>
        <a:solidFill>
          <a:srgbClr val="DAB2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Sponsor</a:t>
          </a:r>
        </a:p>
      </dsp:txBody>
      <dsp:txXfrm>
        <a:off x="4117403" y="1057375"/>
        <a:ext cx="1305401" cy="1087834"/>
      </dsp:txXfrm>
    </dsp:sp>
    <dsp:sp modelId="{71B6BB6E-3F25-440E-A7BA-C81A8E7A2EB6}">
      <dsp:nvSpPr>
        <dsp:cNvPr id="0" name=""/>
        <dsp:cNvSpPr/>
      </dsp:nvSpPr>
      <dsp:spPr>
        <a:xfrm>
          <a:off x="2115788" y="413377"/>
          <a:ext cx="3655123" cy="3655123"/>
        </a:xfrm>
        <a:prstGeom prst="pie">
          <a:avLst>
            <a:gd name="adj1" fmla="val 1800000"/>
            <a:gd name="adj2" fmla="val 9000000"/>
          </a:avLst>
        </a:prstGeom>
        <a:solidFill>
          <a:srgbClr val="DAB2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Funder</a:t>
          </a:r>
        </a:p>
      </dsp:txBody>
      <dsp:txXfrm>
        <a:off x="2986055" y="2784856"/>
        <a:ext cx="1958102" cy="957294"/>
      </dsp:txXfrm>
    </dsp:sp>
    <dsp:sp modelId="{FA94A15B-7BE1-47D6-8388-0BE9AD1A68EC}">
      <dsp:nvSpPr>
        <dsp:cNvPr id="0" name=""/>
        <dsp:cNvSpPr/>
      </dsp:nvSpPr>
      <dsp:spPr>
        <a:xfrm>
          <a:off x="2040509" y="282836"/>
          <a:ext cx="3655123" cy="3655123"/>
        </a:xfrm>
        <a:prstGeom prst="pie">
          <a:avLst>
            <a:gd name="adj1" fmla="val 9000000"/>
            <a:gd name="adj2" fmla="val 16200000"/>
          </a:avLst>
        </a:prstGeom>
        <a:solidFill>
          <a:srgbClr val="DAB2E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Clinical Trials Unit</a:t>
          </a:r>
        </a:p>
      </dsp:txBody>
      <dsp:txXfrm>
        <a:off x="2463895" y="1057375"/>
        <a:ext cx="1305401" cy="1087834"/>
      </dsp:txXfrm>
    </dsp:sp>
    <dsp:sp modelId="{0EF1A7AD-4F6E-49CC-8DC3-FD75562CA125}">
      <dsp:nvSpPr>
        <dsp:cNvPr id="0" name=""/>
        <dsp:cNvSpPr/>
      </dsp:nvSpPr>
      <dsp:spPr>
        <a:xfrm>
          <a:off x="1965098" y="56567"/>
          <a:ext cx="4107663" cy="4107663"/>
        </a:xfrm>
        <a:prstGeom prst="circularArrow">
          <a:avLst>
            <a:gd name="adj1" fmla="val 5085"/>
            <a:gd name="adj2" fmla="val 327528"/>
            <a:gd name="adj3" fmla="val 1472472"/>
            <a:gd name="adj4" fmla="val 16199432"/>
            <a:gd name="adj5" fmla="val 5932"/>
          </a:avLst>
        </a:prstGeom>
        <a:solidFill>
          <a:schemeClr val="bg2">
            <a:lumMod val="10000"/>
          </a:schemeClr>
        </a:solidFill>
        <a:ln>
          <a:noFill/>
        </a:ln>
        <a:effectLst/>
      </dsp:spPr>
      <dsp:style>
        <a:lnRef idx="0">
          <a:scrgbClr r="0" g="0" b="0"/>
        </a:lnRef>
        <a:fillRef idx="1">
          <a:scrgbClr r="0" g="0" b="0"/>
        </a:fillRef>
        <a:effectRef idx="0">
          <a:scrgbClr r="0" g="0" b="0"/>
        </a:effectRef>
        <a:fontRef idx="minor">
          <a:schemeClr val="lt1"/>
        </a:fontRef>
      </dsp:style>
    </dsp:sp>
    <dsp:sp modelId="{4006204D-3396-429C-9C4C-39C1FB9AF6E6}">
      <dsp:nvSpPr>
        <dsp:cNvPr id="0" name=""/>
        <dsp:cNvSpPr/>
      </dsp:nvSpPr>
      <dsp:spPr>
        <a:xfrm>
          <a:off x="1889518" y="186876"/>
          <a:ext cx="4107663" cy="4107663"/>
        </a:xfrm>
        <a:prstGeom prst="circularArrow">
          <a:avLst>
            <a:gd name="adj1" fmla="val 5085"/>
            <a:gd name="adj2" fmla="val 327528"/>
            <a:gd name="adj3" fmla="val 8671970"/>
            <a:gd name="adj4" fmla="val 1800502"/>
            <a:gd name="adj5" fmla="val 5932"/>
          </a:avLst>
        </a:prstGeom>
        <a:solidFill>
          <a:schemeClr val="bg1">
            <a:lumMod val="10000"/>
          </a:schemeClr>
        </a:solidFill>
        <a:ln>
          <a:noFill/>
        </a:ln>
        <a:effectLst/>
      </dsp:spPr>
      <dsp:style>
        <a:lnRef idx="0">
          <a:scrgbClr r="0" g="0" b="0"/>
        </a:lnRef>
        <a:fillRef idx="1">
          <a:scrgbClr r="0" g="0" b="0"/>
        </a:fillRef>
        <a:effectRef idx="0">
          <a:scrgbClr r="0" g="0" b="0"/>
        </a:effectRef>
        <a:fontRef idx="minor">
          <a:schemeClr val="lt1"/>
        </a:fontRef>
      </dsp:style>
    </dsp:sp>
    <dsp:sp modelId="{4E8109B6-3CCB-4A44-9C4C-78B37F0572B8}">
      <dsp:nvSpPr>
        <dsp:cNvPr id="0" name=""/>
        <dsp:cNvSpPr/>
      </dsp:nvSpPr>
      <dsp:spPr>
        <a:xfrm>
          <a:off x="1813938" y="56567"/>
          <a:ext cx="4107663" cy="4107663"/>
        </a:xfrm>
        <a:prstGeom prst="circularArrow">
          <a:avLst>
            <a:gd name="adj1" fmla="val 5085"/>
            <a:gd name="adj2" fmla="val 327528"/>
            <a:gd name="adj3" fmla="val 15873039"/>
            <a:gd name="adj4" fmla="val 9000000"/>
            <a:gd name="adj5" fmla="val 5932"/>
          </a:avLst>
        </a:prstGeom>
        <a:solidFill>
          <a:schemeClr val="bg1">
            <a:lumMod val="1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2B75-10C4-4A63-B8C3-163D6C9DC2A3}">
      <dsp:nvSpPr>
        <dsp:cNvPr id="0" name=""/>
        <dsp:cNvSpPr/>
      </dsp:nvSpPr>
      <dsp:spPr>
        <a:xfrm>
          <a:off x="2115788" y="348107"/>
          <a:ext cx="3655123" cy="3655123"/>
        </a:xfrm>
        <a:prstGeom prst="ellipse">
          <a:avLst/>
        </a:prstGeom>
        <a:solidFill>
          <a:srgbClr val="DAB2E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b="1" kern="1200">
              <a:solidFill>
                <a:schemeClr val="bg1"/>
              </a:solidFill>
            </a:rPr>
            <a:t>DEXTA</a:t>
          </a:r>
        </a:p>
      </dsp:txBody>
      <dsp:txXfrm>
        <a:off x="2724975" y="957294"/>
        <a:ext cx="2436749" cy="2436749"/>
      </dsp:txXfrm>
    </dsp:sp>
    <dsp:sp modelId="{64BCBF2F-1390-4AA7-A2F1-859453FDDDA7}">
      <dsp:nvSpPr>
        <dsp:cNvPr id="0" name=""/>
        <dsp:cNvSpPr/>
      </dsp:nvSpPr>
      <dsp:spPr>
        <a:xfrm>
          <a:off x="1907518" y="121748"/>
          <a:ext cx="4107663" cy="4107663"/>
        </a:xfrm>
        <a:prstGeom prst="circularArrow">
          <a:avLst>
            <a:gd name="adj1" fmla="val 5085"/>
            <a:gd name="adj2" fmla="val 327528"/>
            <a:gd name="adj3" fmla="val 15838612"/>
            <a:gd name="adj4" fmla="val 16233860"/>
            <a:gd name="adj5" fmla="val 5932"/>
          </a:avLst>
        </a:prstGeom>
        <a:solidFill>
          <a:schemeClr val="bg2">
            <a:lumMod val="1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EF2AB730-C678-F54E-B0F5-84D0A197249E}" type="datetimeFigureOut">
              <a:rPr lang="en-US" smtClean="0"/>
              <a:t>4/14/2026</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3B208CF-6D31-B34E-9D95-EC615C533640}" type="slidenum">
              <a:rPr lang="en-US" smtClean="0"/>
              <a:t>‹#›</a:t>
            </a:fld>
            <a:endParaRPr lang="en-US"/>
          </a:p>
        </p:txBody>
      </p:sp>
    </p:spTree>
    <p:extLst>
      <p:ext uri="{BB962C8B-B14F-4D97-AF65-F5344CB8AC3E}">
        <p14:creationId xmlns:p14="http://schemas.microsoft.com/office/powerpoint/2010/main" val="70623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2</a:t>
            </a:fld>
            <a:endParaRPr lang="en-US"/>
          </a:p>
        </p:txBody>
      </p:sp>
    </p:spTree>
    <p:extLst>
      <p:ext uri="{BB962C8B-B14F-4D97-AF65-F5344CB8AC3E}">
        <p14:creationId xmlns:p14="http://schemas.microsoft.com/office/powerpoint/2010/main" val="271507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CB088-B433-DC87-BC0F-54C0D5830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23ED-4BAB-BC3C-6543-BD567820F79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620A3C5-E2F6-49AF-11B1-DAB365BBF3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brings us to the discussion about our new trial, DEXTA. DEXTA is a </a:t>
            </a:r>
            <a:r>
              <a:rPr lang="en-GB" sz="1200" i="0"/>
              <a:t>three-arm, multicentre, blinded, randomised placebo-controlled, efficacy trial. It involves a superiority hypothesis testing framework, a built-in safety run-in period, and planned single interim analysis with integral Pharmacokinetic-Pharmacodynamic (PKPD) analysis. All of which will be discussed later during the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t>DEXTA is a three armed trial, with high dose </a:t>
            </a:r>
            <a:r>
              <a:rPr lang="en-GB" sz="1200" i="0" err="1"/>
              <a:t>dexmed</a:t>
            </a:r>
            <a:r>
              <a:rPr lang="en-GB" sz="1200" i="0"/>
              <a:t>, low dose </a:t>
            </a:r>
            <a:r>
              <a:rPr lang="en-GB" sz="1200" i="0" err="1"/>
              <a:t>dexmed</a:t>
            </a:r>
            <a:r>
              <a:rPr lang="en-GB" sz="1200" i="0"/>
              <a:t>, and a placebo, all paired with morphine. More information will be shared on the next slide. It is a multicentre trial, with 15 UK hospital sites (NICUs), with a target of 240 premature babies randomised on a 1 to 1 to 1 ratio. As this is an </a:t>
            </a:r>
            <a:r>
              <a:rPr lang="en-GB" sz="1200" i="0" err="1"/>
              <a:t>effifacy</a:t>
            </a:r>
            <a:r>
              <a:rPr lang="en-GB" sz="1200" i="0"/>
              <a:t> trial, we want to know what is the best way to manage pain in babies so we want to see whether Dexmed does help to reduce morphine. </a:t>
            </a:r>
          </a:p>
        </p:txBody>
      </p:sp>
      <p:sp>
        <p:nvSpPr>
          <p:cNvPr id="4" name="Slide Number Placeholder 3">
            <a:extLst>
              <a:ext uri="{FF2B5EF4-FFF2-40B4-BE49-F238E27FC236}">
                <a16:creationId xmlns:a16="http://schemas.microsoft.com/office/drawing/2014/main" id="{FB724B92-E359-BF0A-8EA3-404B3C4ED176}"/>
              </a:ext>
            </a:extLst>
          </p:cNvPr>
          <p:cNvSpPr>
            <a:spLocks noGrp="1"/>
          </p:cNvSpPr>
          <p:nvPr>
            <p:ph type="sldNum" sz="quarter" idx="5"/>
          </p:nvPr>
        </p:nvSpPr>
        <p:spPr/>
        <p:txBody>
          <a:bodyPr/>
          <a:lstStyle/>
          <a:p>
            <a:fld id="{93B208CF-6D31-B34E-9D95-EC615C533640}" type="slidenum">
              <a:rPr lang="en-US" smtClean="0"/>
              <a:t>11</a:t>
            </a:fld>
            <a:endParaRPr lang="en-US"/>
          </a:p>
        </p:txBody>
      </p:sp>
    </p:spTree>
    <p:extLst>
      <p:ext uri="{BB962C8B-B14F-4D97-AF65-F5344CB8AC3E}">
        <p14:creationId xmlns:p14="http://schemas.microsoft.com/office/powerpoint/2010/main" val="856550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8FFF-0D0A-3022-720E-41F3AA369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1079D-053C-4CBA-DCD0-E5F3167B0F2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B051BB-3546-44DB-E700-C0A0B6B35271}"/>
              </a:ext>
            </a:extLst>
          </p:cNvPr>
          <p:cNvSpPr>
            <a:spLocks noGrp="1"/>
          </p:cNvSpPr>
          <p:nvPr>
            <p:ph type="body" idx="1"/>
          </p:nvPr>
        </p:nvSpPr>
        <p:spPr/>
        <p:txBody>
          <a:bodyPr/>
          <a:lstStyle/>
          <a:p>
            <a:r>
              <a:rPr lang="en-GB"/>
              <a:t>For any questions that require a clinical input or that we are unable to answer in the meeting, we will ensure that these are communicated via email after the SIV and also we will put these into a central Q&amp;A document that we hope to include on the website later down the line in the future </a:t>
            </a:r>
          </a:p>
        </p:txBody>
      </p:sp>
      <p:sp>
        <p:nvSpPr>
          <p:cNvPr id="4" name="Slide Number Placeholder 3">
            <a:extLst>
              <a:ext uri="{FF2B5EF4-FFF2-40B4-BE49-F238E27FC236}">
                <a16:creationId xmlns:a16="http://schemas.microsoft.com/office/drawing/2014/main" id="{CC1B165A-915B-67B3-BD51-D8C8C5807ACD}"/>
              </a:ext>
            </a:extLst>
          </p:cNvPr>
          <p:cNvSpPr>
            <a:spLocks noGrp="1"/>
          </p:cNvSpPr>
          <p:nvPr>
            <p:ph type="sldNum" sz="quarter" idx="5"/>
          </p:nvPr>
        </p:nvSpPr>
        <p:spPr/>
        <p:txBody>
          <a:bodyPr/>
          <a:lstStyle/>
          <a:p>
            <a:fld id="{93B208CF-6D31-B34E-9D95-EC615C533640}" type="slidenum">
              <a:rPr lang="en-US" smtClean="0"/>
              <a:t>101</a:t>
            </a:fld>
            <a:endParaRPr lang="en-US"/>
          </a:p>
        </p:txBody>
      </p:sp>
    </p:spTree>
    <p:extLst>
      <p:ext uri="{BB962C8B-B14F-4D97-AF65-F5344CB8AC3E}">
        <p14:creationId xmlns:p14="http://schemas.microsoft.com/office/powerpoint/2010/main" val="17684181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F5A26-D994-B9CD-92A1-6A0D4E229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9A30-CFD3-E39F-4E25-62362EA3CF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D7ED3E-CB70-7AED-0D2F-BFA9026326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836E7F-C728-9F46-0018-1A553FB63945}"/>
              </a:ext>
            </a:extLst>
          </p:cNvPr>
          <p:cNvSpPr>
            <a:spLocks noGrp="1"/>
          </p:cNvSpPr>
          <p:nvPr>
            <p:ph type="sldNum" sz="quarter" idx="5"/>
          </p:nvPr>
        </p:nvSpPr>
        <p:spPr/>
        <p:txBody>
          <a:bodyPr/>
          <a:lstStyle/>
          <a:p>
            <a:fld id="{93B208CF-6D31-B34E-9D95-EC615C533640}" type="slidenum">
              <a:rPr lang="en-US" smtClean="0"/>
              <a:t>102</a:t>
            </a:fld>
            <a:endParaRPr lang="en-US"/>
          </a:p>
        </p:txBody>
      </p:sp>
    </p:spTree>
    <p:extLst>
      <p:ext uri="{BB962C8B-B14F-4D97-AF65-F5344CB8AC3E}">
        <p14:creationId xmlns:p14="http://schemas.microsoft.com/office/powerpoint/2010/main" val="23886571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9F2F-929D-877B-E387-81E969AFD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F936E-6160-5AC1-6953-7E07987140D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4F965D2-0217-B9BA-92F5-4BE33EE140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D4CB4E-609A-000F-D2E3-61AC2EE18EF8}"/>
              </a:ext>
            </a:extLst>
          </p:cNvPr>
          <p:cNvSpPr>
            <a:spLocks noGrp="1"/>
          </p:cNvSpPr>
          <p:nvPr>
            <p:ph type="sldNum" sz="quarter" idx="5"/>
          </p:nvPr>
        </p:nvSpPr>
        <p:spPr/>
        <p:txBody>
          <a:bodyPr/>
          <a:lstStyle/>
          <a:p>
            <a:fld id="{93B208CF-6D31-B34E-9D95-EC615C533640}" type="slidenum">
              <a:rPr lang="en-US" smtClean="0"/>
              <a:t>103</a:t>
            </a:fld>
            <a:endParaRPr lang="en-US"/>
          </a:p>
        </p:txBody>
      </p:sp>
    </p:spTree>
    <p:extLst>
      <p:ext uri="{BB962C8B-B14F-4D97-AF65-F5344CB8AC3E}">
        <p14:creationId xmlns:p14="http://schemas.microsoft.com/office/powerpoint/2010/main" val="34337892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104</a:t>
            </a:fld>
            <a:endParaRPr lang="en-US"/>
          </a:p>
        </p:txBody>
      </p:sp>
    </p:spTree>
    <p:extLst>
      <p:ext uri="{BB962C8B-B14F-4D97-AF65-F5344CB8AC3E}">
        <p14:creationId xmlns:p14="http://schemas.microsoft.com/office/powerpoint/2010/main" val="38539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3DB3-12A3-73E5-5C41-F597ADB5D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599A6-5C1E-0855-C7D2-D5A7B7CB45C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FF44438-CEC6-4E56-5AD8-893433ADF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mentioned on the previous slide, the trial groups will be high dose </a:t>
            </a:r>
            <a:r>
              <a:rPr lang="en-GB" err="1"/>
              <a:t>dexmed</a:t>
            </a:r>
            <a:r>
              <a:rPr lang="en-GB"/>
              <a:t>, low dose </a:t>
            </a:r>
            <a:r>
              <a:rPr lang="en-GB" err="1"/>
              <a:t>dexmed</a:t>
            </a:r>
            <a:r>
              <a:rPr lang="en-GB"/>
              <a:t> and a placebo/dummy medicine, all given with a morphine infusion. Babies will be randomly assigned to one of these treatment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We want to find whether adding </a:t>
            </a:r>
            <a:r>
              <a:rPr lang="en-GB" sz="1200" err="1"/>
              <a:t>dexmed</a:t>
            </a:r>
            <a:r>
              <a:rPr lang="en-GB" sz="1200"/>
              <a:t> (one of two doses – a high and a low dose) to morphine help reduces the total amount of morphine needed. </a:t>
            </a:r>
          </a:p>
          <a:p>
            <a:endParaRPr lang="en-GB"/>
          </a:p>
        </p:txBody>
      </p:sp>
      <p:sp>
        <p:nvSpPr>
          <p:cNvPr id="4" name="Slide Number Placeholder 3">
            <a:extLst>
              <a:ext uri="{FF2B5EF4-FFF2-40B4-BE49-F238E27FC236}">
                <a16:creationId xmlns:a16="http://schemas.microsoft.com/office/drawing/2014/main" id="{50CD97B0-7F6B-4B85-BF2A-772BF85EE285}"/>
              </a:ext>
            </a:extLst>
          </p:cNvPr>
          <p:cNvSpPr>
            <a:spLocks noGrp="1"/>
          </p:cNvSpPr>
          <p:nvPr>
            <p:ph type="sldNum" sz="quarter" idx="5"/>
          </p:nvPr>
        </p:nvSpPr>
        <p:spPr/>
        <p:txBody>
          <a:bodyPr/>
          <a:lstStyle/>
          <a:p>
            <a:fld id="{93B208CF-6D31-B34E-9D95-EC615C533640}" type="slidenum">
              <a:rPr lang="en-US" smtClean="0"/>
              <a:t>12</a:t>
            </a:fld>
            <a:endParaRPr lang="en-US"/>
          </a:p>
        </p:txBody>
      </p:sp>
    </p:spTree>
    <p:extLst>
      <p:ext uri="{BB962C8B-B14F-4D97-AF65-F5344CB8AC3E}">
        <p14:creationId xmlns:p14="http://schemas.microsoft.com/office/powerpoint/2010/main" val="200597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DA18-57D4-65EE-ADFE-A840FCE97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9D627-E6ED-839D-C0D1-BC28FEF7C2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0A715E-67A5-A01B-A8AC-670FDFB45B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1366EC-229A-0793-EFC2-10B5962F980F}"/>
              </a:ext>
            </a:extLst>
          </p:cNvPr>
          <p:cNvSpPr>
            <a:spLocks noGrp="1"/>
          </p:cNvSpPr>
          <p:nvPr>
            <p:ph type="sldNum" sz="quarter" idx="5"/>
          </p:nvPr>
        </p:nvSpPr>
        <p:spPr/>
        <p:txBody>
          <a:bodyPr/>
          <a:lstStyle/>
          <a:p>
            <a:fld id="{93B208CF-6D31-B34E-9D95-EC615C533640}" type="slidenum">
              <a:rPr lang="en-US" smtClean="0"/>
              <a:t>13</a:t>
            </a:fld>
            <a:endParaRPr lang="en-US"/>
          </a:p>
        </p:txBody>
      </p:sp>
    </p:spTree>
    <p:extLst>
      <p:ext uri="{BB962C8B-B14F-4D97-AF65-F5344CB8AC3E}">
        <p14:creationId xmlns:p14="http://schemas.microsoft.com/office/powerpoint/2010/main" val="705396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789FD-0746-A40F-6A87-208C42B54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DC7EF-FC70-9C1D-772A-0C44F8C2481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46F3B89-B308-C187-AD76-913AFA7F0EB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173056-6CE2-C91B-9D2D-06041F1E5628}"/>
              </a:ext>
            </a:extLst>
          </p:cNvPr>
          <p:cNvSpPr>
            <a:spLocks noGrp="1"/>
          </p:cNvSpPr>
          <p:nvPr>
            <p:ph type="sldNum" sz="quarter" idx="5"/>
          </p:nvPr>
        </p:nvSpPr>
        <p:spPr/>
        <p:txBody>
          <a:bodyPr/>
          <a:lstStyle/>
          <a:p>
            <a:fld id="{93B208CF-6D31-B34E-9D95-EC615C533640}" type="slidenum">
              <a:rPr lang="en-US" smtClean="0"/>
              <a:t>14</a:t>
            </a:fld>
            <a:endParaRPr lang="en-US"/>
          </a:p>
        </p:txBody>
      </p:sp>
    </p:spTree>
    <p:extLst>
      <p:ext uri="{BB962C8B-B14F-4D97-AF65-F5344CB8AC3E}">
        <p14:creationId xmlns:p14="http://schemas.microsoft.com/office/powerpoint/2010/main" val="196491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CA12-0A54-0790-6A3E-175E8499D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EC1F4-988A-9DD2-85DD-0236A98887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6180CF-0F41-FC9B-6775-C28C7B6F8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can be recruited at any stage of their neonatal journey, the birth just should be less than 32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excluding congenital anomalies that are likely to be fatal or likely to affect the results (e.g. affecting how they manage pain), we are not giving a definition as it should be a clinical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don’t want to include babies who are less than 7 days old </a:t>
            </a:r>
          </a:p>
          <a:p>
            <a:endParaRPr lang="en-GB" dirty="0"/>
          </a:p>
        </p:txBody>
      </p:sp>
      <p:sp>
        <p:nvSpPr>
          <p:cNvPr id="4" name="Slide Number Placeholder 3">
            <a:extLst>
              <a:ext uri="{FF2B5EF4-FFF2-40B4-BE49-F238E27FC236}">
                <a16:creationId xmlns:a16="http://schemas.microsoft.com/office/drawing/2014/main" id="{101FD850-168B-7FF6-4395-E676F324CDB2}"/>
              </a:ext>
            </a:extLst>
          </p:cNvPr>
          <p:cNvSpPr>
            <a:spLocks noGrp="1"/>
          </p:cNvSpPr>
          <p:nvPr>
            <p:ph type="sldNum" sz="quarter" idx="5"/>
          </p:nvPr>
        </p:nvSpPr>
        <p:spPr/>
        <p:txBody>
          <a:bodyPr/>
          <a:lstStyle/>
          <a:p>
            <a:fld id="{93B208CF-6D31-B34E-9D95-EC615C533640}" type="slidenum">
              <a:rPr lang="en-US" smtClean="0"/>
              <a:t>15</a:t>
            </a:fld>
            <a:endParaRPr lang="en-US"/>
          </a:p>
        </p:txBody>
      </p:sp>
    </p:spTree>
    <p:extLst>
      <p:ext uri="{BB962C8B-B14F-4D97-AF65-F5344CB8AC3E}">
        <p14:creationId xmlns:p14="http://schemas.microsoft.com/office/powerpoint/2010/main" val="227267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678BF-0C72-F564-2BCC-A4B665121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E59CB-27D3-D5BA-D451-511A94B0C95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43BD488-B463-1121-A155-41D41D7008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On the slide, there are a few key trial details and milestones, with site opening beginning from Feb 2026, recruitment lasting 24 months, and the end of data collection, report and dissemination approaching the 2030. </a:t>
            </a:r>
            <a:endParaRPr lang="en-GB" i="0" dirty="0"/>
          </a:p>
          <a:p>
            <a:endParaRPr lang="en-GB" i="0" dirty="0"/>
          </a:p>
        </p:txBody>
      </p:sp>
      <p:sp>
        <p:nvSpPr>
          <p:cNvPr id="4" name="Slide Number Placeholder 3">
            <a:extLst>
              <a:ext uri="{FF2B5EF4-FFF2-40B4-BE49-F238E27FC236}">
                <a16:creationId xmlns:a16="http://schemas.microsoft.com/office/drawing/2014/main" id="{53787617-D62D-A5BD-7A5C-B723F503ECE0}"/>
              </a:ext>
            </a:extLst>
          </p:cNvPr>
          <p:cNvSpPr>
            <a:spLocks noGrp="1"/>
          </p:cNvSpPr>
          <p:nvPr>
            <p:ph type="sldNum" sz="quarter" idx="5"/>
          </p:nvPr>
        </p:nvSpPr>
        <p:spPr/>
        <p:txBody>
          <a:bodyPr/>
          <a:lstStyle/>
          <a:p>
            <a:fld id="{93B208CF-6D31-B34E-9D95-EC615C533640}" type="slidenum">
              <a:rPr lang="en-US" smtClean="0"/>
              <a:t>16</a:t>
            </a:fld>
            <a:endParaRPr lang="en-US"/>
          </a:p>
        </p:txBody>
      </p:sp>
    </p:spTree>
    <p:extLst>
      <p:ext uri="{BB962C8B-B14F-4D97-AF65-F5344CB8AC3E}">
        <p14:creationId xmlns:p14="http://schemas.microsoft.com/office/powerpoint/2010/main" val="302449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1E07-D7AF-631A-2307-3AAC23BE4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848C0-C948-7E73-7BA3-597153C267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DA34E6D-480F-95B3-494B-46EB2D2CC0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873F7E-CC09-AC10-96D6-526F5471A625}"/>
              </a:ext>
            </a:extLst>
          </p:cNvPr>
          <p:cNvSpPr>
            <a:spLocks noGrp="1"/>
          </p:cNvSpPr>
          <p:nvPr>
            <p:ph type="sldNum" sz="quarter" idx="5"/>
          </p:nvPr>
        </p:nvSpPr>
        <p:spPr/>
        <p:txBody>
          <a:bodyPr/>
          <a:lstStyle/>
          <a:p>
            <a:fld id="{93B208CF-6D31-B34E-9D95-EC615C533640}" type="slidenum">
              <a:rPr lang="en-US" smtClean="0"/>
              <a:t>17</a:t>
            </a:fld>
            <a:endParaRPr lang="en-US"/>
          </a:p>
        </p:txBody>
      </p:sp>
    </p:spTree>
    <p:extLst>
      <p:ext uri="{BB962C8B-B14F-4D97-AF65-F5344CB8AC3E}">
        <p14:creationId xmlns:p14="http://schemas.microsoft.com/office/powerpoint/2010/main" val="264180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E661-B282-30FC-18A1-C1AC4A3F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00CB-07C4-36D6-8D8A-073C7730B75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E11525-6168-D65F-D59E-5133F92955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CA91E8-7641-EB33-E874-57CAC86D6D4D}"/>
              </a:ext>
            </a:extLst>
          </p:cNvPr>
          <p:cNvSpPr>
            <a:spLocks noGrp="1"/>
          </p:cNvSpPr>
          <p:nvPr>
            <p:ph type="sldNum" sz="quarter" idx="5"/>
          </p:nvPr>
        </p:nvSpPr>
        <p:spPr/>
        <p:txBody>
          <a:bodyPr/>
          <a:lstStyle/>
          <a:p>
            <a:fld id="{93B208CF-6D31-B34E-9D95-EC615C533640}" type="slidenum">
              <a:rPr lang="en-US" smtClean="0"/>
              <a:t>18</a:t>
            </a:fld>
            <a:endParaRPr lang="en-US"/>
          </a:p>
        </p:txBody>
      </p:sp>
    </p:spTree>
    <p:extLst>
      <p:ext uri="{BB962C8B-B14F-4D97-AF65-F5344CB8AC3E}">
        <p14:creationId xmlns:p14="http://schemas.microsoft.com/office/powerpoint/2010/main" val="14140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12220-D5DC-5C8D-5F7C-EA118AE5D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67A48-5D3E-ED0C-5E87-33A61523D19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C560DFA-AAE7-842D-3A27-0816DE72B5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2A062F4-E43C-38BE-4A3F-D3AE688D6516}"/>
              </a:ext>
            </a:extLst>
          </p:cNvPr>
          <p:cNvSpPr>
            <a:spLocks noGrp="1"/>
          </p:cNvSpPr>
          <p:nvPr>
            <p:ph type="sldNum" sz="quarter" idx="5"/>
          </p:nvPr>
        </p:nvSpPr>
        <p:spPr/>
        <p:txBody>
          <a:bodyPr/>
          <a:lstStyle/>
          <a:p>
            <a:fld id="{93B208CF-6D31-B34E-9D95-EC615C533640}" type="slidenum">
              <a:rPr lang="en-US" smtClean="0"/>
              <a:t>19</a:t>
            </a:fld>
            <a:endParaRPr lang="en-US"/>
          </a:p>
        </p:txBody>
      </p:sp>
    </p:spTree>
    <p:extLst>
      <p:ext uri="{BB962C8B-B14F-4D97-AF65-F5344CB8AC3E}">
        <p14:creationId xmlns:p14="http://schemas.microsoft.com/office/powerpoint/2010/main" val="248900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A706-9589-6223-E0CD-028DE0727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65075-B801-4783-3D3C-2CD6CDFF1E4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624F51-6F5A-D9DB-6DE9-0FE92200BD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BFDA68-B451-A818-EEFD-2D47F6B6BD9B}"/>
              </a:ext>
            </a:extLst>
          </p:cNvPr>
          <p:cNvSpPr>
            <a:spLocks noGrp="1"/>
          </p:cNvSpPr>
          <p:nvPr>
            <p:ph type="sldNum" sz="quarter" idx="5"/>
          </p:nvPr>
        </p:nvSpPr>
        <p:spPr/>
        <p:txBody>
          <a:bodyPr/>
          <a:lstStyle/>
          <a:p>
            <a:fld id="{93B208CF-6D31-B34E-9D95-EC615C533640}" type="slidenum">
              <a:rPr lang="en-US" smtClean="0"/>
              <a:t>20</a:t>
            </a:fld>
            <a:endParaRPr lang="en-US"/>
          </a:p>
        </p:txBody>
      </p:sp>
    </p:spTree>
    <p:extLst>
      <p:ext uri="{BB962C8B-B14F-4D97-AF65-F5344CB8AC3E}">
        <p14:creationId xmlns:p14="http://schemas.microsoft.com/office/powerpoint/2010/main" val="12358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EC93-9456-B19F-DDFF-6C48BDA5D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BAFE9-63B0-93BB-DF9C-5BF89D1039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A906E4-35E6-F447-BFD3-489CA27ACA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1C36CF-27AF-5DDA-842D-A95696A2E26B}"/>
              </a:ext>
            </a:extLst>
          </p:cNvPr>
          <p:cNvSpPr>
            <a:spLocks noGrp="1"/>
          </p:cNvSpPr>
          <p:nvPr>
            <p:ph type="sldNum" sz="quarter" idx="5"/>
          </p:nvPr>
        </p:nvSpPr>
        <p:spPr/>
        <p:txBody>
          <a:bodyPr/>
          <a:lstStyle/>
          <a:p>
            <a:fld id="{93B208CF-6D31-B34E-9D95-EC615C533640}" type="slidenum">
              <a:rPr lang="en-US" smtClean="0"/>
              <a:t>3</a:t>
            </a:fld>
            <a:endParaRPr lang="en-US"/>
          </a:p>
        </p:txBody>
      </p:sp>
    </p:spTree>
    <p:extLst>
      <p:ext uri="{BB962C8B-B14F-4D97-AF65-F5344CB8AC3E}">
        <p14:creationId xmlns:p14="http://schemas.microsoft.com/office/powerpoint/2010/main" val="255943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02EA9-44B6-E2EC-9AF8-49F7D6440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66EE9-3470-AFC5-7652-AEAB9ECF10D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581FE7-06B6-67CD-673F-847B4B9380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DFA2E3-DEF6-75A6-9178-F16A260CB537}"/>
              </a:ext>
            </a:extLst>
          </p:cNvPr>
          <p:cNvSpPr>
            <a:spLocks noGrp="1"/>
          </p:cNvSpPr>
          <p:nvPr>
            <p:ph type="sldNum" sz="quarter" idx="5"/>
          </p:nvPr>
        </p:nvSpPr>
        <p:spPr/>
        <p:txBody>
          <a:bodyPr/>
          <a:lstStyle/>
          <a:p>
            <a:fld id="{93B208CF-6D31-B34E-9D95-EC615C533640}" type="slidenum">
              <a:rPr lang="en-US" smtClean="0"/>
              <a:t>21</a:t>
            </a:fld>
            <a:endParaRPr lang="en-US"/>
          </a:p>
        </p:txBody>
      </p:sp>
    </p:spTree>
    <p:extLst>
      <p:ext uri="{BB962C8B-B14F-4D97-AF65-F5344CB8AC3E}">
        <p14:creationId xmlns:p14="http://schemas.microsoft.com/office/powerpoint/2010/main" val="696408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F197A-4BD3-232B-47A0-57FD0F7DD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410E7-B06E-32B0-EFE7-5552B6F6DA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5C0B9F-1A1F-2F91-8A70-E9B048D538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92CEED-0339-C406-478B-A649E134F244}"/>
              </a:ext>
            </a:extLst>
          </p:cNvPr>
          <p:cNvSpPr>
            <a:spLocks noGrp="1"/>
          </p:cNvSpPr>
          <p:nvPr>
            <p:ph type="sldNum" sz="quarter" idx="5"/>
          </p:nvPr>
        </p:nvSpPr>
        <p:spPr/>
        <p:txBody>
          <a:bodyPr/>
          <a:lstStyle/>
          <a:p>
            <a:fld id="{93B208CF-6D31-B34E-9D95-EC615C533640}" type="slidenum">
              <a:rPr lang="en-US" smtClean="0"/>
              <a:t>22</a:t>
            </a:fld>
            <a:endParaRPr lang="en-US"/>
          </a:p>
        </p:txBody>
      </p:sp>
    </p:spTree>
    <p:extLst>
      <p:ext uri="{BB962C8B-B14F-4D97-AF65-F5344CB8AC3E}">
        <p14:creationId xmlns:p14="http://schemas.microsoft.com/office/powerpoint/2010/main" val="396108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37F5-919A-18C5-8C2B-DF197175B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00413-ED26-0498-5F8C-2F437DB1C0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3C2896F-F3B8-07ED-190C-6B219168A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Please make sure that you are only uploading 1 reason per participant onto </a:t>
            </a:r>
            <a:r>
              <a:rPr lang="en-GB" sz="1200" kern="1200" err="1">
                <a:solidFill>
                  <a:schemeClr val="tx1"/>
                </a:solidFill>
                <a:effectLst/>
                <a:latin typeface="+mn-lt"/>
                <a:ea typeface="+mn-ea"/>
                <a:cs typeface="+mn-cs"/>
              </a:rPr>
              <a:t>REDcap</a:t>
            </a:r>
            <a:r>
              <a:rPr lang="en-GB" sz="1200" kern="1200">
                <a:solidFill>
                  <a:schemeClr val="tx1"/>
                </a:solidFill>
                <a:effectLst/>
                <a:latin typeface="+mn-lt"/>
                <a:ea typeface="+mn-ea"/>
                <a:cs typeface="+mn-cs"/>
              </a:rPr>
              <a:t>.</a:t>
            </a:r>
          </a:p>
          <a:p>
            <a:endParaRPr lang="en-GB"/>
          </a:p>
        </p:txBody>
      </p:sp>
      <p:sp>
        <p:nvSpPr>
          <p:cNvPr id="4" name="Slide Number Placeholder 3">
            <a:extLst>
              <a:ext uri="{FF2B5EF4-FFF2-40B4-BE49-F238E27FC236}">
                <a16:creationId xmlns:a16="http://schemas.microsoft.com/office/drawing/2014/main" id="{9BEA21EE-11CB-7AC8-D395-F41F539A8D62}"/>
              </a:ext>
            </a:extLst>
          </p:cNvPr>
          <p:cNvSpPr>
            <a:spLocks noGrp="1"/>
          </p:cNvSpPr>
          <p:nvPr>
            <p:ph type="sldNum" sz="quarter" idx="5"/>
          </p:nvPr>
        </p:nvSpPr>
        <p:spPr/>
        <p:txBody>
          <a:bodyPr/>
          <a:lstStyle/>
          <a:p>
            <a:fld id="{93B208CF-6D31-B34E-9D95-EC615C533640}" type="slidenum">
              <a:rPr lang="en-US" smtClean="0"/>
              <a:t>23</a:t>
            </a:fld>
            <a:endParaRPr lang="en-US"/>
          </a:p>
        </p:txBody>
      </p:sp>
    </p:spTree>
    <p:extLst>
      <p:ext uri="{BB962C8B-B14F-4D97-AF65-F5344CB8AC3E}">
        <p14:creationId xmlns:p14="http://schemas.microsoft.com/office/powerpoint/2010/main" val="3761827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FB06-7A46-58E5-9B25-F750CC694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B1C5C-3E7F-7439-B0E2-D2BC6F2506B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ECC8BFA-DF64-8383-647C-2A0F205DFA54}"/>
              </a:ext>
            </a:extLst>
          </p:cNvPr>
          <p:cNvSpPr>
            <a:spLocks noGrp="1"/>
          </p:cNvSpPr>
          <p:nvPr>
            <p:ph type="body" idx="1"/>
          </p:nvPr>
        </p:nvSpPr>
        <p:spPr/>
        <p:txBody>
          <a:bodyPr/>
          <a:lstStyle/>
          <a:p>
            <a:r>
              <a:rPr lang="en-GB"/>
              <a:t>We are aware that this appears on the smaller/</a:t>
            </a:r>
            <a:r>
              <a:rPr lang="en-GB" err="1"/>
              <a:t>unclearer</a:t>
            </a:r>
            <a:r>
              <a:rPr lang="en-GB"/>
              <a:t> side, but we as part of our site training package, we will include a copy of this flow diagram. </a:t>
            </a:r>
          </a:p>
          <a:p>
            <a:endParaRPr lang="en-GB"/>
          </a:p>
          <a:p>
            <a:r>
              <a:rPr lang="en-GB"/>
              <a:t>The screening process begins by determining whether the baby was born at less than 32 weeks’ gestation; if not, no further information or upload to </a:t>
            </a:r>
            <a:r>
              <a:rPr lang="en-GB" err="1"/>
              <a:t>REDCap</a:t>
            </a:r>
            <a:r>
              <a:rPr lang="en-GB"/>
              <a:t> is required. If yes, the baby’s details are entered onto the paper screening log and eligibility for DEXTA is assessed. If the baby is eligible and parental consent is obtained, the consent details are recorded on the paper screening log and no </a:t>
            </a:r>
            <a:r>
              <a:rPr lang="en-GB" err="1"/>
              <a:t>REDCap</a:t>
            </a:r>
            <a:r>
              <a:rPr lang="en-GB"/>
              <a:t> upload is needed. If the baby is not eligible or consent is not obtained, it must be determined whether the reason is a fixed outcome (A–E); if so, the reason is recorded in the fixed outcome column of the screening log and the baby is added to the monthly screening report on </a:t>
            </a:r>
            <a:r>
              <a:rPr lang="en-GB" err="1"/>
              <a:t>REDCap</a:t>
            </a:r>
            <a:r>
              <a:rPr lang="en-GB"/>
              <a:t>. If the reason is not a fixed outcome, it is recorded as a provisional reason (F–L), and the baby continues to be screened until consent is obtained, the reason becomes a fixed outcome, or the baby is discharged or dies. If the reason later becomes a fixed outcome, or if the baby is discharged or dies, the screening log is updated with the relevant final reason and the baby is added to the monthly screening report for the appropriate month.</a:t>
            </a:r>
          </a:p>
        </p:txBody>
      </p:sp>
      <p:sp>
        <p:nvSpPr>
          <p:cNvPr id="4" name="Slide Number Placeholder 3">
            <a:extLst>
              <a:ext uri="{FF2B5EF4-FFF2-40B4-BE49-F238E27FC236}">
                <a16:creationId xmlns:a16="http://schemas.microsoft.com/office/drawing/2014/main" id="{26583540-56BD-5D0B-7907-BB643AC2175A}"/>
              </a:ext>
            </a:extLst>
          </p:cNvPr>
          <p:cNvSpPr>
            <a:spLocks noGrp="1"/>
          </p:cNvSpPr>
          <p:nvPr>
            <p:ph type="sldNum" sz="quarter" idx="5"/>
          </p:nvPr>
        </p:nvSpPr>
        <p:spPr/>
        <p:txBody>
          <a:bodyPr/>
          <a:lstStyle/>
          <a:p>
            <a:fld id="{93B208CF-6D31-B34E-9D95-EC615C533640}" type="slidenum">
              <a:rPr lang="en-US" smtClean="0"/>
              <a:t>24</a:t>
            </a:fld>
            <a:endParaRPr lang="en-US"/>
          </a:p>
        </p:txBody>
      </p:sp>
    </p:spTree>
    <p:extLst>
      <p:ext uri="{BB962C8B-B14F-4D97-AF65-F5344CB8AC3E}">
        <p14:creationId xmlns:p14="http://schemas.microsoft.com/office/powerpoint/2010/main" val="95138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87BC-C876-9903-EADF-39D94A857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2E67C-252B-AC5E-74A9-52C1BFE1681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E410D3-1FBA-BA86-4C96-365222E50A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76E6A1-2A14-3498-4857-B5518AA2BB75}"/>
              </a:ext>
            </a:extLst>
          </p:cNvPr>
          <p:cNvSpPr>
            <a:spLocks noGrp="1"/>
          </p:cNvSpPr>
          <p:nvPr>
            <p:ph type="sldNum" sz="quarter" idx="5"/>
          </p:nvPr>
        </p:nvSpPr>
        <p:spPr/>
        <p:txBody>
          <a:bodyPr/>
          <a:lstStyle/>
          <a:p>
            <a:fld id="{93B208CF-6D31-B34E-9D95-EC615C533640}" type="slidenum">
              <a:rPr lang="en-US" smtClean="0"/>
              <a:t>25</a:t>
            </a:fld>
            <a:endParaRPr lang="en-US"/>
          </a:p>
        </p:txBody>
      </p:sp>
    </p:spTree>
    <p:extLst>
      <p:ext uri="{BB962C8B-B14F-4D97-AF65-F5344CB8AC3E}">
        <p14:creationId xmlns:p14="http://schemas.microsoft.com/office/powerpoint/2010/main" val="310614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D513D-1D5D-E0FF-36BF-FEBB58EF0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AE76F-987C-8EB2-53CB-390C44B9D08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E1105A-D630-670B-B421-AE1251A447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615ABA-550E-D7F6-23F0-31A632B00E2B}"/>
              </a:ext>
            </a:extLst>
          </p:cNvPr>
          <p:cNvSpPr>
            <a:spLocks noGrp="1"/>
          </p:cNvSpPr>
          <p:nvPr>
            <p:ph type="sldNum" sz="quarter" idx="5"/>
          </p:nvPr>
        </p:nvSpPr>
        <p:spPr/>
        <p:txBody>
          <a:bodyPr/>
          <a:lstStyle/>
          <a:p>
            <a:fld id="{93B208CF-6D31-B34E-9D95-EC615C533640}" type="slidenum">
              <a:rPr lang="en-US" smtClean="0"/>
              <a:t>26</a:t>
            </a:fld>
            <a:endParaRPr lang="en-US"/>
          </a:p>
        </p:txBody>
      </p:sp>
    </p:spTree>
    <p:extLst>
      <p:ext uri="{BB962C8B-B14F-4D97-AF65-F5344CB8AC3E}">
        <p14:creationId xmlns:p14="http://schemas.microsoft.com/office/powerpoint/2010/main" val="659399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38088-E0C4-C47B-CBC1-5F1BA35F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70659-C5E3-4E7B-9EC7-64D473A298E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055B4B-DCDD-E319-7D99-E6DCBA89BC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50F93-19F0-E232-EC97-ED2CADB277EB}"/>
              </a:ext>
            </a:extLst>
          </p:cNvPr>
          <p:cNvSpPr>
            <a:spLocks noGrp="1"/>
          </p:cNvSpPr>
          <p:nvPr>
            <p:ph type="sldNum" sz="quarter" idx="5"/>
          </p:nvPr>
        </p:nvSpPr>
        <p:spPr/>
        <p:txBody>
          <a:bodyPr/>
          <a:lstStyle/>
          <a:p>
            <a:fld id="{93B208CF-6D31-B34E-9D95-EC615C533640}" type="slidenum">
              <a:rPr lang="en-US" smtClean="0"/>
              <a:t>27</a:t>
            </a:fld>
            <a:endParaRPr lang="en-US"/>
          </a:p>
        </p:txBody>
      </p:sp>
    </p:spTree>
    <p:extLst>
      <p:ext uri="{BB962C8B-B14F-4D97-AF65-F5344CB8AC3E}">
        <p14:creationId xmlns:p14="http://schemas.microsoft.com/office/powerpoint/2010/main" val="3077173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769E8-ED39-F4B9-0EE7-21BD4D43D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BAE04-FA3B-6280-25B3-505ECFB9EC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B1A430-F5FD-9E0C-8E80-CD8A6F461B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Use the Participant Information Sheet (PIS) to facilitate a conversation with the parents/families of potential participants around consent to the study.</a:t>
            </a:r>
          </a:p>
          <a:p>
            <a:endParaRPr lang="en-GB"/>
          </a:p>
        </p:txBody>
      </p:sp>
      <p:sp>
        <p:nvSpPr>
          <p:cNvPr id="4" name="Slide Number Placeholder 3">
            <a:extLst>
              <a:ext uri="{FF2B5EF4-FFF2-40B4-BE49-F238E27FC236}">
                <a16:creationId xmlns:a16="http://schemas.microsoft.com/office/drawing/2014/main" id="{0A70E59D-BAE8-CA42-2456-EC99BC36A48B}"/>
              </a:ext>
            </a:extLst>
          </p:cNvPr>
          <p:cNvSpPr>
            <a:spLocks noGrp="1"/>
          </p:cNvSpPr>
          <p:nvPr>
            <p:ph type="sldNum" sz="quarter" idx="5"/>
          </p:nvPr>
        </p:nvSpPr>
        <p:spPr/>
        <p:txBody>
          <a:bodyPr/>
          <a:lstStyle/>
          <a:p>
            <a:fld id="{93B208CF-6D31-B34E-9D95-EC615C533640}" type="slidenum">
              <a:rPr lang="en-US" smtClean="0"/>
              <a:t>28</a:t>
            </a:fld>
            <a:endParaRPr lang="en-US"/>
          </a:p>
        </p:txBody>
      </p:sp>
    </p:spTree>
    <p:extLst>
      <p:ext uri="{BB962C8B-B14F-4D97-AF65-F5344CB8AC3E}">
        <p14:creationId xmlns:p14="http://schemas.microsoft.com/office/powerpoint/2010/main" val="155357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E1287-98E3-68FD-E71C-09D56E187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D9852-9A64-4178-B9F8-6320CA9BD68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42CA78-27E6-E16A-A14D-552E8BDD70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0F1DBD-43E9-A1E6-15C8-234E32D04F8D}"/>
              </a:ext>
            </a:extLst>
          </p:cNvPr>
          <p:cNvSpPr>
            <a:spLocks noGrp="1"/>
          </p:cNvSpPr>
          <p:nvPr>
            <p:ph type="sldNum" sz="quarter" idx="5"/>
          </p:nvPr>
        </p:nvSpPr>
        <p:spPr/>
        <p:txBody>
          <a:bodyPr/>
          <a:lstStyle/>
          <a:p>
            <a:fld id="{93B208CF-6D31-B34E-9D95-EC615C533640}" type="slidenum">
              <a:rPr lang="en-US" smtClean="0"/>
              <a:t>29</a:t>
            </a:fld>
            <a:endParaRPr lang="en-US"/>
          </a:p>
        </p:txBody>
      </p:sp>
    </p:spTree>
    <p:extLst>
      <p:ext uri="{BB962C8B-B14F-4D97-AF65-F5344CB8AC3E}">
        <p14:creationId xmlns:p14="http://schemas.microsoft.com/office/powerpoint/2010/main" val="3468394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BB97-86DE-CDC8-F051-C3584D5B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6E5EA-7110-2744-9ABA-A764B41765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61C641D-ECE7-AD39-72D6-6B104105E1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4CDD14-3BD3-4B83-58C4-74A06E2EE5D4}"/>
              </a:ext>
            </a:extLst>
          </p:cNvPr>
          <p:cNvSpPr>
            <a:spLocks noGrp="1"/>
          </p:cNvSpPr>
          <p:nvPr>
            <p:ph type="sldNum" sz="quarter" idx="5"/>
          </p:nvPr>
        </p:nvSpPr>
        <p:spPr/>
        <p:txBody>
          <a:bodyPr/>
          <a:lstStyle/>
          <a:p>
            <a:fld id="{93B208CF-6D31-B34E-9D95-EC615C533640}" type="slidenum">
              <a:rPr lang="en-US" smtClean="0"/>
              <a:t>30</a:t>
            </a:fld>
            <a:endParaRPr lang="en-US"/>
          </a:p>
        </p:txBody>
      </p:sp>
    </p:spTree>
    <p:extLst>
      <p:ext uri="{BB962C8B-B14F-4D97-AF65-F5344CB8AC3E}">
        <p14:creationId xmlns:p14="http://schemas.microsoft.com/office/powerpoint/2010/main" val="286358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70BD6-2F86-A5B5-5797-8261109D3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52BC1-A287-0B7E-CF9B-BAF88BDF77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7AFB4C0-37D3-5527-B333-569C31819D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7648B5-F76D-44E0-FBF7-80810D37959E}"/>
              </a:ext>
            </a:extLst>
          </p:cNvPr>
          <p:cNvSpPr>
            <a:spLocks noGrp="1"/>
          </p:cNvSpPr>
          <p:nvPr>
            <p:ph type="sldNum" sz="quarter" idx="5"/>
          </p:nvPr>
        </p:nvSpPr>
        <p:spPr/>
        <p:txBody>
          <a:bodyPr/>
          <a:lstStyle/>
          <a:p>
            <a:fld id="{93B208CF-6D31-B34E-9D95-EC615C533640}" type="slidenum">
              <a:rPr lang="en-US" smtClean="0"/>
              <a:t>4</a:t>
            </a:fld>
            <a:endParaRPr lang="en-US"/>
          </a:p>
        </p:txBody>
      </p:sp>
    </p:spTree>
    <p:extLst>
      <p:ext uri="{BB962C8B-B14F-4D97-AF65-F5344CB8AC3E}">
        <p14:creationId xmlns:p14="http://schemas.microsoft.com/office/powerpoint/2010/main" val="50987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D8A1-AA76-8931-CC0C-03E47A91F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1243F-D152-33DD-296C-DD5C82DDF6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D26FE3A-B688-B687-4229-5F0546422F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CDE2D9-140B-8F6F-82F0-E11C58E61E92}"/>
              </a:ext>
            </a:extLst>
          </p:cNvPr>
          <p:cNvSpPr>
            <a:spLocks noGrp="1"/>
          </p:cNvSpPr>
          <p:nvPr>
            <p:ph type="sldNum" sz="quarter" idx="5"/>
          </p:nvPr>
        </p:nvSpPr>
        <p:spPr/>
        <p:txBody>
          <a:bodyPr/>
          <a:lstStyle/>
          <a:p>
            <a:fld id="{93B208CF-6D31-B34E-9D95-EC615C533640}" type="slidenum">
              <a:rPr lang="en-US" smtClean="0"/>
              <a:t>31</a:t>
            </a:fld>
            <a:endParaRPr lang="en-US"/>
          </a:p>
        </p:txBody>
      </p:sp>
    </p:spTree>
    <p:extLst>
      <p:ext uri="{BB962C8B-B14F-4D97-AF65-F5344CB8AC3E}">
        <p14:creationId xmlns:p14="http://schemas.microsoft.com/office/powerpoint/2010/main" val="1341201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6E81-E3C1-5F94-C0E4-98EFF24FD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35871-78CA-A18F-2F50-224ED5B7DC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400AA8-B6CA-E906-1C1A-BCDEB8E896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BE23A7-5387-5791-4103-1697FEA7A814}"/>
              </a:ext>
            </a:extLst>
          </p:cNvPr>
          <p:cNvSpPr>
            <a:spLocks noGrp="1"/>
          </p:cNvSpPr>
          <p:nvPr>
            <p:ph type="sldNum" sz="quarter" idx="5"/>
          </p:nvPr>
        </p:nvSpPr>
        <p:spPr/>
        <p:txBody>
          <a:bodyPr/>
          <a:lstStyle/>
          <a:p>
            <a:fld id="{93B208CF-6D31-B34E-9D95-EC615C533640}" type="slidenum">
              <a:rPr lang="en-US" smtClean="0"/>
              <a:t>32</a:t>
            </a:fld>
            <a:endParaRPr lang="en-US"/>
          </a:p>
        </p:txBody>
      </p:sp>
    </p:spTree>
    <p:extLst>
      <p:ext uri="{BB962C8B-B14F-4D97-AF65-F5344CB8AC3E}">
        <p14:creationId xmlns:p14="http://schemas.microsoft.com/office/powerpoint/2010/main" val="2692028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B9F2-152F-816E-701B-7C1F17FD6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A2CFA-BED6-3791-CA01-B29A49A014D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3B31CE-6E94-06E7-3B70-502460EAE8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E9850F-F519-9EC4-0E1A-34EC6FCE11CA}"/>
              </a:ext>
            </a:extLst>
          </p:cNvPr>
          <p:cNvSpPr>
            <a:spLocks noGrp="1"/>
          </p:cNvSpPr>
          <p:nvPr>
            <p:ph type="sldNum" sz="quarter" idx="5"/>
          </p:nvPr>
        </p:nvSpPr>
        <p:spPr/>
        <p:txBody>
          <a:bodyPr/>
          <a:lstStyle/>
          <a:p>
            <a:fld id="{93B208CF-6D31-B34E-9D95-EC615C533640}" type="slidenum">
              <a:rPr lang="en-US" smtClean="0"/>
              <a:t>33</a:t>
            </a:fld>
            <a:endParaRPr lang="en-US"/>
          </a:p>
        </p:txBody>
      </p:sp>
    </p:spTree>
    <p:extLst>
      <p:ext uri="{BB962C8B-B14F-4D97-AF65-F5344CB8AC3E}">
        <p14:creationId xmlns:p14="http://schemas.microsoft.com/office/powerpoint/2010/main" val="1183782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8425-149F-8DC3-2C10-7596D3E7B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36582-41A0-625E-8DC7-CEA2EDEEA69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4054CC-6204-E6F1-AFD3-EF2420153E76}"/>
              </a:ext>
            </a:extLst>
          </p:cNvPr>
          <p:cNvSpPr>
            <a:spLocks noGrp="1"/>
          </p:cNvSpPr>
          <p:nvPr>
            <p:ph type="body" idx="1"/>
          </p:nvPr>
        </p:nvSpPr>
        <p:spPr/>
        <p:txBody>
          <a:bodyPr/>
          <a:lstStyle/>
          <a:p>
            <a:r>
              <a:rPr lang="en-GB" dirty="0"/>
              <a:t>Some baseline data needs to be completed prior to randomisation – demographics part 1 – and the rest can be reported past </a:t>
            </a:r>
          </a:p>
        </p:txBody>
      </p:sp>
      <p:sp>
        <p:nvSpPr>
          <p:cNvPr id="4" name="Slide Number Placeholder 3">
            <a:extLst>
              <a:ext uri="{FF2B5EF4-FFF2-40B4-BE49-F238E27FC236}">
                <a16:creationId xmlns:a16="http://schemas.microsoft.com/office/drawing/2014/main" id="{CAE199A9-F968-243A-4D3B-6108A5FE7A90}"/>
              </a:ext>
            </a:extLst>
          </p:cNvPr>
          <p:cNvSpPr>
            <a:spLocks noGrp="1"/>
          </p:cNvSpPr>
          <p:nvPr>
            <p:ph type="sldNum" sz="quarter" idx="5"/>
          </p:nvPr>
        </p:nvSpPr>
        <p:spPr/>
        <p:txBody>
          <a:bodyPr/>
          <a:lstStyle/>
          <a:p>
            <a:fld id="{93B208CF-6D31-B34E-9D95-EC615C533640}" type="slidenum">
              <a:rPr lang="en-US" smtClean="0"/>
              <a:t>34</a:t>
            </a:fld>
            <a:endParaRPr lang="en-US"/>
          </a:p>
        </p:txBody>
      </p:sp>
    </p:spTree>
    <p:extLst>
      <p:ext uri="{BB962C8B-B14F-4D97-AF65-F5344CB8AC3E}">
        <p14:creationId xmlns:p14="http://schemas.microsoft.com/office/powerpoint/2010/main" val="215330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3EA56-58C0-6E17-C57A-F4AC63327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BDA49-806A-B912-1B33-8B690E93A7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09076D8-7B91-3A02-F27C-2751A6E1F4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313607-35F8-8DCB-9B9D-369477093AA5}"/>
              </a:ext>
            </a:extLst>
          </p:cNvPr>
          <p:cNvSpPr>
            <a:spLocks noGrp="1"/>
          </p:cNvSpPr>
          <p:nvPr>
            <p:ph type="sldNum" sz="quarter" idx="5"/>
          </p:nvPr>
        </p:nvSpPr>
        <p:spPr/>
        <p:txBody>
          <a:bodyPr/>
          <a:lstStyle/>
          <a:p>
            <a:fld id="{93B208CF-6D31-B34E-9D95-EC615C533640}" type="slidenum">
              <a:rPr lang="en-US" smtClean="0"/>
              <a:t>35</a:t>
            </a:fld>
            <a:endParaRPr lang="en-US"/>
          </a:p>
        </p:txBody>
      </p:sp>
    </p:spTree>
    <p:extLst>
      <p:ext uri="{BB962C8B-B14F-4D97-AF65-F5344CB8AC3E}">
        <p14:creationId xmlns:p14="http://schemas.microsoft.com/office/powerpoint/2010/main" val="1366308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F36D-B9A5-3444-8031-114B02BEB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E41CD-8D50-BB2D-1DEF-4F5DC224885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8313F30-9C76-7888-7C3C-E9241F4527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3693A2-7A6A-4F38-8A48-46229464CB20}"/>
              </a:ext>
            </a:extLst>
          </p:cNvPr>
          <p:cNvSpPr>
            <a:spLocks noGrp="1"/>
          </p:cNvSpPr>
          <p:nvPr>
            <p:ph type="sldNum" sz="quarter" idx="5"/>
          </p:nvPr>
        </p:nvSpPr>
        <p:spPr/>
        <p:txBody>
          <a:bodyPr/>
          <a:lstStyle/>
          <a:p>
            <a:fld id="{93B208CF-6D31-B34E-9D95-EC615C533640}" type="slidenum">
              <a:rPr lang="en-US" smtClean="0"/>
              <a:t>36</a:t>
            </a:fld>
            <a:endParaRPr lang="en-US"/>
          </a:p>
        </p:txBody>
      </p:sp>
    </p:spTree>
    <p:extLst>
      <p:ext uri="{BB962C8B-B14F-4D97-AF65-F5344CB8AC3E}">
        <p14:creationId xmlns:p14="http://schemas.microsoft.com/office/powerpoint/2010/main" val="3171920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FB35-56EB-F4A8-51A1-A0BB7F9A7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40FD7-5ACA-A88B-3D7D-0FEB66339A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00E0A5D-2136-C42B-6AB3-20A81AD30745}"/>
              </a:ext>
            </a:extLst>
          </p:cNvPr>
          <p:cNvSpPr>
            <a:spLocks noGrp="1"/>
          </p:cNvSpPr>
          <p:nvPr>
            <p:ph type="body" idx="1"/>
          </p:nvPr>
        </p:nvSpPr>
        <p:spPr/>
        <p:txBody>
          <a:bodyPr/>
          <a:lstStyle/>
          <a:p>
            <a:r>
              <a:rPr lang="en-GB"/>
              <a:t>Explain that we will not be providing a pharmacy manual but they will have access to an imp manual </a:t>
            </a:r>
          </a:p>
        </p:txBody>
      </p:sp>
      <p:sp>
        <p:nvSpPr>
          <p:cNvPr id="4" name="Slide Number Placeholder 3">
            <a:extLst>
              <a:ext uri="{FF2B5EF4-FFF2-40B4-BE49-F238E27FC236}">
                <a16:creationId xmlns:a16="http://schemas.microsoft.com/office/drawing/2014/main" id="{D48DC6CB-4354-5B02-DD2D-25176A4AD7B6}"/>
              </a:ext>
            </a:extLst>
          </p:cNvPr>
          <p:cNvSpPr>
            <a:spLocks noGrp="1"/>
          </p:cNvSpPr>
          <p:nvPr>
            <p:ph type="sldNum" sz="quarter" idx="5"/>
          </p:nvPr>
        </p:nvSpPr>
        <p:spPr/>
        <p:txBody>
          <a:bodyPr/>
          <a:lstStyle/>
          <a:p>
            <a:fld id="{93B208CF-6D31-B34E-9D95-EC615C533640}" type="slidenum">
              <a:rPr lang="en-US" smtClean="0"/>
              <a:t>37</a:t>
            </a:fld>
            <a:endParaRPr lang="en-US"/>
          </a:p>
        </p:txBody>
      </p:sp>
    </p:spTree>
    <p:extLst>
      <p:ext uri="{BB962C8B-B14F-4D97-AF65-F5344CB8AC3E}">
        <p14:creationId xmlns:p14="http://schemas.microsoft.com/office/powerpoint/2010/main" val="1920509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B49D-471E-9B56-31CF-1DE267E05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A4534-4820-9ED4-BBAE-BE85DF6F73F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7BD1FF9-7331-8401-CDE8-A92FDD512D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D634B5-7B01-0B25-F236-339D00793BDF}"/>
              </a:ext>
            </a:extLst>
          </p:cNvPr>
          <p:cNvSpPr>
            <a:spLocks noGrp="1"/>
          </p:cNvSpPr>
          <p:nvPr>
            <p:ph type="sldNum" sz="quarter" idx="5"/>
          </p:nvPr>
        </p:nvSpPr>
        <p:spPr/>
        <p:txBody>
          <a:bodyPr/>
          <a:lstStyle/>
          <a:p>
            <a:fld id="{93B208CF-6D31-B34E-9D95-EC615C533640}" type="slidenum">
              <a:rPr lang="en-US" smtClean="0"/>
              <a:t>38</a:t>
            </a:fld>
            <a:endParaRPr lang="en-US"/>
          </a:p>
        </p:txBody>
      </p:sp>
    </p:spTree>
    <p:extLst>
      <p:ext uri="{BB962C8B-B14F-4D97-AF65-F5344CB8AC3E}">
        <p14:creationId xmlns:p14="http://schemas.microsoft.com/office/powerpoint/2010/main" val="3244856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8D9A-ABE8-D7EB-6A21-443A07E8E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C8F6F-EE60-E7E1-5649-07E6481E740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97AF0C-94AB-C153-280E-95C834C389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B450A9-19D4-0135-2C6B-1FCF51343C8B}"/>
              </a:ext>
            </a:extLst>
          </p:cNvPr>
          <p:cNvSpPr>
            <a:spLocks noGrp="1"/>
          </p:cNvSpPr>
          <p:nvPr>
            <p:ph type="sldNum" sz="quarter" idx="5"/>
          </p:nvPr>
        </p:nvSpPr>
        <p:spPr/>
        <p:txBody>
          <a:bodyPr/>
          <a:lstStyle/>
          <a:p>
            <a:fld id="{93B208CF-6D31-B34E-9D95-EC615C533640}" type="slidenum">
              <a:rPr lang="en-US" smtClean="0"/>
              <a:t>39</a:t>
            </a:fld>
            <a:endParaRPr lang="en-US"/>
          </a:p>
        </p:txBody>
      </p:sp>
    </p:spTree>
    <p:extLst>
      <p:ext uri="{BB962C8B-B14F-4D97-AF65-F5344CB8AC3E}">
        <p14:creationId xmlns:p14="http://schemas.microsoft.com/office/powerpoint/2010/main" val="2431804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0B9E-054F-03C7-8B5E-FDF9F0582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5E52B-7A31-9BEC-FCFE-452F25882E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B1791BC-9605-D635-F68A-363D545932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887665-22AB-B00E-D767-BAC2835FC457}"/>
              </a:ext>
            </a:extLst>
          </p:cNvPr>
          <p:cNvSpPr>
            <a:spLocks noGrp="1"/>
          </p:cNvSpPr>
          <p:nvPr>
            <p:ph type="sldNum" sz="quarter" idx="5"/>
          </p:nvPr>
        </p:nvSpPr>
        <p:spPr/>
        <p:txBody>
          <a:bodyPr/>
          <a:lstStyle/>
          <a:p>
            <a:fld id="{93B208CF-6D31-B34E-9D95-EC615C533640}" type="slidenum">
              <a:rPr lang="en-US" smtClean="0"/>
              <a:t>40</a:t>
            </a:fld>
            <a:endParaRPr lang="en-US"/>
          </a:p>
        </p:txBody>
      </p:sp>
    </p:spTree>
    <p:extLst>
      <p:ext uri="{BB962C8B-B14F-4D97-AF65-F5344CB8AC3E}">
        <p14:creationId xmlns:p14="http://schemas.microsoft.com/office/powerpoint/2010/main" val="301533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C7BA-98D4-9148-582D-33B81F883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2AD03-D349-0209-2CE4-628AD82C9E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05EC71B-2843-76E8-F6AA-F51258BC4348}"/>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study is funded by the research arm of the NHS, the National Institute for Health Research Efficacy and Mechanism Evaluation (NIHR EME) Programme. </a:t>
            </a:r>
            <a:endParaRPr lang="en-GB" dirty="0"/>
          </a:p>
        </p:txBody>
      </p:sp>
      <p:sp>
        <p:nvSpPr>
          <p:cNvPr id="4" name="Slide Number Placeholder 3">
            <a:extLst>
              <a:ext uri="{FF2B5EF4-FFF2-40B4-BE49-F238E27FC236}">
                <a16:creationId xmlns:a16="http://schemas.microsoft.com/office/drawing/2014/main" id="{E0A75B0F-10B0-3F9A-FA9E-DFDC94430C76}"/>
              </a:ext>
            </a:extLst>
          </p:cNvPr>
          <p:cNvSpPr>
            <a:spLocks noGrp="1"/>
          </p:cNvSpPr>
          <p:nvPr>
            <p:ph type="sldNum" sz="quarter" idx="5"/>
          </p:nvPr>
        </p:nvSpPr>
        <p:spPr/>
        <p:txBody>
          <a:bodyPr/>
          <a:lstStyle/>
          <a:p>
            <a:fld id="{93B208CF-6D31-B34E-9D95-EC615C533640}" type="slidenum">
              <a:rPr lang="en-US" smtClean="0"/>
              <a:t>5</a:t>
            </a:fld>
            <a:endParaRPr lang="en-US"/>
          </a:p>
        </p:txBody>
      </p:sp>
    </p:spTree>
    <p:extLst>
      <p:ext uri="{BB962C8B-B14F-4D97-AF65-F5344CB8AC3E}">
        <p14:creationId xmlns:p14="http://schemas.microsoft.com/office/powerpoint/2010/main" val="1505600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98666-189A-EE26-6F43-B11969ECE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642B7-C993-F85B-CEFC-D113718FD4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51C71B-9D0E-3EF7-3938-1CCB4863B240}"/>
              </a:ext>
            </a:extLst>
          </p:cNvPr>
          <p:cNvSpPr>
            <a:spLocks noGrp="1"/>
          </p:cNvSpPr>
          <p:nvPr>
            <p:ph type="body" idx="1"/>
          </p:nvPr>
        </p:nvSpPr>
        <p:spPr/>
        <p:txBody>
          <a:bodyPr/>
          <a:lstStyle/>
          <a:p>
            <a:r>
              <a:rPr lang="en-GB"/>
              <a:t>The IMPs must be stored below 25°C and must be protected from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For any temperature excursions during the transportation of the IMP from Sharp to your site, if the monitor is triggered, you will be required to follow the specific instructions. These will be provided to you as part of your training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IMP will need to be separated from standard stock and accessible 24/7 to support recruitment. </a:t>
            </a:r>
            <a:endParaRPr lang="en-GB"/>
          </a:p>
          <a:p>
            <a:r>
              <a:rPr lang="en-GB"/>
              <a:t>Each trial site is responsible for ensuring that temperature monitoring of the storage area is conducted in accordance with local policies and standard clinical practice. </a:t>
            </a:r>
          </a:p>
        </p:txBody>
      </p:sp>
      <p:sp>
        <p:nvSpPr>
          <p:cNvPr id="4" name="Slide Number Placeholder 3">
            <a:extLst>
              <a:ext uri="{FF2B5EF4-FFF2-40B4-BE49-F238E27FC236}">
                <a16:creationId xmlns:a16="http://schemas.microsoft.com/office/drawing/2014/main" id="{5DDD92C4-36C6-35A7-4C0E-2695F4C4AC5E}"/>
              </a:ext>
            </a:extLst>
          </p:cNvPr>
          <p:cNvSpPr>
            <a:spLocks noGrp="1"/>
          </p:cNvSpPr>
          <p:nvPr>
            <p:ph type="sldNum" sz="quarter" idx="5"/>
          </p:nvPr>
        </p:nvSpPr>
        <p:spPr/>
        <p:txBody>
          <a:bodyPr/>
          <a:lstStyle/>
          <a:p>
            <a:fld id="{93B208CF-6D31-B34E-9D95-EC615C533640}" type="slidenum">
              <a:rPr lang="en-US" smtClean="0"/>
              <a:t>41</a:t>
            </a:fld>
            <a:endParaRPr lang="en-US"/>
          </a:p>
        </p:txBody>
      </p:sp>
    </p:spTree>
    <p:extLst>
      <p:ext uri="{BB962C8B-B14F-4D97-AF65-F5344CB8AC3E}">
        <p14:creationId xmlns:p14="http://schemas.microsoft.com/office/powerpoint/2010/main" val="1556904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F0EB-EC77-16A4-77A6-5C565A9FA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F4DE4-829C-969D-29BF-1235C8F41C8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03A283A-D4D8-76AD-9808-F0063B653D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F85570-DCBC-DC23-E16C-D795C75DA77F}"/>
              </a:ext>
            </a:extLst>
          </p:cNvPr>
          <p:cNvSpPr>
            <a:spLocks noGrp="1"/>
          </p:cNvSpPr>
          <p:nvPr>
            <p:ph type="sldNum" sz="quarter" idx="5"/>
          </p:nvPr>
        </p:nvSpPr>
        <p:spPr/>
        <p:txBody>
          <a:bodyPr/>
          <a:lstStyle/>
          <a:p>
            <a:fld id="{93B208CF-6D31-B34E-9D95-EC615C533640}" type="slidenum">
              <a:rPr lang="en-US" smtClean="0"/>
              <a:t>42</a:t>
            </a:fld>
            <a:endParaRPr lang="en-US"/>
          </a:p>
        </p:txBody>
      </p:sp>
    </p:spTree>
    <p:extLst>
      <p:ext uri="{BB962C8B-B14F-4D97-AF65-F5344CB8AC3E}">
        <p14:creationId xmlns:p14="http://schemas.microsoft.com/office/powerpoint/2010/main" val="2307472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0EC94-4FBE-3A93-D67F-E1C838257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834DA-E24F-EEFC-9AF1-1246E48A3C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DDDC93A-80E9-F33C-9D63-91347E9F12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DDECD3-5D90-50CB-D2D9-D15DF8F8A21A}"/>
              </a:ext>
            </a:extLst>
          </p:cNvPr>
          <p:cNvSpPr>
            <a:spLocks noGrp="1"/>
          </p:cNvSpPr>
          <p:nvPr>
            <p:ph type="sldNum" sz="quarter" idx="5"/>
          </p:nvPr>
        </p:nvSpPr>
        <p:spPr/>
        <p:txBody>
          <a:bodyPr/>
          <a:lstStyle/>
          <a:p>
            <a:fld id="{93B208CF-6D31-B34E-9D95-EC615C533640}" type="slidenum">
              <a:rPr lang="en-US" smtClean="0"/>
              <a:t>43</a:t>
            </a:fld>
            <a:endParaRPr lang="en-US"/>
          </a:p>
        </p:txBody>
      </p:sp>
    </p:spTree>
    <p:extLst>
      <p:ext uri="{BB962C8B-B14F-4D97-AF65-F5344CB8AC3E}">
        <p14:creationId xmlns:p14="http://schemas.microsoft.com/office/powerpoint/2010/main" val="728010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F32F-3B54-F7D7-B2EB-2EA1FF793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0FAB2-EDE1-5838-76EA-122CB1A35D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0913A9-A063-6A1B-D084-9046D69FAC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0047D1-A78D-55A9-EBFF-495AE8FEFCA1}"/>
              </a:ext>
            </a:extLst>
          </p:cNvPr>
          <p:cNvSpPr>
            <a:spLocks noGrp="1"/>
          </p:cNvSpPr>
          <p:nvPr>
            <p:ph type="sldNum" sz="quarter" idx="5"/>
          </p:nvPr>
        </p:nvSpPr>
        <p:spPr/>
        <p:txBody>
          <a:bodyPr/>
          <a:lstStyle/>
          <a:p>
            <a:fld id="{93B208CF-6D31-B34E-9D95-EC615C533640}" type="slidenum">
              <a:rPr lang="en-US" smtClean="0"/>
              <a:t>44</a:t>
            </a:fld>
            <a:endParaRPr lang="en-US"/>
          </a:p>
        </p:txBody>
      </p:sp>
    </p:spTree>
    <p:extLst>
      <p:ext uri="{BB962C8B-B14F-4D97-AF65-F5344CB8AC3E}">
        <p14:creationId xmlns:p14="http://schemas.microsoft.com/office/powerpoint/2010/main" val="2796385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F79E-DA80-1CDD-0B3F-D5365390C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4503A-7767-13BB-27B4-04AD0E7D71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86F4B4-299C-AC53-FEF3-A2543B704C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BBB9A4-2A1B-13D7-AC8E-15194EF0CEE7}"/>
              </a:ext>
            </a:extLst>
          </p:cNvPr>
          <p:cNvSpPr>
            <a:spLocks noGrp="1"/>
          </p:cNvSpPr>
          <p:nvPr>
            <p:ph type="sldNum" sz="quarter" idx="5"/>
          </p:nvPr>
        </p:nvSpPr>
        <p:spPr/>
        <p:txBody>
          <a:bodyPr/>
          <a:lstStyle/>
          <a:p>
            <a:fld id="{93B208CF-6D31-B34E-9D95-EC615C533640}" type="slidenum">
              <a:rPr lang="en-US" smtClean="0"/>
              <a:t>45</a:t>
            </a:fld>
            <a:endParaRPr lang="en-US"/>
          </a:p>
        </p:txBody>
      </p:sp>
    </p:spTree>
    <p:extLst>
      <p:ext uri="{BB962C8B-B14F-4D97-AF65-F5344CB8AC3E}">
        <p14:creationId xmlns:p14="http://schemas.microsoft.com/office/powerpoint/2010/main" val="2068962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E41D-08A3-2AEC-3C71-022C8FA05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4285B-88EE-45A6-4265-2571942BE2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2B2EB4-3499-0CE8-4561-07BD2B7EDB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A6A919-836F-7B5A-FF18-18EFA704C61E}"/>
              </a:ext>
            </a:extLst>
          </p:cNvPr>
          <p:cNvSpPr>
            <a:spLocks noGrp="1"/>
          </p:cNvSpPr>
          <p:nvPr>
            <p:ph type="sldNum" sz="quarter" idx="5"/>
          </p:nvPr>
        </p:nvSpPr>
        <p:spPr/>
        <p:txBody>
          <a:bodyPr/>
          <a:lstStyle/>
          <a:p>
            <a:fld id="{93B208CF-6D31-B34E-9D95-EC615C533640}" type="slidenum">
              <a:rPr lang="en-US" smtClean="0"/>
              <a:t>46</a:t>
            </a:fld>
            <a:endParaRPr lang="en-US"/>
          </a:p>
        </p:txBody>
      </p:sp>
    </p:spTree>
    <p:extLst>
      <p:ext uri="{BB962C8B-B14F-4D97-AF65-F5344CB8AC3E}">
        <p14:creationId xmlns:p14="http://schemas.microsoft.com/office/powerpoint/2010/main" val="286410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FD55-E849-BA91-9C7C-E5A9289A3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BBBFF-1D33-2EE7-0A49-949A806FCD8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C9F713E-D0A1-A206-4895-4DAB760179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6FCA89-F09F-824C-7F12-2B535D89D8D2}"/>
              </a:ext>
            </a:extLst>
          </p:cNvPr>
          <p:cNvSpPr>
            <a:spLocks noGrp="1"/>
          </p:cNvSpPr>
          <p:nvPr>
            <p:ph type="sldNum" sz="quarter" idx="5"/>
          </p:nvPr>
        </p:nvSpPr>
        <p:spPr/>
        <p:txBody>
          <a:bodyPr/>
          <a:lstStyle/>
          <a:p>
            <a:fld id="{93B208CF-6D31-B34E-9D95-EC615C533640}" type="slidenum">
              <a:rPr lang="en-US" smtClean="0"/>
              <a:t>47</a:t>
            </a:fld>
            <a:endParaRPr lang="en-US"/>
          </a:p>
        </p:txBody>
      </p:sp>
    </p:spTree>
    <p:extLst>
      <p:ext uri="{BB962C8B-B14F-4D97-AF65-F5344CB8AC3E}">
        <p14:creationId xmlns:p14="http://schemas.microsoft.com/office/powerpoint/2010/main" val="2614684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0882A-5803-937F-83A6-AB16C28FA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7359F-174F-54EA-F1BB-C680458B86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7A7AABE-8A2D-72CD-B43A-1E95B46416A8}"/>
              </a:ext>
            </a:extLst>
          </p:cNvPr>
          <p:cNvSpPr>
            <a:spLocks noGrp="1"/>
          </p:cNvSpPr>
          <p:nvPr>
            <p:ph type="body" idx="1"/>
          </p:nvPr>
        </p:nvSpPr>
        <p:spPr/>
        <p:txBody>
          <a:bodyPr/>
          <a:lstStyle/>
          <a:p>
            <a:r>
              <a:rPr lang="en-GB" dirty="0"/>
              <a:t>If possible then don’t give it via the same line as morphine – but don’t canulate the baby to give the IMP </a:t>
            </a:r>
          </a:p>
          <a:p>
            <a:r>
              <a:rPr lang="en-GB" dirty="0"/>
              <a:t>It is peripheral – it can go centrally</a:t>
            </a:r>
          </a:p>
        </p:txBody>
      </p:sp>
      <p:sp>
        <p:nvSpPr>
          <p:cNvPr id="4" name="Slide Number Placeholder 3">
            <a:extLst>
              <a:ext uri="{FF2B5EF4-FFF2-40B4-BE49-F238E27FC236}">
                <a16:creationId xmlns:a16="http://schemas.microsoft.com/office/drawing/2014/main" id="{CFC5A49F-89F9-E5B2-AEA0-F0A9CE79EBDC}"/>
              </a:ext>
            </a:extLst>
          </p:cNvPr>
          <p:cNvSpPr>
            <a:spLocks noGrp="1"/>
          </p:cNvSpPr>
          <p:nvPr>
            <p:ph type="sldNum" sz="quarter" idx="5"/>
          </p:nvPr>
        </p:nvSpPr>
        <p:spPr/>
        <p:txBody>
          <a:bodyPr/>
          <a:lstStyle/>
          <a:p>
            <a:fld id="{93B208CF-6D31-B34E-9D95-EC615C533640}" type="slidenum">
              <a:rPr lang="en-US" smtClean="0"/>
              <a:t>48</a:t>
            </a:fld>
            <a:endParaRPr lang="en-US"/>
          </a:p>
        </p:txBody>
      </p:sp>
    </p:spTree>
    <p:extLst>
      <p:ext uri="{BB962C8B-B14F-4D97-AF65-F5344CB8AC3E}">
        <p14:creationId xmlns:p14="http://schemas.microsoft.com/office/powerpoint/2010/main" val="3611896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5E08-5A42-55EA-FEF2-7562AFA7F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2EE40-EE6F-B6C9-257C-624D46397F6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0D90A26-56A2-B85F-D542-D5F362405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B028D-5910-4BAA-7100-E77C9219E3D6}"/>
              </a:ext>
            </a:extLst>
          </p:cNvPr>
          <p:cNvSpPr>
            <a:spLocks noGrp="1"/>
          </p:cNvSpPr>
          <p:nvPr>
            <p:ph type="sldNum" sz="quarter" idx="5"/>
          </p:nvPr>
        </p:nvSpPr>
        <p:spPr/>
        <p:txBody>
          <a:bodyPr/>
          <a:lstStyle/>
          <a:p>
            <a:fld id="{93B208CF-6D31-B34E-9D95-EC615C533640}" type="slidenum">
              <a:rPr lang="en-US" smtClean="0"/>
              <a:t>49</a:t>
            </a:fld>
            <a:endParaRPr lang="en-US"/>
          </a:p>
        </p:txBody>
      </p:sp>
    </p:spTree>
    <p:extLst>
      <p:ext uri="{BB962C8B-B14F-4D97-AF65-F5344CB8AC3E}">
        <p14:creationId xmlns:p14="http://schemas.microsoft.com/office/powerpoint/2010/main" val="1619253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1A62-42F0-BC93-2501-4F6FF117F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79436-5BD9-1221-E115-A18DC6A5F17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EB4282-19FF-8C13-B2E4-EC889548E5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Please make it clear to families that their babies will have blood taken alongside routine bloods </a:t>
            </a:r>
          </a:p>
          <a:p>
            <a:endParaRPr lang="en-GB"/>
          </a:p>
        </p:txBody>
      </p:sp>
      <p:sp>
        <p:nvSpPr>
          <p:cNvPr id="4" name="Slide Number Placeholder 3">
            <a:extLst>
              <a:ext uri="{FF2B5EF4-FFF2-40B4-BE49-F238E27FC236}">
                <a16:creationId xmlns:a16="http://schemas.microsoft.com/office/drawing/2014/main" id="{2D8499F2-A1DB-A9AC-95E8-F9C69EB09FB6}"/>
              </a:ext>
            </a:extLst>
          </p:cNvPr>
          <p:cNvSpPr>
            <a:spLocks noGrp="1"/>
          </p:cNvSpPr>
          <p:nvPr>
            <p:ph type="sldNum" sz="quarter" idx="5"/>
          </p:nvPr>
        </p:nvSpPr>
        <p:spPr/>
        <p:txBody>
          <a:bodyPr/>
          <a:lstStyle/>
          <a:p>
            <a:fld id="{93B208CF-6D31-B34E-9D95-EC615C533640}" type="slidenum">
              <a:rPr lang="en-US" smtClean="0"/>
              <a:t>50</a:t>
            </a:fld>
            <a:endParaRPr lang="en-US"/>
          </a:p>
        </p:txBody>
      </p:sp>
    </p:spTree>
    <p:extLst>
      <p:ext uri="{BB962C8B-B14F-4D97-AF65-F5344CB8AC3E}">
        <p14:creationId xmlns:p14="http://schemas.microsoft.com/office/powerpoint/2010/main" val="392298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7FA6-82A2-201D-5BC5-C031211F4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65733-EA5F-1347-11A7-4072810C8FA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7391AF-8955-202D-2E5F-974C56874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53042D-05BD-0732-99B5-784582551F25}"/>
              </a:ext>
            </a:extLst>
          </p:cNvPr>
          <p:cNvSpPr>
            <a:spLocks noGrp="1"/>
          </p:cNvSpPr>
          <p:nvPr>
            <p:ph type="sldNum" sz="quarter" idx="5"/>
          </p:nvPr>
        </p:nvSpPr>
        <p:spPr/>
        <p:txBody>
          <a:bodyPr/>
          <a:lstStyle/>
          <a:p>
            <a:fld id="{93B208CF-6D31-B34E-9D95-EC615C533640}" type="slidenum">
              <a:rPr lang="en-US" smtClean="0"/>
              <a:t>6</a:t>
            </a:fld>
            <a:endParaRPr lang="en-US"/>
          </a:p>
        </p:txBody>
      </p:sp>
    </p:spTree>
    <p:extLst>
      <p:ext uri="{BB962C8B-B14F-4D97-AF65-F5344CB8AC3E}">
        <p14:creationId xmlns:p14="http://schemas.microsoft.com/office/powerpoint/2010/main" val="2789457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2390-AE1C-0FE3-67B1-C286BA938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FFF6-1BFA-7290-C199-C35B3F33F2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62F3828-7D74-E33D-F363-80BB81A292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BB2141A-2530-C6B9-D8A2-AC896A5DDCBB}"/>
              </a:ext>
            </a:extLst>
          </p:cNvPr>
          <p:cNvSpPr>
            <a:spLocks noGrp="1"/>
          </p:cNvSpPr>
          <p:nvPr>
            <p:ph type="sldNum" sz="quarter" idx="5"/>
          </p:nvPr>
        </p:nvSpPr>
        <p:spPr/>
        <p:txBody>
          <a:bodyPr/>
          <a:lstStyle/>
          <a:p>
            <a:fld id="{93B208CF-6D31-B34E-9D95-EC615C533640}" type="slidenum">
              <a:rPr lang="en-US" smtClean="0"/>
              <a:t>51</a:t>
            </a:fld>
            <a:endParaRPr lang="en-US"/>
          </a:p>
        </p:txBody>
      </p:sp>
    </p:spTree>
    <p:extLst>
      <p:ext uri="{BB962C8B-B14F-4D97-AF65-F5344CB8AC3E}">
        <p14:creationId xmlns:p14="http://schemas.microsoft.com/office/powerpoint/2010/main" val="108037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7A4AF-F7BB-A8FF-EEC1-3838618CE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97A5D-D7FC-444F-2A6C-CC3D753823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B65DAF1-941F-530B-1175-4B5E033E67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3912F4-BB24-F68C-A4CE-0AE3C7421FF7}"/>
              </a:ext>
            </a:extLst>
          </p:cNvPr>
          <p:cNvSpPr>
            <a:spLocks noGrp="1"/>
          </p:cNvSpPr>
          <p:nvPr>
            <p:ph type="sldNum" sz="quarter" idx="5"/>
          </p:nvPr>
        </p:nvSpPr>
        <p:spPr/>
        <p:txBody>
          <a:bodyPr/>
          <a:lstStyle/>
          <a:p>
            <a:fld id="{93B208CF-6D31-B34E-9D95-EC615C533640}" type="slidenum">
              <a:rPr lang="en-US" smtClean="0"/>
              <a:t>52</a:t>
            </a:fld>
            <a:endParaRPr lang="en-US"/>
          </a:p>
        </p:txBody>
      </p:sp>
    </p:spTree>
    <p:extLst>
      <p:ext uri="{BB962C8B-B14F-4D97-AF65-F5344CB8AC3E}">
        <p14:creationId xmlns:p14="http://schemas.microsoft.com/office/powerpoint/2010/main" val="2516999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C799F-F667-B167-BC63-C07597F74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AE089-1A65-24F7-DD08-F876E7AD370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70B8AEA-AC83-A813-D633-5AB842535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7CFC93-48E1-B4CB-9864-F2A991BC3507}"/>
              </a:ext>
            </a:extLst>
          </p:cNvPr>
          <p:cNvSpPr>
            <a:spLocks noGrp="1"/>
          </p:cNvSpPr>
          <p:nvPr>
            <p:ph type="sldNum" sz="quarter" idx="5"/>
          </p:nvPr>
        </p:nvSpPr>
        <p:spPr/>
        <p:txBody>
          <a:bodyPr/>
          <a:lstStyle/>
          <a:p>
            <a:fld id="{93B208CF-6D31-B34E-9D95-EC615C533640}" type="slidenum">
              <a:rPr lang="en-US" smtClean="0"/>
              <a:t>53</a:t>
            </a:fld>
            <a:endParaRPr lang="en-US"/>
          </a:p>
        </p:txBody>
      </p:sp>
    </p:spTree>
    <p:extLst>
      <p:ext uri="{BB962C8B-B14F-4D97-AF65-F5344CB8AC3E}">
        <p14:creationId xmlns:p14="http://schemas.microsoft.com/office/powerpoint/2010/main" val="2535859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AF6C-9682-ACD5-A2E9-B96FE5A51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FFCF-395B-BF74-07B1-0FF85BB795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2194FD0-F19C-D9CC-5E80-ADFA566690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FD566AA-2951-F5BB-E673-35ABC6E6CD25}"/>
              </a:ext>
            </a:extLst>
          </p:cNvPr>
          <p:cNvSpPr>
            <a:spLocks noGrp="1"/>
          </p:cNvSpPr>
          <p:nvPr>
            <p:ph type="sldNum" sz="quarter" idx="5"/>
          </p:nvPr>
        </p:nvSpPr>
        <p:spPr/>
        <p:txBody>
          <a:bodyPr/>
          <a:lstStyle/>
          <a:p>
            <a:fld id="{93B208CF-6D31-B34E-9D95-EC615C533640}" type="slidenum">
              <a:rPr lang="en-US" smtClean="0"/>
              <a:t>54</a:t>
            </a:fld>
            <a:endParaRPr lang="en-US"/>
          </a:p>
        </p:txBody>
      </p:sp>
    </p:spTree>
    <p:extLst>
      <p:ext uri="{BB962C8B-B14F-4D97-AF65-F5344CB8AC3E}">
        <p14:creationId xmlns:p14="http://schemas.microsoft.com/office/powerpoint/2010/main" val="4026767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4DA5-EE2C-010C-A5FC-16A4F9173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34C81-E02C-4889-DFB4-3D10EACD10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04D47F6-2CCD-5DC6-9392-5FFF422DE3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4F0996-61D2-1E39-B720-52CF21D4072C}"/>
              </a:ext>
            </a:extLst>
          </p:cNvPr>
          <p:cNvSpPr>
            <a:spLocks noGrp="1"/>
          </p:cNvSpPr>
          <p:nvPr>
            <p:ph type="sldNum" sz="quarter" idx="5"/>
          </p:nvPr>
        </p:nvSpPr>
        <p:spPr/>
        <p:txBody>
          <a:bodyPr/>
          <a:lstStyle/>
          <a:p>
            <a:fld id="{93B208CF-6D31-B34E-9D95-EC615C533640}" type="slidenum">
              <a:rPr lang="en-US" smtClean="0"/>
              <a:t>55</a:t>
            </a:fld>
            <a:endParaRPr lang="en-US"/>
          </a:p>
        </p:txBody>
      </p:sp>
    </p:spTree>
    <p:extLst>
      <p:ext uri="{BB962C8B-B14F-4D97-AF65-F5344CB8AC3E}">
        <p14:creationId xmlns:p14="http://schemas.microsoft.com/office/powerpoint/2010/main" val="1067252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F06E-1042-3782-5193-EEB8C364C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DC838-B365-946B-0C8E-9FD92C25B3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92C3CB6-12FE-B4A6-06AB-A739653924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4EFED6-0976-A902-75B4-7CF4DF4E4922}"/>
              </a:ext>
            </a:extLst>
          </p:cNvPr>
          <p:cNvSpPr>
            <a:spLocks noGrp="1"/>
          </p:cNvSpPr>
          <p:nvPr>
            <p:ph type="sldNum" sz="quarter" idx="5"/>
          </p:nvPr>
        </p:nvSpPr>
        <p:spPr/>
        <p:txBody>
          <a:bodyPr/>
          <a:lstStyle/>
          <a:p>
            <a:fld id="{93B208CF-6D31-B34E-9D95-EC615C533640}" type="slidenum">
              <a:rPr lang="en-US" smtClean="0"/>
              <a:t>56</a:t>
            </a:fld>
            <a:endParaRPr lang="en-US"/>
          </a:p>
        </p:txBody>
      </p:sp>
    </p:spTree>
    <p:extLst>
      <p:ext uri="{BB962C8B-B14F-4D97-AF65-F5344CB8AC3E}">
        <p14:creationId xmlns:p14="http://schemas.microsoft.com/office/powerpoint/2010/main" val="2371827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90B20-D61C-6404-CCC4-71494AB2C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B3E24-3605-0CC8-EA49-C6A37679ACA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0C293A0-FB7C-EA77-786E-32DDDA58DE5F}"/>
              </a:ext>
            </a:extLst>
          </p:cNvPr>
          <p:cNvSpPr>
            <a:spLocks noGrp="1"/>
          </p:cNvSpPr>
          <p:nvPr>
            <p:ph type="body" idx="1"/>
          </p:nvPr>
        </p:nvSpPr>
        <p:spPr/>
        <p:txBody>
          <a:bodyPr/>
          <a:lstStyle/>
          <a:p>
            <a:r>
              <a:rPr lang="en-GB" i="0"/>
              <a:t>The purpose of the pre-planned safety run-in phase is to ensure we have early oversight of safety processes before we move into the main trial. In this phase, each active treatment arm will recruit a minimum of two participants. </a:t>
            </a:r>
          </a:p>
          <a:p>
            <a:r>
              <a:rPr lang="en-GB" i="0"/>
              <a:t>Each run-in participant will be monitored closely for pre-specified safety outcomes from the beginning of the IMP infusion and continuing for 72 hours afterward. This timeframe represents the critical window for acute safety events. In most cases, monitoring will take place while the baby is in hospital; however, if discharge occurs earlier or the baby is transferred to another hospital, daily clinical checks and direct communication will ensure safety data are still collected.</a:t>
            </a:r>
          </a:p>
          <a:p>
            <a:r>
              <a:rPr lang="en-GB" i="0"/>
              <a:t>The DMC will review safety data once at least two babies per active treatment group complete that 72-hour window. Following review, the DMC will provide a recommendation to the Trial Steering Committee, who will make the final decision according to the study charter.</a:t>
            </a:r>
          </a:p>
          <a:p>
            <a:r>
              <a:rPr lang="en-GB" i="0"/>
              <a:t>There are several predefined stopping rules. If any of these occur, the trial may be paused. In such a situation, the study can only restart once a substantial amendment has been approved by the regulatory authority.</a:t>
            </a:r>
          </a:p>
          <a:p>
            <a:endParaRPr lang="en-GB"/>
          </a:p>
        </p:txBody>
      </p:sp>
      <p:sp>
        <p:nvSpPr>
          <p:cNvPr id="4" name="Slide Number Placeholder 3">
            <a:extLst>
              <a:ext uri="{FF2B5EF4-FFF2-40B4-BE49-F238E27FC236}">
                <a16:creationId xmlns:a16="http://schemas.microsoft.com/office/drawing/2014/main" id="{9FBDC7E8-9360-5CCC-E014-FB5558F8DD64}"/>
              </a:ext>
            </a:extLst>
          </p:cNvPr>
          <p:cNvSpPr>
            <a:spLocks noGrp="1"/>
          </p:cNvSpPr>
          <p:nvPr>
            <p:ph type="sldNum" sz="quarter" idx="5"/>
          </p:nvPr>
        </p:nvSpPr>
        <p:spPr/>
        <p:txBody>
          <a:bodyPr/>
          <a:lstStyle/>
          <a:p>
            <a:fld id="{93B208CF-6D31-B34E-9D95-EC615C533640}" type="slidenum">
              <a:rPr lang="en-US" smtClean="0"/>
              <a:t>57</a:t>
            </a:fld>
            <a:endParaRPr lang="en-US"/>
          </a:p>
        </p:txBody>
      </p:sp>
    </p:spTree>
    <p:extLst>
      <p:ext uri="{BB962C8B-B14F-4D97-AF65-F5344CB8AC3E}">
        <p14:creationId xmlns:p14="http://schemas.microsoft.com/office/powerpoint/2010/main" val="1927293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48C7-0EBC-572E-FE5B-D4A993BFA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1F98A-8396-895A-01D8-74D946FDB4D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8702B4-137E-0009-7FC0-860B34691846}"/>
              </a:ext>
            </a:extLst>
          </p:cNvPr>
          <p:cNvSpPr>
            <a:spLocks noGrp="1"/>
          </p:cNvSpPr>
          <p:nvPr>
            <p:ph type="body" idx="1"/>
          </p:nvPr>
        </p:nvSpPr>
        <p:spPr/>
        <p:txBody>
          <a:bodyPr/>
          <a:lstStyle/>
          <a:p>
            <a:r>
              <a:rPr lang="en-GB"/>
              <a:t>As part of the requirements from the MHRA for our stopping rules for the safety run in period, we are required to grade AEs based on the CTCAE. For the purpose of DEXTA, we are using version 6. </a:t>
            </a:r>
          </a:p>
          <a:p>
            <a:r>
              <a:rPr lang="en-GB"/>
              <a:t>5 of our DEXTA AEs have a specific CTCAE grading to follow and the other 5 AEs will use the ‘other’ criteria, listed on the slide. </a:t>
            </a:r>
          </a:p>
          <a:p>
            <a:r>
              <a:rPr lang="en-GB" b="1"/>
              <a:t>We have included a summary of the grading on the slides. </a:t>
            </a:r>
            <a:r>
              <a:rPr lang="en-GB"/>
              <a:t>However, a more in depth document, as part of the training pack will explain the AE reporting. </a:t>
            </a:r>
          </a:p>
          <a:p>
            <a:r>
              <a:rPr lang="en-GB" sz="1200" kern="1200">
                <a:solidFill>
                  <a:schemeClr val="tx1"/>
                </a:solidFill>
                <a:effectLst/>
                <a:latin typeface="+mn-lt"/>
                <a:ea typeface="+mn-ea"/>
                <a:cs typeface="+mn-cs"/>
              </a:rPr>
              <a:t>The CTCAE grading system was developed for an </a:t>
            </a:r>
            <a:r>
              <a:rPr lang="en-GB" sz="1200" i="1" kern="1200">
                <a:solidFill>
                  <a:schemeClr val="tx1"/>
                </a:solidFill>
                <a:effectLst/>
                <a:latin typeface="+mn-lt"/>
                <a:ea typeface="+mn-ea"/>
                <a:cs typeface="+mn-cs"/>
              </a:rPr>
              <a:t>adult oncology population</a:t>
            </a:r>
            <a:r>
              <a:rPr lang="en-GB" sz="1200" kern="1200">
                <a:solidFill>
                  <a:schemeClr val="tx1"/>
                </a:solidFill>
                <a:effectLst/>
                <a:latin typeface="+mn-lt"/>
                <a:ea typeface="+mn-ea"/>
                <a:cs typeface="+mn-cs"/>
              </a:rPr>
              <a:t> and therefore some criteria are not directly appropriate for preterm/neonatal inpatients.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For each adverse event, a DEXTA interpretation row has been added to outline suggested neonatal/preterm guidance for reporting within this trial. These suggestions support consistent AE reporting and do not replace clinical guidelines or management decisions.</a:t>
            </a:r>
            <a:endParaRPr lang="en-GB"/>
          </a:p>
        </p:txBody>
      </p:sp>
      <p:sp>
        <p:nvSpPr>
          <p:cNvPr id="4" name="Slide Number Placeholder 3">
            <a:extLst>
              <a:ext uri="{FF2B5EF4-FFF2-40B4-BE49-F238E27FC236}">
                <a16:creationId xmlns:a16="http://schemas.microsoft.com/office/drawing/2014/main" id="{E617B5B0-C56B-E92F-2F12-820FEA340D51}"/>
              </a:ext>
            </a:extLst>
          </p:cNvPr>
          <p:cNvSpPr>
            <a:spLocks noGrp="1"/>
          </p:cNvSpPr>
          <p:nvPr>
            <p:ph type="sldNum" sz="quarter" idx="5"/>
          </p:nvPr>
        </p:nvSpPr>
        <p:spPr/>
        <p:txBody>
          <a:bodyPr/>
          <a:lstStyle/>
          <a:p>
            <a:fld id="{93B208CF-6D31-B34E-9D95-EC615C533640}" type="slidenum">
              <a:rPr lang="en-US" smtClean="0"/>
              <a:t>58</a:t>
            </a:fld>
            <a:endParaRPr lang="en-US"/>
          </a:p>
        </p:txBody>
      </p:sp>
    </p:spTree>
    <p:extLst>
      <p:ext uri="{BB962C8B-B14F-4D97-AF65-F5344CB8AC3E}">
        <p14:creationId xmlns:p14="http://schemas.microsoft.com/office/powerpoint/2010/main" val="4278990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8F32-2AF0-FC1F-364F-C5D37319F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0C88E-242C-CC71-24C7-2F0D0EB86D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0988A9-C56D-C1EE-F1DC-05A4A0D699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BF4B4D-DC04-2916-E651-F4D409FE5004}"/>
              </a:ext>
            </a:extLst>
          </p:cNvPr>
          <p:cNvSpPr>
            <a:spLocks noGrp="1"/>
          </p:cNvSpPr>
          <p:nvPr>
            <p:ph type="sldNum" sz="quarter" idx="5"/>
          </p:nvPr>
        </p:nvSpPr>
        <p:spPr/>
        <p:txBody>
          <a:bodyPr/>
          <a:lstStyle/>
          <a:p>
            <a:fld id="{93B208CF-6D31-B34E-9D95-EC615C533640}" type="slidenum">
              <a:rPr lang="en-US" smtClean="0"/>
              <a:t>59</a:t>
            </a:fld>
            <a:endParaRPr lang="en-US"/>
          </a:p>
        </p:txBody>
      </p:sp>
    </p:spTree>
    <p:extLst>
      <p:ext uri="{BB962C8B-B14F-4D97-AF65-F5344CB8AC3E}">
        <p14:creationId xmlns:p14="http://schemas.microsoft.com/office/powerpoint/2010/main" val="4123638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28A6-83BC-2905-2713-2FAABC936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12B1-8A05-8D3C-79D2-3A19CC0496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BDC8D9-7A93-64A9-B068-3C29D77E57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EF3180-FC2E-570A-FCD9-E543CA5F3A9F}"/>
              </a:ext>
            </a:extLst>
          </p:cNvPr>
          <p:cNvSpPr>
            <a:spLocks noGrp="1"/>
          </p:cNvSpPr>
          <p:nvPr>
            <p:ph type="sldNum" sz="quarter" idx="5"/>
          </p:nvPr>
        </p:nvSpPr>
        <p:spPr/>
        <p:txBody>
          <a:bodyPr/>
          <a:lstStyle/>
          <a:p>
            <a:fld id="{93B208CF-6D31-B34E-9D95-EC615C533640}" type="slidenum">
              <a:rPr lang="en-US" smtClean="0"/>
              <a:t>60</a:t>
            </a:fld>
            <a:endParaRPr lang="en-US"/>
          </a:p>
        </p:txBody>
      </p:sp>
    </p:spTree>
    <p:extLst>
      <p:ext uri="{BB962C8B-B14F-4D97-AF65-F5344CB8AC3E}">
        <p14:creationId xmlns:p14="http://schemas.microsoft.com/office/powerpoint/2010/main" val="246198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7</a:t>
            </a:fld>
            <a:endParaRPr lang="en-US"/>
          </a:p>
        </p:txBody>
      </p:sp>
    </p:spTree>
    <p:extLst>
      <p:ext uri="{BB962C8B-B14F-4D97-AF65-F5344CB8AC3E}">
        <p14:creationId xmlns:p14="http://schemas.microsoft.com/office/powerpoint/2010/main" val="183283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297F-F11B-290D-B94D-17C5898AA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459E0-613E-27D5-46BA-3E42E14142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75795B-614C-579E-AFBC-CF0A64EB95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2CCDC0-B88A-AA08-D3BB-D8BFB83F29C9}"/>
              </a:ext>
            </a:extLst>
          </p:cNvPr>
          <p:cNvSpPr>
            <a:spLocks noGrp="1"/>
          </p:cNvSpPr>
          <p:nvPr>
            <p:ph type="sldNum" sz="quarter" idx="5"/>
          </p:nvPr>
        </p:nvSpPr>
        <p:spPr/>
        <p:txBody>
          <a:bodyPr/>
          <a:lstStyle/>
          <a:p>
            <a:fld id="{93B208CF-6D31-B34E-9D95-EC615C533640}" type="slidenum">
              <a:rPr lang="en-US" smtClean="0"/>
              <a:t>61</a:t>
            </a:fld>
            <a:endParaRPr lang="en-US"/>
          </a:p>
        </p:txBody>
      </p:sp>
    </p:spTree>
    <p:extLst>
      <p:ext uri="{BB962C8B-B14F-4D97-AF65-F5344CB8AC3E}">
        <p14:creationId xmlns:p14="http://schemas.microsoft.com/office/powerpoint/2010/main" val="1240781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A1CF4-1A60-4D2C-DE0D-5B5955C78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983DE-5379-F91B-7C36-FC74ED290E3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85386F-701F-51DD-D0D5-059E04680334}"/>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The pilot phase assessment criteria (Table 3) will be used to determine the progression of the trial, 9 months after the first site opens (unless agreed otherwise with the funder). </a:t>
            </a:r>
            <a:endParaRPr lang="en-GB"/>
          </a:p>
        </p:txBody>
      </p:sp>
      <p:sp>
        <p:nvSpPr>
          <p:cNvPr id="4" name="Slide Number Placeholder 3">
            <a:extLst>
              <a:ext uri="{FF2B5EF4-FFF2-40B4-BE49-F238E27FC236}">
                <a16:creationId xmlns:a16="http://schemas.microsoft.com/office/drawing/2014/main" id="{1C8A35B0-374E-47B1-77C7-07C5594B0B53}"/>
              </a:ext>
            </a:extLst>
          </p:cNvPr>
          <p:cNvSpPr>
            <a:spLocks noGrp="1"/>
          </p:cNvSpPr>
          <p:nvPr>
            <p:ph type="sldNum" sz="quarter" idx="5"/>
          </p:nvPr>
        </p:nvSpPr>
        <p:spPr/>
        <p:txBody>
          <a:bodyPr/>
          <a:lstStyle/>
          <a:p>
            <a:fld id="{93B208CF-6D31-B34E-9D95-EC615C533640}" type="slidenum">
              <a:rPr lang="en-US" smtClean="0"/>
              <a:t>62</a:t>
            </a:fld>
            <a:endParaRPr lang="en-US"/>
          </a:p>
        </p:txBody>
      </p:sp>
    </p:spTree>
    <p:extLst>
      <p:ext uri="{BB962C8B-B14F-4D97-AF65-F5344CB8AC3E}">
        <p14:creationId xmlns:p14="http://schemas.microsoft.com/office/powerpoint/2010/main" val="28542810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B8D5-5CA0-A5AA-06F8-1BD04B323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00B6B-91FC-4829-5990-08978F6C70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6D3F8FB-DC5A-4001-7BF3-F4BCB6462F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EA3AD5-CDA6-6C62-2F51-21A56117C890}"/>
              </a:ext>
            </a:extLst>
          </p:cNvPr>
          <p:cNvSpPr>
            <a:spLocks noGrp="1"/>
          </p:cNvSpPr>
          <p:nvPr>
            <p:ph type="sldNum" sz="quarter" idx="5"/>
          </p:nvPr>
        </p:nvSpPr>
        <p:spPr/>
        <p:txBody>
          <a:bodyPr/>
          <a:lstStyle/>
          <a:p>
            <a:fld id="{93B208CF-6D31-B34E-9D95-EC615C533640}" type="slidenum">
              <a:rPr lang="en-US" smtClean="0"/>
              <a:t>63</a:t>
            </a:fld>
            <a:endParaRPr lang="en-US"/>
          </a:p>
        </p:txBody>
      </p:sp>
    </p:spTree>
    <p:extLst>
      <p:ext uri="{BB962C8B-B14F-4D97-AF65-F5344CB8AC3E}">
        <p14:creationId xmlns:p14="http://schemas.microsoft.com/office/powerpoint/2010/main" val="16477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C1FC-DDCF-BC44-C852-F7E049319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77DA1-F8D5-6BB5-0C77-CD6B4B434E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6109B67-2BCA-EC23-00BA-ED31AB865F50}"/>
              </a:ext>
            </a:extLst>
          </p:cNvPr>
          <p:cNvSpPr>
            <a:spLocks noGrp="1"/>
          </p:cNvSpPr>
          <p:nvPr>
            <p:ph type="body" idx="1"/>
          </p:nvPr>
        </p:nvSpPr>
        <p:spPr/>
        <p:txBody>
          <a:bodyPr/>
          <a:lstStyle/>
          <a:p>
            <a:r>
              <a:rPr lang="en-GB"/>
              <a:t>Add table of time points here – so parental experience q, 2 year follow-up </a:t>
            </a:r>
          </a:p>
        </p:txBody>
      </p:sp>
      <p:sp>
        <p:nvSpPr>
          <p:cNvPr id="4" name="Slide Number Placeholder 3">
            <a:extLst>
              <a:ext uri="{FF2B5EF4-FFF2-40B4-BE49-F238E27FC236}">
                <a16:creationId xmlns:a16="http://schemas.microsoft.com/office/drawing/2014/main" id="{CCEC89B8-404B-2C9D-AD83-54A8A67A8F2A}"/>
              </a:ext>
            </a:extLst>
          </p:cNvPr>
          <p:cNvSpPr>
            <a:spLocks noGrp="1"/>
          </p:cNvSpPr>
          <p:nvPr>
            <p:ph type="sldNum" sz="quarter" idx="5"/>
          </p:nvPr>
        </p:nvSpPr>
        <p:spPr/>
        <p:txBody>
          <a:bodyPr/>
          <a:lstStyle/>
          <a:p>
            <a:fld id="{93B208CF-6D31-B34E-9D95-EC615C533640}" type="slidenum">
              <a:rPr lang="en-US" smtClean="0"/>
              <a:t>64</a:t>
            </a:fld>
            <a:endParaRPr lang="en-US"/>
          </a:p>
        </p:txBody>
      </p:sp>
    </p:spTree>
    <p:extLst>
      <p:ext uri="{BB962C8B-B14F-4D97-AF65-F5344CB8AC3E}">
        <p14:creationId xmlns:p14="http://schemas.microsoft.com/office/powerpoint/2010/main" val="56517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0174-8259-9FF2-7B29-F3E13197A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64159-C8B3-3005-FDF6-D93DA0650D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019E163-6025-7855-8954-27A216BEA85B}"/>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D6C94D01-95D8-5D77-3E5D-E200724FD528}"/>
              </a:ext>
            </a:extLst>
          </p:cNvPr>
          <p:cNvSpPr>
            <a:spLocks noGrp="1"/>
          </p:cNvSpPr>
          <p:nvPr>
            <p:ph type="sldNum" sz="quarter" idx="5"/>
          </p:nvPr>
        </p:nvSpPr>
        <p:spPr/>
        <p:txBody>
          <a:bodyPr/>
          <a:lstStyle/>
          <a:p>
            <a:fld id="{93B208CF-6D31-B34E-9D95-EC615C533640}" type="slidenum">
              <a:rPr lang="en-US" smtClean="0"/>
              <a:t>65</a:t>
            </a:fld>
            <a:endParaRPr lang="en-US"/>
          </a:p>
        </p:txBody>
      </p:sp>
    </p:spTree>
    <p:extLst>
      <p:ext uri="{BB962C8B-B14F-4D97-AF65-F5344CB8AC3E}">
        <p14:creationId xmlns:p14="http://schemas.microsoft.com/office/powerpoint/2010/main" val="372223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A7C45-ACF4-6D31-65CE-4649B7400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E3B23-1367-2C25-DF57-3ECDB85A3F5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700C93C-1589-C14D-DAB7-9D3E5DB1E5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D21E5F-02E9-111F-0234-528703AC822A}"/>
              </a:ext>
            </a:extLst>
          </p:cNvPr>
          <p:cNvSpPr>
            <a:spLocks noGrp="1"/>
          </p:cNvSpPr>
          <p:nvPr>
            <p:ph type="sldNum" sz="quarter" idx="5"/>
          </p:nvPr>
        </p:nvSpPr>
        <p:spPr/>
        <p:txBody>
          <a:bodyPr/>
          <a:lstStyle/>
          <a:p>
            <a:fld id="{93B208CF-6D31-B34E-9D95-EC615C533640}" type="slidenum">
              <a:rPr lang="en-US" smtClean="0"/>
              <a:t>66</a:t>
            </a:fld>
            <a:endParaRPr lang="en-US"/>
          </a:p>
        </p:txBody>
      </p:sp>
    </p:spTree>
    <p:extLst>
      <p:ext uri="{BB962C8B-B14F-4D97-AF65-F5344CB8AC3E}">
        <p14:creationId xmlns:p14="http://schemas.microsoft.com/office/powerpoint/2010/main" val="2876424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66A4-863F-C1F4-3F00-4673CB8D2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82274-1239-6F2A-B3C7-3448308968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B34C54-ECE0-9200-1F15-99E993693453}"/>
              </a:ext>
            </a:extLst>
          </p:cNvPr>
          <p:cNvSpPr>
            <a:spLocks noGrp="1"/>
          </p:cNvSpPr>
          <p:nvPr>
            <p:ph type="body" idx="1"/>
          </p:nvPr>
        </p:nvSpPr>
        <p:spPr/>
        <p:txBody>
          <a:bodyPr/>
          <a:lstStyle/>
          <a:p>
            <a:r>
              <a:rPr lang="en-GB"/>
              <a:t>These are just some important points/reminders about the 120 monitoring window. </a:t>
            </a:r>
          </a:p>
        </p:txBody>
      </p:sp>
      <p:sp>
        <p:nvSpPr>
          <p:cNvPr id="4" name="Slide Number Placeholder 3">
            <a:extLst>
              <a:ext uri="{FF2B5EF4-FFF2-40B4-BE49-F238E27FC236}">
                <a16:creationId xmlns:a16="http://schemas.microsoft.com/office/drawing/2014/main" id="{F8A6D856-3D2F-A682-B928-9D7400CD627C}"/>
              </a:ext>
            </a:extLst>
          </p:cNvPr>
          <p:cNvSpPr>
            <a:spLocks noGrp="1"/>
          </p:cNvSpPr>
          <p:nvPr>
            <p:ph type="sldNum" sz="quarter" idx="5"/>
          </p:nvPr>
        </p:nvSpPr>
        <p:spPr/>
        <p:txBody>
          <a:bodyPr/>
          <a:lstStyle/>
          <a:p>
            <a:fld id="{93B208CF-6D31-B34E-9D95-EC615C533640}" type="slidenum">
              <a:rPr lang="en-US" smtClean="0"/>
              <a:t>67</a:t>
            </a:fld>
            <a:endParaRPr lang="en-US"/>
          </a:p>
        </p:txBody>
      </p:sp>
    </p:spTree>
    <p:extLst>
      <p:ext uri="{BB962C8B-B14F-4D97-AF65-F5344CB8AC3E}">
        <p14:creationId xmlns:p14="http://schemas.microsoft.com/office/powerpoint/2010/main" val="390435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3C5D-8DF4-6299-FB28-46FCB9AA8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8317D-5F5D-4CED-0A5A-F912C4474A4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101D7C-83F0-4B98-2946-1900A7AFA5A8}"/>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7ABD29F0-326E-2224-99D7-4ACCA393604D}"/>
              </a:ext>
            </a:extLst>
          </p:cNvPr>
          <p:cNvSpPr>
            <a:spLocks noGrp="1"/>
          </p:cNvSpPr>
          <p:nvPr>
            <p:ph type="sldNum" sz="quarter" idx="5"/>
          </p:nvPr>
        </p:nvSpPr>
        <p:spPr/>
        <p:txBody>
          <a:bodyPr/>
          <a:lstStyle/>
          <a:p>
            <a:fld id="{93B208CF-6D31-B34E-9D95-EC615C533640}" type="slidenum">
              <a:rPr lang="en-US" smtClean="0"/>
              <a:t>68</a:t>
            </a:fld>
            <a:endParaRPr lang="en-US"/>
          </a:p>
        </p:txBody>
      </p:sp>
    </p:spTree>
    <p:extLst>
      <p:ext uri="{BB962C8B-B14F-4D97-AF65-F5344CB8AC3E}">
        <p14:creationId xmlns:p14="http://schemas.microsoft.com/office/powerpoint/2010/main" val="28145370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6F523-A30E-BCF5-D724-E575FA7F0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5FC47-BFA2-099A-68D1-1AB29A5CE3F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EFFB66-22CC-D3B5-EA47-5E1C687E5F18}"/>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5918FF5E-A01D-1F5E-0F3B-290E23A7A38C}"/>
              </a:ext>
            </a:extLst>
          </p:cNvPr>
          <p:cNvSpPr>
            <a:spLocks noGrp="1"/>
          </p:cNvSpPr>
          <p:nvPr>
            <p:ph type="sldNum" sz="quarter" idx="5"/>
          </p:nvPr>
        </p:nvSpPr>
        <p:spPr/>
        <p:txBody>
          <a:bodyPr/>
          <a:lstStyle/>
          <a:p>
            <a:fld id="{93B208CF-6D31-B34E-9D95-EC615C533640}" type="slidenum">
              <a:rPr lang="en-US" smtClean="0"/>
              <a:t>69</a:t>
            </a:fld>
            <a:endParaRPr lang="en-US"/>
          </a:p>
        </p:txBody>
      </p:sp>
    </p:spTree>
    <p:extLst>
      <p:ext uri="{BB962C8B-B14F-4D97-AF65-F5344CB8AC3E}">
        <p14:creationId xmlns:p14="http://schemas.microsoft.com/office/powerpoint/2010/main" val="563171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E24D-DC47-639C-FA85-CA75A65D3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A2ED2-BE12-571D-3A32-2F13F955B60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BCB817D-C76B-EA2E-93F5-958BF3D064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B381EC-55D3-4137-5F7F-2166E6C9DEF2}"/>
              </a:ext>
            </a:extLst>
          </p:cNvPr>
          <p:cNvSpPr>
            <a:spLocks noGrp="1"/>
          </p:cNvSpPr>
          <p:nvPr>
            <p:ph type="sldNum" sz="quarter" idx="5"/>
          </p:nvPr>
        </p:nvSpPr>
        <p:spPr/>
        <p:txBody>
          <a:bodyPr/>
          <a:lstStyle/>
          <a:p>
            <a:fld id="{93B208CF-6D31-B34E-9D95-EC615C533640}" type="slidenum">
              <a:rPr lang="en-US" smtClean="0"/>
              <a:t>70</a:t>
            </a:fld>
            <a:endParaRPr lang="en-US"/>
          </a:p>
        </p:txBody>
      </p:sp>
    </p:spTree>
    <p:extLst>
      <p:ext uri="{BB962C8B-B14F-4D97-AF65-F5344CB8AC3E}">
        <p14:creationId xmlns:p14="http://schemas.microsoft.com/office/powerpoint/2010/main" val="372098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9BFD-1BB7-B382-1F52-9D1B9DC3C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1FE2B-CFDC-277D-6975-9B92F1DB071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E4F8E43-2B6A-FD34-BAD1-890CE5AD0D0B}"/>
              </a:ext>
            </a:extLst>
          </p:cNvPr>
          <p:cNvSpPr>
            <a:spLocks noGrp="1"/>
          </p:cNvSpPr>
          <p:nvPr>
            <p:ph type="body" idx="1"/>
          </p:nvPr>
        </p:nvSpPr>
        <p:spPr/>
        <p:txBody>
          <a:bodyPr/>
          <a:lstStyle/>
          <a:p>
            <a:r>
              <a:rPr lang="en-GB"/>
              <a:t>We are going to provide you some background to the trial to support your understanding of why we are doing this trial.</a:t>
            </a:r>
          </a:p>
          <a:p>
            <a:r>
              <a:rPr lang="en-GB"/>
              <a:t>It is important for any research to not make assumptions that could influence the findings of that research.  To help with this, we talk about </a:t>
            </a:r>
            <a:r>
              <a:rPr lang="en-GB" err="1"/>
              <a:t>about</a:t>
            </a:r>
            <a:r>
              <a:rPr lang="en-GB"/>
              <a:t> the principle of equipoise, where one maintains a genuine balance of appreciation of the benefits or choice between two or more interventions.</a:t>
            </a:r>
          </a:p>
          <a:p>
            <a:r>
              <a:rPr lang="en-GB"/>
              <a:t>At this moment in time, we genuinely do not which is the better option to help manage pain in babies born before 32 weeks gestation.</a:t>
            </a:r>
          </a:p>
          <a:p>
            <a:r>
              <a:rPr lang="en-GB"/>
              <a:t>That is why we are conducting the trial, to find this out.</a:t>
            </a:r>
          </a:p>
          <a:p>
            <a:r>
              <a:rPr lang="en-GB"/>
              <a:t>It is therefore incredibly important that we maintain this state of equipoise, not making assumptions about intervention efficacy, until we have done the trial.</a:t>
            </a:r>
          </a:p>
          <a:p>
            <a:endParaRPr lang="en-GB"/>
          </a:p>
        </p:txBody>
      </p:sp>
      <p:sp>
        <p:nvSpPr>
          <p:cNvPr id="4" name="Slide Number Placeholder 3">
            <a:extLst>
              <a:ext uri="{FF2B5EF4-FFF2-40B4-BE49-F238E27FC236}">
                <a16:creationId xmlns:a16="http://schemas.microsoft.com/office/drawing/2014/main" id="{16167E6D-E068-FCDD-F24D-853AB783FDA6}"/>
              </a:ext>
            </a:extLst>
          </p:cNvPr>
          <p:cNvSpPr>
            <a:spLocks noGrp="1"/>
          </p:cNvSpPr>
          <p:nvPr>
            <p:ph type="sldNum" sz="quarter" idx="5"/>
          </p:nvPr>
        </p:nvSpPr>
        <p:spPr/>
        <p:txBody>
          <a:bodyPr/>
          <a:lstStyle/>
          <a:p>
            <a:fld id="{93B208CF-6D31-B34E-9D95-EC615C533640}" type="slidenum">
              <a:rPr lang="en-US" smtClean="0"/>
              <a:t>8</a:t>
            </a:fld>
            <a:endParaRPr lang="en-US"/>
          </a:p>
        </p:txBody>
      </p:sp>
    </p:spTree>
    <p:extLst>
      <p:ext uri="{BB962C8B-B14F-4D97-AF65-F5344CB8AC3E}">
        <p14:creationId xmlns:p14="http://schemas.microsoft.com/office/powerpoint/2010/main" val="542086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2EC29-9C66-7A4A-8084-8DCEE175B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054F9-4B05-F3F0-A338-0FD8282BB6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5E84FA2-9B66-0543-69A3-853A986AEC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E434CB-D164-20FD-EA00-D4F40C718A5E}"/>
              </a:ext>
            </a:extLst>
          </p:cNvPr>
          <p:cNvSpPr>
            <a:spLocks noGrp="1"/>
          </p:cNvSpPr>
          <p:nvPr>
            <p:ph type="sldNum" sz="quarter" idx="5"/>
          </p:nvPr>
        </p:nvSpPr>
        <p:spPr/>
        <p:txBody>
          <a:bodyPr/>
          <a:lstStyle/>
          <a:p>
            <a:fld id="{93B208CF-6D31-B34E-9D95-EC615C533640}" type="slidenum">
              <a:rPr lang="en-US" smtClean="0"/>
              <a:t>71</a:t>
            </a:fld>
            <a:endParaRPr lang="en-US"/>
          </a:p>
        </p:txBody>
      </p:sp>
    </p:spTree>
    <p:extLst>
      <p:ext uri="{BB962C8B-B14F-4D97-AF65-F5344CB8AC3E}">
        <p14:creationId xmlns:p14="http://schemas.microsoft.com/office/powerpoint/2010/main" val="3622509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0A92-1C83-C627-F853-C8C290D8D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D386C-6457-E3B6-52C2-1869EB81FC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FD13421-298D-C2E7-8F6F-725428F15D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E1C39D-38AC-A616-64FC-C824462197FC}"/>
              </a:ext>
            </a:extLst>
          </p:cNvPr>
          <p:cNvSpPr>
            <a:spLocks noGrp="1"/>
          </p:cNvSpPr>
          <p:nvPr>
            <p:ph type="sldNum" sz="quarter" idx="5"/>
          </p:nvPr>
        </p:nvSpPr>
        <p:spPr/>
        <p:txBody>
          <a:bodyPr/>
          <a:lstStyle/>
          <a:p>
            <a:fld id="{93B208CF-6D31-B34E-9D95-EC615C533640}" type="slidenum">
              <a:rPr lang="en-US" smtClean="0"/>
              <a:t>72</a:t>
            </a:fld>
            <a:endParaRPr lang="en-US"/>
          </a:p>
        </p:txBody>
      </p:sp>
    </p:spTree>
    <p:extLst>
      <p:ext uri="{BB962C8B-B14F-4D97-AF65-F5344CB8AC3E}">
        <p14:creationId xmlns:p14="http://schemas.microsoft.com/office/powerpoint/2010/main" val="1335278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501C-CCF2-3CDE-B3CD-8BC08E067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0E68-7847-16A4-7F97-B8B0BF81B32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579A0B3-9494-7F80-19B5-8F3323E78B88}"/>
              </a:ext>
            </a:extLst>
          </p:cNvPr>
          <p:cNvSpPr>
            <a:spLocks noGrp="1"/>
          </p:cNvSpPr>
          <p:nvPr>
            <p:ph type="body" idx="1"/>
          </p:nvPr>
        </p:nvSpPr>
        <p:spPr/>
        <p:txBody>
          <a:bodyPr/>
          <a:lstStyle/>
          <a:p>
            <a:r>
              <a:rPr lang="en-GB"/>
              <a:t>Add images from </a:t>
            </a:r>
            <a:r>
              <a:rPr lang="en-GB" err="1"/>
              <a:t>REDcap</a:t>
            </a:r>
            <a:r>
              <a:rPr lang="en-GB"/>
              <a:t> once database is ready</a:t>
            </a:r>
          </a:p>
        </p:txBody>
      </p:sp>
      <p:sp>
        <p:nvSpPr>
          <p:cNvPr id="4" name="Slide Number Placeholder 3">
            <a:extLst>
              <a:ext uri="{FF2B5EF4-FFF2-40B4-BE49-F238E27FC236}">
                <a16:creationId xmlns:a16="http://schemas.microsoft.com/office/drawing/2014/main" id="{FAD25760-DBD5-359B-3956-F2E4F6920B66}"/>
              </a:ext>
            </a:extLst>
          </p:cNvPr>
          <p:cNvSpPr>
            <a:spLocks noGrp="1"/>
          </p:cNvSpPr>
          <p:nvPr>
            <p:ph type="sldNum" sz="quarter" idx="5"/>
          </p:nvPr>
        </p:nvSpPr>
        <p:spPr/>
        <p:txBody>
          <a:bodyPr/>
          <a:lstStyle/>
          <a:p>
            <a:fld id="{93B208CF-6D31-B34E-9D95-EC615C533640}" type="slidenum">
              <a:rPr lang="en-US" smtClean="0"/>
              <a:t>73</a:t>
            </a:fld>
            <a:endParaRPr lang="en-US"/>
          </a:p>
        </p:txBody>
      </p:sp>
    </p:spTree>
    <p:extLst>
      <p:ext uri="{BB962C8B-B14F-4D97-AF65-F5344CB8AC3E}">
        <p14:creationId xmlns:p14="http://schemas.microsoft.com/office/powerpoint/2010/main" val="908425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F78B8-24D1-A39B-A935-1BF9CF386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F420B-D94F-7FF3-416F-3D1F61FC9C3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8CCAD1-D444-2363-4A77-6DFD20B4F0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02ABF8-19E1-6D0C-8D9E-14F31698AA09}"/>
              </a:ext>
            </a:extLst>
          </p:cNvPr>
          <p:cNvSpPr>
            <a:spLocks noGrp="1"/>
          </p:cNvSpPr>
          <p:nvPr>
            <p:ph type="sldNum" sz="quarter" idx="5"/>
          </p:nvPr>
        </p:nvSpPr>
        <p:spPr/>
        <p:txBody>
          <a:bodyPr/>
          <a:lstStyle/>
          <a:p>
            <a:fld id="{93B208CF-6D31-B34E-9D95-EC615C533640}" type="slidenum">
              <a:rPr lang="en-US" smtClean="0"/>
              <a:t>74</a:t>
            </a:fld>
            <a:endParaRPr lang="en-US"/>
          </a:p>
        </p:txBody>
      </p:sp>
    </p:spTree>
    <p:extLst>
      <p:ext uri="{BB962C8B-B14F-4D97-AF65-F5344CB8AC3E}">
        <p14:creationId xmlns:p14="http://schemas.microsoft.com/office/powerpoint/2010/main" val="28034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0788-D7E1-55D7-9208-BD3C67E7F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14DA5-EADA-EE90-C52A-2128E997342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594A8F4-DDC6-066D-4634-EF4555999E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0940C8-103D-865D-5FA3-1693B8B23BE7}"/>
              </a:ext>
            </a:extLst>
          </p:cNvPr>
          <p:cNvSpPr>
            <a:spLocks noGrp="1"/>
          </p:cNvSpPr>
          <p:nvPr>
            <p:ph type="sldNum" sz="quarter" idx="5"/>
          </p:nvPr>
        </p:nvSpPr>
        <p:spPr/>
        <p:txBody>
          <a:bodyPr/>
          <a:lstStyle/>
          <a:p>
            <a:fld id="{93B208CF-6D31-B34E-9D95-EC615C533640}" type="slidenum">
              <a:rPr lang="en-US" smtClean="0"/>
              <a:t>75</a:t>
            </a:fld>
            <a:endParaRPr lang="en-US"/>
          </a:p>
        </p:txBody>
      </p:sp>
    </p:spTree>
    <p:extLst>
      <p:ext uri="{BB962C8B-B14F-4D97-AF65-F5344CB8AC3E}">
        <p14:creationId xmlns:p14="http://schemas.microsoft.com/office/powerpoint/2010/main" val="1170252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A90D-C877-10E2-CF5D-01A40DDD2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448B8-78BC-8AF6-3C91-7C2DFE29813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4CADAD-1E9D-FB2F-4882-2C4A3114A4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B2ADB7-2E05-F4FB-570D-55758800C56C}"/>
              </a:ext>
            </a:extLst>
          </p:cNvPr>
          <p:cNvSpPr>
            <a:spLocks noGrp="1"/>
          </p:cNvSpPr>
          <p:nvPr>
            <p:ph type="sldNum" sz="quarter" idx="5"/>
          </p:nvPr>
        </p:nvSpPr>
        <p:spPr/>
        <p:txBody>
          <a:bodyPr/>
          <a:lstStyle/>
          <a:p>
            <a:fld id="{93B208CF-6D31-B34E-9D95-EC615C533640}" type="slidenum">
              <a:rPr lang="en-US" smtClean="0"/>
              <a:t>76</a:t>
            </a:fld>
            <a:endParaRPr lang="en-US"/>
          </a:p>
        </p:txBody>
      </p:sp>
    </p:spTree>
    <p:extLst>
      <p:ext uri="{BB962C8B-B14F-4D97-AF65-F5344CB8AC3E}">
        <p14:creationId xmlns:p14="http://schemas.microsoft.com/office/powerpoint/2010/main" val="1454327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3C4CD-5C41-8860-4F38-8F8E0F709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42EDF-AF0A-7485-43BA-F23A9B7DFC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DE1A3A-12D2-4665-EE2B-15D981BF24D9}"/>
              </a:ext>
            </a:extLst>
          </p:cNvPr>
          <p:cNvSpPr>
            <a:spLocks noGrp="1"/>
          </p:cNvSpPr>
          <p:nvPr>
            <p:ph type="body" idx="1"/>
          </p:nvPr>
        </p:nvSpPr>
        <p:spPr/>
        <p:txBody>
          <a:bodyPr/>
          <a:lstStyle/>
          <a:p>
            <a:r>
              <a:rPr lang="en-GB"/>
              <a:t>DEXTA is a CTIMP, a Controlled Trial of an Investigational Medicinal Product. Because of this, babies who are currently taking part in another CTIMP cannot be enrolled into our trial. Likewise, once a baby is enrolled in our study, they will not be able to join any other CTIMP while they remain a participant with us.</a:t>
            </a:r>
          </a:p>
          <a:p>
            <a:r>
              <a:rPr lang="en-GB"/>
              <a:t>However, participation in non-interventional research, such as observational studies, is allowed. It may also be possible for babies to take part in other trials where the intervention is </a:t>
            </a:r>
            <a:r>
              <a:rPr lang="en-GB" i="1"/>
              <a:t>not</a:t>
            </a:r>
            <a:r>
              <a:rPr lang="en-GB"/>
              <a:t> an investigational medicinal product. These situations will be considered on a case-by-case basis.</a:t>
            </a:r>
          </a:p>
          <a:p>
            <a:r>
              <a:rPr lang="en-GB"/>
              <a:t>If co-enrolment is being explored, we will first discuss this with the Trial Management Group. Then, agreement must be reached between the Chief Investigators of both studies, and a formal co-enrolment agreement will be signed.</a:t>
            </a:r>
          </a:p>
          <a:p>
            <a:r>
              <a:rPr lang="en-GB"/>
              <a:t>Please let us know if there are any ongoing trials at your hospital that we may be able to co-enrol with and we will investigate this further. </a:t>
            </a:r>
          </a:p>
          <a:p>
            <a:r>
              <a:rPr lang="en-GB"/>
              <a:t>Finally, once any co-enrolment decisions are made, we will ensure that all sites are clearly informed so they can implement the correct approach.</a:t>
            </a:r>
          </a:p>
        </p:txBody>
      </p:sp>
      <p:sp>
        <p:nvSpPr>
          <p:cNvPr id="4" name="Slide Number Placeholder 3">
            <a:extLst>
              <a:ext uri="{FF2B5EF4-FFF2-40B4-BE49-F238E27FC236}">
                <a16:creationId xmlns:a16="http://schemas.microsoft.com/office/drawing/2014/main" id="{26AE6BC8-A076-A653-DACC-B8439EF385E0}"/>
              </a:ext>
            </a:extLst>
          </p:cNvPr>
          <p:cNvSpPr>
            <a:spLocks noGrp="1"/>
          </p:cNvSpPr>
          <p:nvPr>
            <p:ph type="sldNum" sz="quarter" idx="5"/>
          </p:nvPr>
        </p:nvSpPr>
        <p:spPr/>
        <p:txBody>
          <a:bodyPr/>
          <a:lstStyle/>
          <a:p>
            <a:fld id="{93B208CF-6D31-B34E-9D95-EC615C533640}" type="slidenum">
              <a:rPr lang="en-US" smtClean="0"/>
              <a:t>77</a:t>
            </a:fld>
            <a:endParaRPr lang="en-US"/>
          </a:p>
        </p:txBody>
      </p:sp>
    </p:spTree>
    <p:extLst>
      <p:ext uri="{BB962C8B-B14F-4D97-AF65-F5344CB8AC3E}">
        <p14:creationId xmlns:p14="http://schemas.microsoft.com/office/powerpoint/2010/main" val="7132655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F3B2-3684-910F-BDBB-9A859CD52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AF688-9F68-4102-EB8E-1AC154D856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43F7879-B886-20C5-E25F-C70D9DFAA0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888E76-1952-E728-F23A-419CA139F211}"/>
              </a:ext>
            </a:extLst>
          </p:cNvPr>
          <p:cNvSpPr>
            <a:spLocks noGrp="1"/>
          </p:cNvSpPr>
          <p:nvPr>
            <p:ph type="sldNum" sz="quarter" idx="5"/>
          </p:nvPr>
        </p:nvSpPr>
        <p:spPr/>
        <p:txBody>
          <a:bodyPr/>
          <a:lstStyle/>
          <a:p>
            <a:fld id="{93B208CF-6D31-B34E-9D95-EC615C533640}" type="slidenum">
              <a:rPr lang="en-US" smtClean="0"/>
              <a:t>78</a:t>
            </a:fld>
            <a:endParaRPr lang="en-US"/>
          </a:p>
        </p:txBody>
      </p:sp>
    </p:spTree>
    <p:extLst>
      <p:ext uri="{BB962C8B-B14F-4D97-AF65-F5344CB8AC3E}">
        <p14:creationId xmlns:p14="http://schemas.microsoft.com/office/powerpoint/2010/main" val="3530312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C60FA-E3E3-2C0F-EBAC-13568D9CF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22775-DC4D-46FD-1646-7A408F7AEDE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0A30B99-6057-12E3-3F4D-58C934566D8E}"/>
              </a:ext>
            </a:extLst>
          </p:cNvPr>
          <p:cNvSpPr>
            <a:spLocks noGrp="1"/>
          </p:cNvSpPr>
          <p:nvPr>
            <p:ph type="body" idx="1"/>
          </p:nvPr>
        </p:nvSpPr>
        <p:spPr/>
        <p:txBody>
          <a:bodyPr/>
          <a:lstStyle/>
          <a:p>
            <a:r>
              <a:rPr lang="en-GB"/>
              <a:t>During this trial, we will have </a:t>
            </a:r>
            <a:r>
              <a:rPr lang="en-GB" b="0"/>
              <a:t>one</a:t>
            </a:r>
            <a:r>
              <a:rPr lang="en-GB"/>
              <a:t> interim analysis. This will take place once 120 babies have been randomised, which is halfway to our planned maximum sample size. We also need to have complete data for these babies on their cumulative morphine dose for the first 120 hours after starting the infusion.</a:t>
            </a:r>
          </a:p>
          <a:p>
            <a:r>
              <a:rPr lang="en-GB"/>
              <a:t>The purpose of this interim analysis is to assess </a:t>
            </a:r>
            <a:r>
              <a:rPr lang="en-GB" b="1"/>
              <a:t>futility only</a:t>
            </a:r>
            <a:r>
              <a:rPr lang="en-GB"/>
              <a:t>. In other words, we want to understand whether either dose of dexmedetomidine appears </a:t>
            </a:r>
            <a:r>
              <a:rPr lang="en-GB" b="1"/>
              <a:t>unlikely to reduce morphine use</a:t>
            </a:r>
            <a:r>
              <a:rPr lang="en-GB"/>
              <a:t> compared to placebo. </a:t>
            </a:r>
          </a:p>
          <a:p>
            <a:r>
              <a:rPr lang="en-GB"/>
              <a:t>The results of this interim analysis will be seen only by the DMC. They will review the findings and decide whether one or both of the dexmedetomidine doses should be stopped if there is no sign of reduced morphine use. Their recommendation will then go to the Trial Steering Committee, who will make the final decision and inform the Trial Management Group, sponsor, and funder.</a:t>
            </a:r>
          </a:p>
          <a:p>
            <a:r>
              <a:rPr lang="en-GB"/>
              <a:t>If one dose is stopped after the interim analysis, randomisation will continue as usual, but using a 1:1 allocation between the remaining groups.</a:t>
            </a:r>
          </a:p>
          <a:p>
            <a:r>
              <a:rPr lang="en-GB"/>
              <a:t>The interim analysis is an important safeguard. It helps ensure we are only continuing with doses that have the potential to benefit these babies, while maintaining the integrity of the trial.</a:t>
            </a:r>
          </a:p>
          <a:p>
            <a:r>
              <a:rPr lang="en-GB"/>
              <a:t>We will ensure that the results of the analysis are communicated with sites. </a:t>
            </a:r>
          </a:p>
          <a:p>
            <a:endParaRPr lang="en-GB"/>
          </a:p>
        </p:txBody>
      </p:sp>
      <p:sp>
        <p:nvSpPr>
          <p:cNvPr id="4" name="Slide Number Placeholder 3">
            <a:extLst>
              <a:ext uri="{FF2B5EF4-FFF2-40B4-BE49-F238E27FC236}">
                <a16:creationId xmlns:a16="http://schemas.microsoft.com/office/drawing/2014/main" id="{896F583D-3AE1-0450-F8F1-8864079F863E}"/>
              </a:ext>
            </a:extLst>
          </p:cNvPr>
          <p:cNvSpPr>
            <a:spLocks noGrp="1"/>
          </p:cNvSpPr>
          <p:nvPr>
            <p:ph type="sldNum" sz="quarter" idx="5"/>
          </p:nvPr>
        </p:nvSpPr>
        <p:spPr/>
        <p:txBody>
          <a:bodyPr/>
          <a:lstStyle/>
          <a:p>
            <a:fld id="{93B208CF-6D31-B34E-9D95-EC615C533640}" type="slidenum">
              <a:rPr lang="en-US" smtClean="0"/>
              <a:t>79</a:t>
            </a:fld>
            <a:endParaRPr lang="en-US"/>
          </a:p>
        </p:txBody>
      </p:sp>
    </p:spTree>
    <p:extLst>
      <p:ext uri="{BB962C8B-B14F-4D97-AF65-F5344CB8AC3E}">
        <p14:creationId xmlns:p14="http://schemas.microsoft.com/office/powerpoint/2010/main" val="1705950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F18B-192B-E1E2-6A02-0D92737DB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0327-AEA5-723B-311F-5E755D5BD75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682E27-36DF-6F1A-BE12-A406289201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DDAC67-05CA-D8ED-549A-37E91F655C73}"/>
              </a:ext>
            </a:extLst>
          </p:cNvPr>
          <p:cNvSpPr>
            <a:spLocks noGrp="1"/>
          </p:cNvSpPr>
          <p:nvPr>
            <p:ph type="sldNum" sz="quarter" idx="5"/>
          </p:nvPr>
        </p:nvSpPr>
        <p:spPr/>
        <p:txBody>
          <a:bodyPr/>
          <a:lstStyle/>
          <a:p>
            <a:fld id="{93B208CF-6D31-B34E-9D95-EC615C533640}" type="slidenum">
              <a:rPr lang="en-US" smtClean="0"/>
              <a:t>80</a:t>
            </a:fld>
            <a:endParaRPr lang="en-US"/>
          </a:p>
        </p:txBody>
      </p:sp>
    </p:spTree>
    <p:extLst>
      <p:ext uri="{BB962C8B-B14F-4D97-AF65-F5344CB8AC3E}">
        <p14:creationId xmlns:p14="http://schemas.microsoft.com/office/powerpoint/2010/main" val="61216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6DEA-5AAD-7625-18C3-C0481EAA9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8D455-21E6-437B-36EA-309EA6978AF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85DDEF-46E3-06D5-DBA7-CC64D4A78BAD}"/>
              </a:ext>
            </a:extLst>
          </p:cNvPr>
          <p:cNvSpPr>
            <a:spLocks noGrp="1"/>
          </p:cNvSpPr>
          <p:nvPr>
            <p:ph type="body" idx="1"/>
          </p:nvPr>
        </p:nvSpPr>
        <p:spPr/>
        <p:txBody>
          <a:bodyPr/>
          <a:lstStyle/>
          <a:p>
            <a:r>
              <a:rPr lang="en-GB"/>
              <a:t>First, it’s important to recognise that preterm babies do feel pain, and unfortunately, their pain is often not well understood or well managed. As part of good neonatal intensive care, we must ensure that pain is treated effectively and safely.</a:t>
            </a:r>
          </a:p>
          <a:p>
            <a:r>
              <a:rPr lang="en-GB"/>
              <a:t>Many babies in the neonatal unit need mechanical ventilation to help them breathe. This procedure can be uncomfortable and even painful, so pain relief is routinely given. Currently, morphine and fentanyl are the most commonly used medicines for this purpose.</a:t>
            </a:r>
          </a:p>
          <a:p>
            <a:r>
              <a:rPr lang="en-GB"/>
              <a:t>However, these drugs are not perfect. Morphine, for example, doesn’t always work well for pain in babies. It can also slow a baby’s breathing and feeding, which may delay their progress and their ability to come off the ventilator. In addition, there are concerns about whether drugs like morphine could affect brain development later in life.</a:t>
            </a:r>
          </a:p>
        </p:txBody>
      </p:sp>
      <p:sp>
        <p:nvSpPr>
          <p:cNvPr id="4" name="Slide Number Placeholder 3">
            <a:extLst>
              <a:ext uri="{FF2B5EF4-FFF2-40B4-BE49-F238E27FC236}">
                <a16:creationId xmlns:a16="http://schemas.microsoft.com/office/drawing/2014/main" id="{AE03DC06-8D00-DAA3-7C21-E0C997848608}"/>
              </a:ext>
            </a:extLst>
          </p:cNvPr>
          <p:cNvSpPr>
            <a:spLocks noGrp="1"/>
          </p:cNvSpPr>
          <p:nvPr>
            <p:ph type="sldNum" sz="quarter" idx="5"/>
          </p:nvPr>
        </p:nvSpPr>
        <p:spPr/>
        <p:txBody>
          <a:bodyPr/>
          <a:lstStyle/>
          <a:p>
            <a:fld id="{93B208CF-6D31-B34E-9D95-EC615C533640}" type="slidenum">
              <a:rPr lang="en-US" smtClean="0"/>
              <a:t>9</a:t>
            </a:fld>
            <a:endParaRPr lang="en-US"/>
          </a:p>
        </p:txBody>
      </p:sp>
    </p:spTree>
    <p:extLst>
      <p:ext uri="{BB962C8B-B14F-4D97-AF65-F5344CB8AC3E}">
        <p14:creationId xmlns:p14="http://schemas.microsoft.com/office/powerpoint/2010/main" val="3176924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40F-3EE1-9B65-178C-6D3D6B058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FABDC-D6DF-2B5E-05C5-058D2CB7A16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C4F7396-78FE-3A50-93F8-BB1CD68650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B8E4EA-3F6C-0EE4-D010-2C461FE3CC82}"/>
              </a:ext>
            </a:extLst>
          </p:cNvPr>
          <p:cNvSpPr>
            <a:spLocks noGrp="1"/>
          </p:cNvSpPr>
          <p:nvPr>
            <p:ph type="sldNum" sz="quarter" idx="5"/>
          </p:nvPr>
        </p:nvSpPr>
        <p:spPr/>
        <p:txBody>
          <a:bodyPr/>
          <a:lstStyle/>
          <a:p>
            <a:fld id="{93B208CF-6D31-B34E-9D95-EC615C533640}" type="slidenum">
              <a:rPr lang="en-US" smtClean="0"/>
              <a:t>81</a:t>
            </a:fld>
            <a:endParaRPr lang="en-US"/>
          </a:p>
        </p:txBody>
      </p:sp>
    </p:spTree>
    <p:extLst>
      <p:ext uri="{BB962C8B-B14F-4D97-AF65-F5344CB8AC3E}">
        <p14:creationId xmlns:p14="http://schemas.microsoft.com/office/powerpoint/2010/main" val="4143024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ECFC6-622D-E5A3-35DD-AD2191734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573B5-A1D6-AC73-BF10-BD96B9316B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D16082C-8005-3B76-7AD6-0D08DC4B044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36B15F-93BF-C399-6CA7-86B3353AB411}"/>
              </a:ext>
            </a:extLst>
          </p:cNvPr>
          <p:cNvSpPr>
            <a:spLocks noGrp="1"/>
          </p:cNvSpPr>
          <p:nvPr>
            <p:ph type="sldNum" sz="quarter" idx="5"/>
          </p:nvPr>
        </p:nvSpPr>
        <p:spPr/>
        <p:txBody>
          <a:bodyPr/>
          <a:lstStyle/>
          <a:p>
            <a:fld id="{93B208CF-6D31-B34E-9D95-EC615C533640}" type="slidenum">
              <a:rPr lang="en-US" smtClean="0"/>
              <a:t>82</a:t>
            </a:fld>
            <a:endParaRPr lang="en-US"/>
          </a:p>
        </p:txBody>
      </p:sp>
    </p:spTree>
    <p:extLst>
      <p:ext uri="{BB962C8B-B14F-4D97-AF65-F5344CB8AC3E}">
        <p14:creationId xmlns:p14="http://schemas.microsoft.com/office/powerpoint/2010/main" val="37074298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A4E70-0A92-1493-BFD6-550C0FD1D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531D4-0B99-311E-3781-37A9B3F5BF9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B00E2F7-494C-C455-EA7F-22CC149070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7783AF-3C05-F5D4-7698-028728EC75F8}"/>
              </a:ext>
            </a:extLst>
          </p:cNvPr>
          <p:cNvSpPr>
            <a:spLocks noGrp="1"/>
          </p:cNvSpPr>
          <p:nvPr>
            <p:ph type="sldNum" sz="quarter" idx="5"/>
          </p:nvPr>
        </p:nvSpPr>
        <p:spPr/>
        <p:txBody>
          <a:bodyPr/>
          <a:lstStyle/>
          <a:p>
            <a:fld id="{93B208CF-6D31-B34E-9D95-EC615C533640}" type="slidenum">
              <a:rPr lang="en-US" smtClean="0"/>
              <a:t>83</a:t>
            </a:fld>
            <a:endParaRPr lang="en-US"/>
          </a:p>
        </p:txBody>
      </p:sp>
    </p:spTree>
    <p:extLst>
      <p:ext uri="{BB962C8B-B14F-4D97-AF65-F5344CB8AC3E}">
        <p14:creationId xmlns:p14="http://schemas.microsoft.com/office/powerpoint/2010/main" val="33168599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D27C0-E175-1B2E-FD01-1585B5A5E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F948A-CA8E-1866-797F-856DF2759D9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30F3A5-F642-25D2-9272-D271BDAFA3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AFD84C-468F-8884-B6CB-EF4F19B06A18}"/>
              </a:ext>
            </a:extLst>
          </p:cNvPr>
          <p:cNvSpPr>
            <a:spLocks noGrp="1"/>
          </p:cNvSpPr>
          <p:nvPr>
            <p:ph type="sldNum" sz="quarter" idx="5"/>
          </p:nvPr>
        </p:nvSpPr>
        <p:spPr/>
        <p:txBody>
          <a:bodyPr/>
          <a:lstStyle/>
          <a:p>
            <a:fld id="{93B208CF-6D31-B34E-9D95-EC615C533640}" type="slidenum">
              <a:rPr lang="en-US" smtClean="0"/>
              <a:t>84</a:t>
            </a:fld>
            <a:endParaRPr lang="en-US"/>
          </a:p>
        </p:txBody>
      </p:sp>
    </p:spTree>
    <p:extLst>
      <p:ext uri="{BB962C8B-B14F-4D97-AF65-F5344CB8AC3E}">
        <p14:creationId xmlns:p14="http://schemas.microsoft.com/office/powerpoint/2010/main" val="2364202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DAA4-FAEB-F8B2-798F-B3C38B49C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30077-706C-F6EF-AE4C-9DB0792703B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E8509C-F148-7804-7E45-50CC60B34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1015D1CD-F5E7-C1C8-F45A-18A3F53B47FD}"/>
              </a:ext>
            </a:extLst>
          </p:cNvPr>
          <p:cNvSpPr>
            <a:spLocks noGrp="1"/>
          </p:cNvSpPr>
          <p:nvPr>
            <p:ph type="sldNum" sz="quarter" idx="5"/>
          </p:nvPr>
        </p:nvSpPr>
        <p:spPr/>
        <p:txBody>
          <a:bodyPr/>
          <a:lstStyle/>
          <a:p>
            <a:fld id="{93B208CF-6D31-B34E-9D95-EC615C533640}" type="slidenum">
              <a:rPr lang="en-US" smtClean="0"/>
              <a:t>85</a:t>
            </a:fld>
            <a:endParaRPr lang="en-US"/>
          </a:p>
        </p:txBody>
      </p:sp>
    </p:spTree>
    <p:extLst>
      <p:ext uri="{BB962C8B-B14F-4D97-AF65-F5344CB8AC3E}">
        <p14:creationId xmlns:p14="http://schemas.microsoft.com/office/powerpoint/2010/main" val="4245609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2201C-CD69-7C0F-2F30-E67A48D17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2F26D-22A5-BF2E-DBBD-358DFAAF68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717AA8-DB56-5644-573E-44E9042F61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ABE89D-09C4-4096-F6E7-CC07E8393129}"/>
              </a:ext>
            </a:extLst>
          </p:cNvPr>
          <p:cNvSpPr>
            <a:spLocks noGrp="1"/>
          </p:cNvSpPr>
          <p:nvPr>
            <p:ph type="sldNum" sz="quarter" idx="5"/>
          </p:nvPr>
        </p:nvSpPr>
        <p:spPr/>
        <p:txBody>
          <a:bodyPr/>
          <a:lstStyle/>
          <a:p>
            <a:fld id="{93B208CF-6D31-B34E-9D95-EC615C533640}" type="slidenum">
              <a:rPr lang="en-US" smtClean="0"/>
              <a:t>86</a:t>
            </a:fld>
            <a:endParaRPr lang="en-US"/>
          </a:p>
        </p:txBody>
      </p:sp>
    </p:spTree>
    <p:extLst>
      <p:ext uri="{BB962C8B-B14F-4D97-AF65-F5344CB8AC3E}">
        <p14:creationId xmlns:p14="http://schemas.microsoft.com/office/powerpoint/2010/main" val="14062325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F6926-380F-6DDB-0165-8FF91678B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80133-5603-BA3C-91B7-3B084820B59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3BAF9F-E66C-53BC-4B11-DC3E3E4049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B82804-7A1B-4F04-638D-395BE1300ADB}"/>
              </a:ext>
            </a:extLst>
          </p:cNvPr>
          <p:cNvSpPr>
            <a:spLocks noGrp="1"/>
          </p:cNvSpPr>
          <p:nvPr>
            <p:ph type="sldNum" sz="quarter" idx="5"/>
          </p:nvPr>
        </p:nvSpPr>
        <p:spPr/>
        <p:txBody>
          <a:bodyPr/>
          <a:lstStyle/>
          <a:p>
            <a:fld id="{93B208CF-6D31-B34E-9D95-EC615C533640}" type="slidenum">
              <a:rPr lang="en-US" smtClean="0"/>
              <a:t>87</a:t>
            </a:fld>
            <a:endParaRPr lang="en-US"/>
          </a:p>
        </p:txBody>
      </p:sp>
    </p:spTree>
    <p:extLst>
      <p:ext uri="{BB962C8B-B14F-4D97-AF65-F5344CB8AC3E}">
        <p14:creationId xmlns:p14="http://schemas.microsoft.com/office/powerpoint/2010/main" val="38237101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EDA9-8CF0-2DE6-C7C3-56204870B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E0928-B6D1-D9E7-1A82-2CC657C5590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A5C172-AFD5-0974-896B-6A82184730C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D3EFF0-7834-CB1F-6009-B2B777435164}"/>
              </a:ext>
            </a:extLst>
          </p:cNvPr>
          <p:cNvSpPr>
            <a:spLocks noGrp="1"/>
          </p:cNvSpPr>
          <p:nvPr>
            <p:ph type="sldNum" sz="quarter" idx="5"/>
          </p:nvPr>
        </p:nvSpPr>
        <p:spPr/>
        <p:txBody>
          <a:bodyPr/>
          <a:lstStyle/>
          <a:p>
            <a:fld id="{93B208CF-6D31-B34E-9D95-EC615C533640}" type="slidenum">
              <a:rPr lang="en-US" smtClean="0"/>
              <a:t>88</a:t>
            </a:fld>
            <a:endParaRPr lang="en-US"/>
          </a:p>
        </p:txBody>
      </p:sp>
    </p:spTree>
    <p:extLst>
      <p:ext uri="{BB962C8B-B14F-4D97-AF65-F5344CB8AC3E}">
        <p14:creationId xmlns:p14="http://schemas.microsoft.com/office/powerpoint/2010/main" val="34921853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A783-51D4-AE27-9982-322023E83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58087-C40E-F07C-0EBE-60EE8B3806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A697012-A324-E43B-7868-A096EEBA11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Here’s a quick overview of the defined roles and responsibilities between the site team and NCTU. This helps make sure everyone knows who’s responsible for what, and that the study runs smoothly and consistently across all sites. The next slide also lists the PI responsibility. </a:t>
            </a:r>
          </a:p>
          <a:p>
            <a:endParaRPr lang="en-GB"/>
          </a:p>
        </p:txBody>
      </p:sp>
      <p:sp>
        <p:nvSpPr>
          <p:cNvPr id="4" name="Slide Number Placeholder 3">
            <a:extLst>
              <a:ext uri="{FF2B5EF4-FFF2-40B4-BE49-F238E27FC236}">
                <a16:creationId xmlns:a16="http://schemas.microsoft.com/office/drawing/2014/main" id="{11289ED0-7F11-5DF5-EDC3-2BD9D7F0264F}"/>
              </a:ext>
            </a:extLst>
          </p:cNvPr>
          <p:cNvSpPr>
            <a:spLocks noGrp="1"/>
          </p:cNvSpPr>
          <p:nvPr>
            <p:ph type="sldNum" sz="quarter" idx="5"/>
          </p:nvPr>
        </p:nvSpPr>
        <p:spPr/>
        <p:txBody>
          <a:bodyPr/>
          <a:lstStyle/>
          <a:p>
            <a:fld id="{93B208CF-6D31-B34E-9D95-EC615C533640}" type="slidenum">
              <a:rPr lang="en-US" smtClean="0"/>
              <a:t>89</a:t>
            </a:fld>
            <a:endParaRPr lang="en-US"/>
          </a:p>
        </p:txBody>
      </p:sp>
    </p:spTree>
    <p:extLst>
      <p:ext uri="{BB962C8B-B14F-4D97-AF65-F5344CB8AC3E}">
        <p14:creationId xmlns:p14="http://schemas.microsoft.com/office/powerpoint/2010/main" val="9774652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A722-CA44-268B-1DB7-9AD2F874E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040A7-5937-FB9A-226C-829AFA651FC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DF4E2BF-B527-BA91-4460-180962BA82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4D393B-3503-0A56-DCFC-698FCEE08942}"/>
              </a:ext>
            </a:extLst>
          </p:cNvPr>
          <p:cNvSpPr>
            <a:spLocks noGrp="1"/>
          </p:cNvSpPr>
          <p:nvPr>
            <p:ph type="sldNum" sz="quarter" idx="5"/>
          </p:nvPr>
        </p:nvSpPr>
        <p:spPr/>
        <p:txBody>
          <a:bodyPr/>
          <a:lstStyle/>
          <a:p>
            <a:fld id="{93B208CF-6D31-B34E-9D95-EC615C533640}" type="slidenum">
              <a:rPr lang="en-US" smtClean="0"/>
              <a:t>90</a:t>
            </a:fld>
            <a:endParaRPr lang="en-US"/>
          </a:p>
        </p:txBody>
      </p:sp>
    </p:spTree>
    <p:extLst>
      <p:ext uri="{BB962C8B-B14F-4D97-AF65-F5344CB8AC3E}">
        <p14:creationId xmlns:p14="http://schemas.microsoft.com/office/powerpoint/2010/main" val="132709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FF05-B497-272C-7DA5-0B30B0B26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F7D2A-6AB2-DCEC-A646-36424556C8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B0B0837-42EB-29DF-2962-F09C156B1FFE}"/>
              </a:ext>
            </a:extLst>
          </p:cNvPr>
          <p:cNvSpPr>
            <a:spLocks noGrp="1"/>
          </p:cNvSpPr>
          <p:nvPr>
            <p:ph type="body" idx="1"/>
          </p:nvPr>
        </p:nvSpPr>
        <p:spPr/>
        <p:txBody>
          <a:bodyPr/>
          <a:lstStyle/>
          <a:p>
            <a:r>
              <a:rPr lang="en-GB"/>
              <a:t>This brings us to Dexmed, also known as dexmedetomidine. Dexmed is already used to provide sedation and pain relief in adults and older children. It works differently from morphine, acting on alpha-2 receptors in the brain. Because of this difference, Dexmed may provide good pain relief </a:t>
            </a:r>
            <a:r>
              <a:rPr lang="en-GB" b="1"/>
              <a:t>with fewer side effects</a:t>
            </a:r>
            <a:r>
              <a:rPr lang="en-GB"/>
              <a:t>, and it may also </a:t>
            </a:r>
            <a:r>
              <a:rPr lang="en-GB" b="1"/>
              <a:t>reduce the amount of morphine babies need</a:t>
            </a:r>
            <a:r>
              <a:rPr lang="en-GB"/>
              <a:t>.</a:t>
            </a:r>
          </a:p>
          <a:p>
            <a:r>
              <a:rPr lang="en-GB"/>
              <a:t>But here’s the key point: although Dexmed is promising, we still don’t know enough about how safe and effective it is specifically for preterm babies on ventilators.</a:t>
            </a:r>
          </a:p>
          <a:p>
            <a:r>
              <a:rPr lang="en-GB"/>
              <a:t>That’s why this study is needed. A high-quality clinical trial will give us the evidence we need to decide whether Dexmed should be part of standard care for these vulnerable babies in the future.</a:t>
            </a:r>
          </a:p>
          <a:p>
            <a:endParaRPr lang="en-GB"/>
          </a:p>
        </p:txBody>
      </p:sp>
      <p:sp>
        <p:nvSpPr>
          <p:cNvPr id="4" name="Slide Number Placeholder 3">
            <a:extLst>
              <a:ext uri="{FF2B5EF4-FFF2-40B4-BE49-F238E27FC236}">
                <a16:creationId xmlns:a16="http://schemas.microsoft.com/office/drawing/2014/main" id="{E7DCD5BC-52D0-1780-BBC7-A11EDE47E374}"/>
              </a:ext>
            </a:extLst>
          </p:cNvPr>
          <p:cNvSpPr>
            <a:spLocks noGrp="1"/>
          </p:cNvSpPr>
          <p:nvPr>
            <p:ph type="sldNum" sz="quarter" idx="5"/>
          </p:nvPr>
        </p:nvSpPr>
        <p:spPr/>
        <p:txBody>
          <a:bodyPr/>
          <a:lstStyle/>
          <a:p>
            <a:fld id="{93B208CF-6D31-B34E-9D95-EC615C533640}" type="slidenum">
              <a:rPr lang="en-US" smtClean="0"/>
              <a:t>10</a:t>
            </a:fld>
            <a:endParaRPr lang="en-US"/>
          </a:p>
        </p:txBody>
      </p:sp>
    </p:spTree>
    <p:extLst>
      <p:ext uri="{BB962C8B-B14F-4D97-AF65-F5344CB8AC3E}">
        <p14:creationId xmlns:p14="http://schemas.microsoft.com/office/powerpoint/2010/main" val="17820680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AFF4-18DE-3ADC-57E8-6AFAC5940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2005D-B58E-93DC-24A7-F63F9AF3D45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16A534-8563-6F37-9BA9-31A25A865453}"/>
              </a:ext>
            </a:extLst>
          </p:cNvPr>
          <p:cNvSpPr>
            <a:spLocks noGrp="1"/>
          </p:cNvSpPr>
          <p:nvPr>
            <p:ph type="body" idx="1"/>
          </p:nvPr>
        </p:nvSpPr>
        <p:spPr/>
        <p:txBody>
          <a:bodyPr/>
          <a:lstStyle/>
          <a:p>
            <a:r>
              <a:rPr lang="en-GB"/>
              <a:t>Please let us know prior to registration if you are interested in becoming an API</a:t>
            </a:r>
          </a:p>
        </p:txBody>
      </p:sp>
      <p:sp>
        <p:nvSpPr>
          <p:cNvPr id="4" name="Slide Number Placeholder 3">
            <a:extLst>
              <a:ext uri="{FF2B5EF4-FFF2-40B4-BE49-F238E27FC236}">
                <a16:creationId xmlns:a16="http://schemas.microsoft.com/office/drawing/2014/main" id="{9B44D7F3-580F-B7CA-E5BA-A13839C76718}"/>
              </a:ext>
            </a:extLst>
          </p:cNvPr>
          <p:cNvSpPr>
            <a:spLocks noGrp="1"/>
          </p:cNvSpPr>
          <p:nvPr>
            <p:ph type="sldNum" sz="quarter" idx="5"/>
          </p:nvPr>
        </p:nvSpPr>
        <p:spPr/>
        <p:txBody>
          <a:bodyPr/>
          <a:lstStyle/>
          <a:p>
            <a:fld id="{93B208CF-6D31-B34E-9D95-EC615C533640}" type="slidenum">
              <a:rPr lang="en-US" smtClean="0"/>
              <a:t>91</a:t>
            </a:fld>
            <a:endParaRPr lang="en-US"/>
          </a:p>
        </p:txBody>
      </p:sp>
    </p:spTree>
    <p:extLst>
      <p:ext uri="{BB962C8B-B14F-4D97-AF65-F5344CB8AC3E}">
        <p14:creationId xmlns:p14="http://schemas.microsoft.com/office/powerpoint/2010/main" val="12935597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4237-B7D4-FFA9-6D94-17DC2A601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ACE3B-C76A-F767-B62C-963332F755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E3D769-6993-02B0-B35F-744050974F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53029A-D691-738A-D064-B081103149DC}"/>
              </a:ext>
            </a:extLst>
          </p:cNvPr>
          <p:cNvSpPr>
            <a:spLocks noGrp="1"/>
          </p:cNvSpPr>
          <p:nvPr>
            <p:ph type="sldNum" sz="quarter" idx="5"/>
          </p:nvPr>
        </p:nvSpPr>
        <p:spPr/>
        <p:txBody>
          <a:bodyPr/>
          <a:lstStyle/>
          <a:p>
            <a:fld id="{93B208CF-6D31-B34E-9D95-EC615C533640}" type="slidenum">
              <a:rPr lang="en-US" smtClean="0"/>
              <a:t>92</a:t>
            </a:fld>
            <a:endParaRPr lang="en-US"/>
          </a:p>
        </p:txBody>
      </p:sp>
    </p:spTree>
    <p:extLst>
      <p:ext uri="{BB962C8B-B14F-4D97-AF65-F5344CB8AC3E}">
        <p14:creationId xmlns:p14="http://schemas.microsoft.com/office/powerpoint/2010/main" val="2528747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1E78-6246-D813-E754-1BDF311E2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47B46-2446-8945-CF1C-A38BE7CAF9D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4CD1609-79E6-74ED-74F0-7B7F2E413A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 terms of Monitoring this will be carried out according to the risk assessment and as documented in the monitoring plan mainly centrally and remotely by NCTU. All monitoring queries will be communicated by email or will be escalated during an onsite or remote monitoring visit. Details of these are on the next slide. </a:t>
            </a:r>
          </a:p>
        </p:txBody>
      </p:sp>
      <p:sp>
        <p:nvSpPr>
          <p:cNvPr id="4" name="Slide Number Placeholder 3">
            <a:extLst>
              <a:ext uri="{FF2B5EF4-FFF2-40B4-BE49-F238E27FC236}">
                <a16:creationId xmlns:a16="http://schemas.microsoft.com/office/drawing/2014/main" id="{2F2FA88F-7275-B17E-E390-87BA8329C378}"/>
              </a:ext>
            </a:extLst>
          </p:cNvPr>
          <p:cNvSpPr>
            <a:spLocks noGrp="1"/>
          </p:cNvSpPr>
          <p:nvPr>
            <p:ph type="sldNum" sz="quarter" idx="5"/>
          </p:nvPr>
        </p:nvSpPr>
        <p:spPr/>
        <p:txBody>
          <a:bodyPr/>
          <a:lstStyle/>
          <a:p>
            <a:fld id="{93B208CF-6D31-B34E-9D95-EC615C533640}" type="slidenum">
              <a:rPr lang="en-US" smtClean="0"/>
              <a:t>93</a:t>
            </a:fld>
            <a:endParaRPr lang="en-US"/>
          </a:p>
        </p:txBody>
      </p:sp>
    </p:spTree>
    <p:extLst>
      <p:ext uri="{BB962C8B-B14F-4D97-AF65-F5344CB8AC3E}">
        <p14:creationId xmlns:p14="http://schemas.microsoft.com/office/powerpoint/2010/main" val="1273862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EB8B-190F-1D5F-91CF-F26AA0EF7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9371-CBD9-0BAE-B7B1-68E36CAC7E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4D83784-E0D5-E554-C7B9-FEAFB05DC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On site monitoring will take place for the first 3 sites after either 3 months or 3 participants (whichever is first). It will focus on a review of key trial documentation and procedures.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If there are any major findings in the central monitoring, it will trigger a monitoring visit at site if necessary.</a:t>
            </a:r>
          </a:p>
          <a:p>
            <a:endParaRPr lang="en-GB"/>
          </a:p>
        </p:txBody>
      </p:sp>
      <p:sp>
        <p:nvSpPr>
          <p:cNvPr id="4" name="Slide Number Placeholder 3">
            <a:extLst>
              <a:ext uri="{FF2B5EF4-FFF2-40B4-BE49-F238E27FC236}">
                <a16:creationId xmlns:a16="http://schemas.microsoft.com/office/drawing/2014/main" id="{49AB647F-CE4F-A53E-24A9-49233865CCA7}"/>
              </a:ext>
            </a:extLst>
          </p:cNvPr>
          <p:cNvSpPr>
            <a:spLocks noGrp="1"/>
          </p:cNvSpPr>
          <p:nvPr>
            <p:ph type="sldNum" sz="quarter" idx="5"/>
          </p:nvPr>
        </p:nvSpPr>
        <p:spPr/>
        <p:txBody>
          <a:bodyPr/>
          <a:lstStyle/>
          <a:p>
            <a:fld id="{93B208CF-6D31-B34E-9D95-EC615C533640}" type="slidenum">
              <a:rPr lang="en-US" smtClean="0"/>
              <a:t>94</a:t>
            </a:fld>
            <a:endParaRPr lang="en-US"/>
          </a:p>
        </p:txBody>
      </p:sp>
    </p:spTree>
    <p:extLst>
      <p:ext uri="{BB962C8B-B14F-4D97-AF65-F5344CB8AC3E}">
        <p14:creationId xmlns:p14="http://schemas.microsoft.com/office/powerpoint/2010/main" val="14523496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B21E-EC13-B782-5CF3-491AC9D77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3AC66-2068-3AF4-CF84-D894C483349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65A7C9-B3F1-76E1-1EA7-A59E1AC1FC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3CE480-E8F0-5476-D2FB-EDBAA61E1422}"/>
              </a:ext>
            </a:extLst>
          </p:cNvPr>
          <p:cNvSpPr>
            <a:spLocks noGrp="1"/>
          </p:cNvSpPr>
          <p:nvPr>
            <p:ph type="sldNum" sz="quarter" idx="5"/>
          </p:nvPr>
        </p:nvSpPr>
        <p:spPr/>
        <p:txBody>
          <a:bodyPr/>
          <a:lstStyle/>
          <a:p>
            <a:fld id="{93B208CF-6D31-B34E-9D95-EC615C533640}" type="slidenum">
              <a:rPr lang="en-US" smtClean="0"/>
              <a:t>95</a:t>
            </a:fld>
            <a:endParaRPr lang="en-US"/>
          </a:p>
        </p:txBody>
      </p:sp>
    </p:spTree>
    <p:extLst>
      <p:ext uri="{BB962C8B-B14F-4D97-AF65-F5344CB8AC3E}">
        <p14:creationId xmlns:p14="http://schemas.microsoft.com/office/powerpoint/2010/main" val="25104977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4193-7C6E-0B79-2759-B54C32522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363AE-B9E4-A10D-0A61-3D82C4EA0A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6E029C-C759-95A2-0BBC-1AC4E2873704}"/>
              </a:ext>
            </a:extLst>
          </p:cNvPr>
          <p:cNvSpPr>
            <a:spLocks noGrp="1"/>
          </p:cNvSpPr>
          <p:nvPr>
            <p:ph type="body" idx="1"/>
          </p:nvPr>
        </p:nvSpPr>
        <p:spPr/>
        <p:txBody>
          <a:bodyPr/>
          <a:lstStyle/>
          <a:p>
            <a:r>
              <a:rPr lang="en-GB"/>
              <a:t>Sites will be given a site training pack which has multiple documents to aid site training. Some of these documents will act as guidance/suggestions if your team would like to use it, however if you have local policies/training in place then please feel free to use that instead. Any questions on these documents please let me know. </a:t>
            </a:r>
          </a:p>
        </p:txBody>
      </p:sp>
      <p:sp>
        <p:nvSpPr>
          <p:cNvPr id="4" name="Slide Number Placeholder 3">
            <a:extLst>
              <a:ext uri="{FF2B5EF4-FFF2-40B4-BE49-F238E27FC236}">
                <a16:creationId xmlns:a16="http://schemas.microsoft.com/office/drawing/2014/main" id="{0A7EDABA-0CE5-FA45-4227-139DF70A7021}"/>
              </a:ext>
            </a:extLst>
          </p:cNvPr>
          <p:cNvSpPr>
            <a:spLocks noGrp="1"/>
          </p:cNvSpPr>
          <p:nvPr>
            <p:ph type="sldNum" sz="quarter" idx="5"/>
          </p:nvPr>
        </p:nvSpPr>
        <p:spPr/>
        <p:txBody>
          <a:bodyPr/>
          <a:lstStyle/>
          <a:p>
            <a:fld id="{93B208CF-6D31-B34E-9D95-EC615C533640}" type="slidenum">
              <a:rPr lang="en-US" smtClean="0"/>
              <a:t>96</a:t>
            </a:fld>
            <a:endParaRPr lang="en-US"/>
          </a:p>
        </p:txBody>
      </p:sp>
    </p:spTree>
    <p:extLst>
      <p:ext uri="{BB962C8B-B14F-4D97-AF65-F5344CB8AC3E}">
        <p14:creationId xmlns:p14="http://schemas.microsoft.com/office/powerpoint/2010/main" val="7733181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7FBE-0312-FE55-513F-E00D69421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0B942-7445-7A19-CA7C-D2FED31C71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3B52FD7-A08F-2577-451F-25D03530F8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846261-DFF0-1804-FFBE-392F5606CBD2}"/>
              </a:ext>
            </a:extLst>
          </p:cNvPr>
          <p:cNvSpPr>
            <a:spLocks noGrp="1"/>
          </p:cNvSpPr>
          <p:nvPr>
            <p:ph type="sldNum" sz="quarter" idx="5"/>
          </p:nvPr>
        </p:nvSpPr>
        <p:spPr/>
        <p:txBody>
          <a:bodyPr/>
          <a:lstStyle/>
          <a:p>
            <a:fld id="{93B208CF-6D31-B34E-9D95-EC615C533640}" type="slidenum">
              <a:rPr lang="en-US" smtClean="0"/>
              <a:t>97</a:t>
            </a:fld>
            <a:endParaRPr lang="en-US"/>
          </a:p>
        </p:txBody>
      </p:sp>
    </p:spTree>
    <p:extLst>
      <p:ext uri="{BB962C8B-B14F-4D97-AF65-F5344CB8AC3E}">
        <p14:creationId xmlns:p14="http://schemas.microsoft.com/office/powerpoint/2010/main" val="19869235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A9B1-C61A-76CB-38EE-B469AFA26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E8530-CDEB-ACD5-19AE-B014E5D8C7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94990C3-A0ED-7111-0F71-AC89E0E228DD}"/>
              </a:ext>
            </a:extLst>
          </p:cNvPr>
          <p:cNvSpPr>
            <a:spLocks noGrp="1"/>
          </p:cNvSpPr>
          <p:nvPr>
            <p:ph type="body" idx="1"/>
          </p:nvPr>
        </p:nvSpPr>
        <p:spPr/>
        <p:txBody>
          <a:bodyPr/>
          <a:lstStyle/>
          <a:p>
            <a:r>
              <a:rPr lang="en-GB"/>
              <a:t>On the DEXTA website, you will be able to access different training resources, study documents, etc. This will be available on the Information for Health Care Professionals page. Please let us know if there is anything else that we can add onto our website that you would find helpful. </a:t>
            </a:r>
          </a:p>
        </p:txBody>
      </p:sp>
      <p:sp>
        <p:nvSpPr>
          <p:cNvPr id="4" name="Slide Number Placeholder 3">
            <a:extLst>
              <a:ext uri="{FF2B5EF4-FFF2-40B4-BE49-F238E27FC236}">
                <a16:creationId xmlns:a16="http://schemas.microsoft.com/office/drawing/2014/main" id="{E2462B31-9890-6659-208E-CA1766CFD10D}"/>
              </a:ext>
            </a:extLst>
          </p:cNvPr>
          <p:cNvSpPr>
            <a:spLocks noGrp="1"/>
          </p:cNvSpPr>
          <p:nvPr>
            <p:ph type="sldNum" sz="quarter" idx="5"/>
          </p:nvPr>
        </p:nvSpPr>
        <p:spPr/>
        <p:txBody>
          <a:bodyPr/>
          <a:lstStyle/>
          <a:p>
            <a:fld id="{93B208CF-6D31-B34E-9D95-EC615C533640}" type="slidenum">
              <a:rPr lang="en-US" smtClean="0"/>
              <a:t>98</a:t>
            </a:fld>
            <a:endParaRPr lang="en-US"/>
          </a:p>
        </p:txBody>
      </p:sp>
    </p:spTree>
    <p:extLst>
      <p:ext uri="{BB962C8B-B14F-4D97-AF65-F5344CB8AC3E}">
        <p14:creationId xmlns:p14="http://schemas.microsoft.com/office/powerpoint/2010/main" val="460164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1549-2A93-084A-931A-C71E063FF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2CA89-0140-7729-C325-F5E4200040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EFA8118-4EE9-CBCD-1C2A-37FF646190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7F3376-50E3-1C7F-C071-4A7AEC4DADE9}"/>
              </a:ext>
            </a:extLst>
          </p:cNvPr>
          <p:cNvSpPr>
            <a:spLocks noGrp="1"/>
          </p:cNvSpPr>
          <p:nvPr>
            <p:ph type="sldNum" sz="quarter" idx="5"/>
          </p:nvPr>
        </p:nvSpPr>
        <p:spPr/>
        <p:txBody>
          <a:bodyPr/>
          <a:lstStyle/>
          <a:p>
            <a:fld id="{93B208CF-6D31-B34E-9D95-EC615C533640}" type="slidenum">
              <a:rPr lang="en-US" smtClean="0"/>
              <a:t>99</a:t>
            </a:fld>
            <a:endParaRPr lang="en-US"/>
          </a:p>
        </p:txBody>
      </p:sp>
    </p:spTree>
    <p:extLst>
      <p:ext uri="{BB962C8B-B14F-4D97-AF65-F5344CB8AC3E}">
        <p14:creationId xmlns:p14="http://schemas.microsoft.com/office/powerpoint/2010/main" val="27381074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9D27-8F6C-DD66-521A-F6CD8A8D2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4690A-7AC4-AB66-73E7-8AD9E50B8BB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24BECB7-F0DA-9881-235E-D15A7BB6A9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site to open for recruitment we will need the documents completing if not so already. At the SIV meeting we will double check we have these documents and can move forward to sign off the checklist. </a:t>
            </a:r>
          </a:p>
          <a:p>
            <a:endParaRPr lang="en-GB"/>
          </a:p>
        </p:txBody>
      </p:sp>
      <p:sp>
        <p:nvSpPr>
          <p:cNvPr id="4" name="Slide Number Placeholder 3">
            <a:extLst>
              <a:ext uri="{FF2B5EF4-FFF2-40B4-BE49-F238E27FC236}">
                <a16:creationId xmlns:a16="http://schemas.microsoft.com/office/drawing/2014/main" id="{68CD57F3-3969-7B2E-0F2A-5506CC964EEC}"/>
              </a:ext>
            </a:extLst>
          </p:cNvPr>
          <p:cNvSpPr>
            <a:spLocks noGrp="1"/>
          </p:cNvSpPr>
          <p:nvPr>
            <p:ph type="sldNum" sz="quarter" idx="5"/>
          </p:nvPr>
        </p:nvSpPr>
        <p:spPr/>
        <p:txBody>
          <a:bodyPr/>
          <a:lstStyle/>
          <a:p>
            <a:fld id="{93B208CF-6D31-B34E-9D95-EC615C533640}" type="slidenum">
              <a:rPr lang="en-US" smtClean="0"/>
              <a:t>100</a:t>
            </a:fld>
            <a:endParaRPr lang="en-US"/>
          </a:p>
        </p:txBody>
      </p:sp>
    </p:spTree>
    <p:extLst>
      <p:ext uri="{BB962C8B-B14F-4D97-AF65-F5344CB8AC3E}">
        <p14:creationId xmlns:p14="http://schemas.microsoft.com/office/powerpoint/2010/main" val="2355059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nottingham.ac.uk/imagebank" TargetMode="Externa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nottingham.ac.uk/imagebank" TargetMode="Externa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nottingham.ac.uk/imagebank" TargetMode="External"/><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7FB5A-28C0-E64E-9FEF-7D9F37C42C4A}"/>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cover slide options.</a:t>
            </a:r>
          </a:p>
        </p:txBody>
      </p:sp>
      <p:sp>
        <p:nvSpPr>
          <p:cNvPr id="10" name="Arc 9">
            <a:extLst>
              <a:ext uri="{FF2B5EF4-FFF2-40B4-BE49-F238E27FC236}">
                <a16:creationId xmlns:a16="http://schemas.microsoft.com/office/drawing/2014/main" id="{4CE4322B-60FD-4247-98CC-5B3D3101F0D7}"/>
              </a:ext>
              <a:ext uri="{C183D7F6-B498-43B3-948B-1728B52AA6E4}">
                <adec:decorative xmlns:adec="http://schemas.microsoft.com/office/drawing/2017/decorative" val="1"/>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88CE00DA-F948-9449-B3A1-D7A1FAA0F09F}"/>
              </a:ext>
              <a:ext uri="{C183D7F6-B498-43B3-948B-1728B52AA6E4}">
                <adec:decorative xmlns:adec="http://schemas.microsoft.com/office/drawing/2017/decorative" val="1"/>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Add a partner logo</a:t>
            </a:r>
            <a:br>
              <a:rPr lang="en-US" sz="1600">
                <a:solidFill>
                  <a:schemeClr val="tx2"/>
                </a:solidFill>
              </a:rPr>
            </a:br>
            <a:r>
              <a:rPr lang="en-US" sz="1600">
                <a:solidFill>
                  <a:schemeClr val="tx2"/>
                </a:solidFill>
              </a:rPr>
              <a:t>here if required</a:t>
            </a:r>
          </a:p>
        </p:txBody>
      </p:sp>
      <p:sp>
        <p:nvSpPr>
          <p:cNvPr id="4" name="Text Placeholder 3" descr="Logo box">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a:t> </a:t>
            </a:r>
            <a:endParaRPr lang="en-US"/>
          </a:p>
        </p:txBody>
      </p:sp>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11" name="Picture 10" descr="University of Nottingham logo">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151154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
    <p:bg>
      <p:bgPr>
        <a:solidFill>
          <a:schemeClr val="accent5">
            <a:alpha val="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644171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_blue_2">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F2157553-76A8-A5B1-EFE8-330A6BB949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B5F90065-D84C-4008-2ABC-01AEFCD230BF}"/>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73985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_blue_3">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ED779890-D92C-0CEB-A85E-5BF86FCD0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36749E9D-D9EB-9229-EE8C-E72BBFE98D35}"/>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385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_blue_4">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A214BDD0-5BB4-A825-E8AE-A8D671DCC0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61E21396-8AE5-623C-785A-4195125E0FAD}"/>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25612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vider_blue_1">
    <p:bg>
      <p:bgPr>
        <a:solidFill>
          <a:schemeClr val="tx1"/>
        </a:solidFill>
        <a:effectLst/>
      </p:bgPr>
    </p:bg>
    <p:spTree>
      <p:nvGrpSpPr>
        <p:cNvPr id="1" name=""/>
        <p:cNvGrpSpPr/>
        <p:nvPr/>
      </p:nvGrpSpPr>
      <p:grpSpPr>
        <a:xfrm>
          <a:off x="0" y="0"/>
          <a:ext cx="0" cy="0"/>
          <a:chOff x="0" y="0"/>
          <a:chExt cx="0" cy="0"/>
        </a:xfrm>
      </p:grpSpPr>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castle icon">
            <a:extLst>
              <a:ext uri="{FF2B5EF4-FFF2-40B4-BE49-F238E27FC236}">
                <a16:creationId xmlns:a16="http://schemas.microsoft.com/office/drawing/2014/main" id="{62ADC6E2-687D-211B-44B8-B1464A02AD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4" name="Rectangle 3">
            <a:extLst>
              <a:ext uri="{FF2B5EF4-FFF2-40B4-BE49-F238E27FC236}">
                <a16:creationId xmlns:a16="http://schemas.microsoft.com/office/drawing/2014/main" id="{07CA6CBB-C2CA-8138-A28A-7430DF7AB659}"/>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8097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ivider_blue_2">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0CDB75CE-3775-3291-BF05-597E881412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7D559C04-0A73-C71B-5055-94003E6DFE49}"/>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4436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ivider_blue_3">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551C4357-2F2D-A876-6964-4B858FC702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D7691985-01D9-8C2F-6247-731890DD420C}"/>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53219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ivider_blue_4">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D8D243C2-5F92-163C-29A2-6A4825E93B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A4BAAF62-09C2-912C-19C9-00344DDD5C73}"/>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69651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6FF843D3-BE0C-E597-FA83-7C172C8E08C2}"/>
              </a:ext>
            </a:extLst>
          </p:cNvPr>
          <p:cNvSpPr/>
          <p:nvPr userDrawn="1"/>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Tree>
    <p:extLst>
      <p:ext uri="{BB962C8B-B14F-4D97-AF65-F5344CB8AC3E}">
        <p14:creationId xmlns:p14="http://schemas.microsoft.com/office/powerpoint/2010/main" val="3213349627"/>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ntent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cs typeface="Arial" panose="020B0604020202020204" pitchFamily="34" charset="0"/>
              </a:defRPr>
            </a:lvl1pPr>
          </a:lstStyle>
          <a:p>
            <a:r>
              <a:rPr lang="en-GB"/>
              <a:t>Your title goes here</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9B84B498-B6B7-E9D6-EFE2-D4DEDB6737C9}"/>
              </a:ext>
            </a:extLst>
          </p:cNvPr>
          <p:cNvSpPr/>
          <p:nvPr userDrawn="1"/>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Tree>
    <p:extLst>
      <p:ext uri="{BB962C8B-B14F-4D97-AF65-F5344CB8AC3E}">
        <p14:creationId xmlns:p14="http://schemas.microsoft.com/office/powerpoint/2010/main" val="949467300"/>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ntent_half">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DBF62925-6D2A-FF94-6910-522F516A8DC0}"/>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1C63F77D-3315-A7C6-780B-CF96BE8695E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60103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17544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_half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80492642-E36C-59A1-9D57-0D0DAE65F97A}"/>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2AC61AFE-2D2D-6AC5-520F-C45CE01C34F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8307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_half_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17318323-A170-EDED-D9EF-627961F7B1B6}"/>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072BB2-6CD8-9860-B61E-46CA1B102665}"/>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castle icon">
            <a:extLst>
              <a:ext uri="{FF2B5EF4-FFF2-40B4-BE49-F238E27FC236}">
                <a16:creationId xmlns:a16="http://schemas.microsoft.com/office/drawing/2014/main" id="{10F4B169-CB44-A713-AFA7-8E9E303F99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92582728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ntent_half_header_sub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9" name="Text Placeholder 2">
            <a:extLst>
              <a:ext uri="{FF2B5EF4-FFF2-40B4-BE49-F238E27FC236}">
                <a16:creationId xmlns:a16="http://schemas.microsoft.com/office/drawing/2014/main" id="{A116A886-E557-330B-11EE-42F5D3EE412A}"/>
              </a:ext>
            </a:extLst>
          </p:cNvPr>
          <p:cNvSpPr>
            <a:spLocks noGrp="1"/>
          </p:cNvSpPr>
          <p:nvPr>
            <p:ph type="body" idx="16" hasCustomPrompt="1"/>
          </p:nvPr>
        </p:nvSpPr>
        <p:spPr>
          <a:xfrm>
            <a:off x="433473" y="1812413"/>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8" name="Content Placeholder 2">
            <a:extLst>
              <a:ext uri="{FF2B5EF4-FFF2-40B4-BE49-F238E27FC236}">
                <a16:creationId xmlns:a16="http://schemas.microsoft.com/office/drawing/2014/main" id="{09079674-2601-E1DB-B666-2D0B774D04F2}"/>
              </a:ext>
            </a:extLst>
          </p:cNvPr>
          <p:cNvSpPr>
            <a:spLocks noGrp="1"/>
          </p:cNvSpPr>
          <p:nvPr>
            <p:ph idx="15" hasCustomPrompt="1"/>
          </p:nvPr>
        </p:nvSpPr>
        <p:spPr>
          <a:xfrm>
            <a:off x="433473" y="2623569"/>
            <a:ext cx="5211677" cy="3596255"/>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AEDD4A20-47BE-2325-56BF-3767D52984FB}"/>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1E24CF-3E4C-2EB3-05D3-93A4EA5705CB}"/>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castle icon">
            <a:extLst>
              <a:ext uri="{FF2B5EF4-FFF2-40B4-BE49-F238E27FC236}">
                <a16:creationId xmlns:a16="http://schemas.microsoft.com/office/drawing/2014/main" id="{34D111FC-5252-4A52-8F6F-B9AD1921E1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02415583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ntent_thir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5" name="Rectangle 4">
            <a:extLst>
              <a:ext uri="{FF2B5EF4-FFF2-40B4-BE49-F238E27FC236}">
                <a16:creationId xmlns:a16="http://schemas.microsoft.com/office/drawing/2014/main" id="{2150724F-448A-586C-4C01-0330CB99069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9F6EBF52-0778-CAB5-6C69-39198A0377D8}"/>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63507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ntent_third_N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5" name="Rectangle 4">
            <a:extLst>
              <a:ext uri="{FF2B5EF4-FFF2-40B4-BE49-F238E27FC236}">
                <a16:creationId xmlns:a16="http://schemas.microsoft.com/office/drawing/2014/main" id="{082AF8C6-CB20-E88F-7A2A-1E184D9BA7AC}"/>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A18B8AB9-48EA-2D3F-59D7-92B6147D8D3A}"/>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598383"/>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_third_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92AD587A-180C-FA30-5F2C-ED8D812D0111}"/>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Rectangle 7">
            <a:extLst>
              <a:ext uri="{FF2B5EF4-FFF2-40B4-BE49-F238E27FC236}">
                <a16:creationId xmlns:a16="http://schemas.microsoft.com/office/drawing/2014/main" id="{A25D8878-95AA-433F-E69B-0229B0AC5E7D}"/>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066797"/>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_third_subtitle_NB">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40315"/>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76C6844C-6E7E-E96A-74DC-04FF252EF079}"/>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Rectangle 7">
            <a:extLst>
              <a:ext uri="{FF2B5EF4-FFF2-40B4-BE49-F238E27FC236}">
                <a16:creationId xmlns:a16="http://schemas.microsoft.com/office/drawing/2014/main" id="{9C8200AD-2982-6CA0-6E0F-B3CEFA56A834}"/>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0845"/>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_column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TextBox 5">
            <a:extLst>
              <a:ext uri="{FF2B5EF4-FFF2-40B4-BE49-F238E27FC236}">
                <a16:creationId xmlns:a16="http://schemas.microsoft.com/office/drawing/2014/main" id="{5F355204-F707-A2D7-9431-4397130C1DC7}"/>
              </a:ext>
            </a:extLst>
          </p:cNvPr>
          <p:cNvSpPr txBox="1"/>
          <p:nvPr/>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7" name="TextBox 6">
            <a:extLst>
              <a:ext uri="{FF2B5EF4-FFF2-40B4-BE49-F238E27FC236}">
                <a16:creationId xmlns:a16="http://schemas.microsoft.com/office/drawing/2014/main" id="{669B91C6-3DB9-F614-38EC-2285A437201C}"/>
              </a:ext>
            </a:extLst>
          </p:cNvPr>
          <p:cNvSpPr txBox="1"/>
          <p:nvPr/>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Box 8">
            <a:extLst>
              <a:ext uri="{FF2B5EF4-FFF2-40B4-BE49-F238E27FC236}">
                <a16:creationId xmlns:a16="http://schemas.microsoft.com/office/drawing/2014/main" id="{0AC90D3A-884C-1A78-8C9D-522CF00F72B3}"/>
              </a:ext>
            </a:extLst>
          </p:cNvPr>
          <p:cNvSpPr txBox="1"/>
          <p:nvPr/>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TextBox 3">
            <a:extLst>
              <a:ext uri="{FF2B5EF4-FFF2-40B4-BE49-F238E27FC236}">
                <a16:creationId xmlns:a16="http://schemas.microsoft.com/office/drawing/2014/main" id="{A78EF90B-F274-0496-1179-53F7180423E8}"/>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11" name="TextBox 10">
            <a:extLst>
              <a:ext uri="{FF2B5EF4-FFF2-40B4-BE49-F238E27FC236}">
                <a16:creationId xmlns:a16="http://schemas.microsoft.com/office/drawing/2014/main" id="{5950E122-2E68-DCC9-8BAD-026BEA3F39AF}"/>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12" name="TextBox 11">
            <a:extLst>
              <a:ext uri="{FF2B5EF4-FFF2-40B4-BE49-F238E27FC236}">
                <a16:creationId xmlns:a16="http://schemas.microsoft.com/office/drawing/2014/main" id="{23318C6E-4E8A-44EC-E6BD-E3481A606FD5}"/>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Tree>
    <p:extLst>
      <p:ext uri="{BB962C8B-B14F-4D97-AF65-F5344CB8AC3E}">
        <p14:creationId xmlns:p14="http://schemas.microsoft.com/office/powerpoint/2010/main" val="359052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_column_2">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BA62D1B7-1580-A1C2-197B-0F085CE1F293}"/>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2" name="TextBox 1">
            <a:extLst>
              <a:ext uri="{FF2B5EF4-FFF2-40B4-BE49-F238E27FC236}">
                <a16:creationId xmlns:a16="http://schemas.microsoft.com/office/drawing/2014/main" id="{C6B1A70D-F4F8-FBC6-92C6-09996629C5F8}"/>
              </a:ext>
            </a:extLst>
          </p:cNvPr>
          <p:cNvSpPr txBox="1"/>
          <p:nvPr/>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4" name="TextBox 3">
            <a:extLst>
              <a:ext uri="{FF2B5EF4-FFF2-40B4-BE49-F238E27FC236}">
                <a16:creationId xmlns:a16="http://schemas.microsoft.com/office/drawing/2014/main" id="{F738888D-3FC8-5D56-A009-4CF75EA4CDC4}"/>
              </a:ext>
            </a:extLst>
          </p:cNvPr>
          <p:cNvSpPr txBox="1"/>
          <p:nvPr/>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Box 5">
            <a:extLst>
              <a:ext uri="{FF2B5EF4-FFF2-40B4-BE49-F238E27FC236}">
                <a16:creationId xmlns:a16="http://schemas.microsoft.com/office/drawing/2014/main" id="{43DB0D2A-C2E3-F25D-53F4-CF13865C9109}"/>
              </a:ext>
            </a:extLst>
          </p:cNvPr>
          <p:cNvSpPr txBox="1"/>
          <p:nvPr/>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7" name="TextBox 6">
            <a:extLst>
              <a:ext uri="{FF2B5EF4-FFF2-40B4-BE49-F238E27FC236}">
                <a16:creationId xmlns:a16="http://schemas.microsoft.com/office/drawing/2014/main" id="{14980D0D-AD1D-3591-0EA3-487DB7FD6345}"/>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9" name="TextBox 8">
            <a:extLst>
              <a:ext uri="{FF2B5EF4-FFF2-40B4-BE49-F238E27FC236}">
                <a16:creationId xmlns:a16="http://schemas.microsoft.com/office/drawing/2014/main" id="{3B07BB71-022A-2554-1BDC-408A5D898FC5}"/>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11" name="TextBox 10">
            <a:extLst>
              <a:ext uri="{FF2B5EF4-FFF2-40B4-BE49-F238E27FC236}">
                <a16:creationId xmlns:a16="http://schemas.microsoft.com/office/drawing/2014/main" id="{BBE89B1D-207F-F5B6-F020-57D232384A96}"/>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Tree>
    <p:extLst>
      <p:ext uri="{BB962C8B-B14F-4D97-AF65-F5344CB8AC3E}">
        <p14:creationId xmlns:p14="http://schemas.microsoft.com/office/powerpoint/2010/main" val="29248033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_half_dar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74EC4-F077-7ACF-63E6-7A6072899E7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B9691FD7-5E7F-9823-1094-5B7E40C2923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FF388B6D-4E1A-9611-FE73-A6576CDE57D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28240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versed Content Slide">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9830197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_half_header_revers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CFD66-2782-25FD-4B6B-8E3FBA800BD4}"/>
              </a:ext>
              <a:ext uri="{C183D7F6-B498-43B3-948B-1728B52AA6E4}">
                <adec:decorative xmlns:adec="http://schemas.microsoft.com/office/drawing/2017/decorative" val="1"/>
              </a:ext>
            </a:extLst>
          </p:cNvPr>
          <p:cNvSpPr/>
          <p:nvPr/>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tx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lvl1pPr>
              <a:defRPr>
                <a:solidFill>
                  <a:schemeClr val="bg1"/>
                </a:solidFill>
              </a:defRPr>
            </a:lvl1pPr>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0D89D19F-765C-8D65-BD80-180617C11498}"/>
              </a:ext>
              <a:ext uri="{C183D7F6-B498-43B3-948B-1728B52AA6E4}">
                <adec:decorative xmlns:adec="http://schemas.microsoft.com/office/drawing/2017/decorative" val="1"/>
              </a:ext>
            </a:extLst>
          </p:cNvPr>
          <p:cNvSpPr/>
          <p:nvPr userDrawn="1"/>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77BB27-F816-F042-6720-91B84653DBB9}"/>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812074"/>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_grid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6" name="Rectangle 5">
            <a:extLst>
              <a:ext uri="{FF2B5EF4-FFF2-40B4-BE49-F238E27FC236}">
                <a16:creationId xmlns:a16="http://schemas.microsoft.com/office/drawing/2014/main" id="{000767FC-B0EE-2180-5D56-1FD4F2E49ED5}"/>
              </a:ext>
              <a:ext uri="{C183D7F6-B498-43B3-948B-1728B52AA6E4}">
                <adec:decorative xmlns:adec="http://schemas.microsoft.com/office/drawing/2017/decorative" val="1"/>
              </a:ext>
            </a:extLst>
          </p:cNvPr>
          <p:cNvSpPr/>
          <p:nvPr/>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3" name="Picture 2" descr="Image of the Trent Building through the trees">
            <a:extLst>
              <a:ext uri="{FF2B5EF4-FFF2-40B4-BE49-F238E27FC236}">
                <a16:creationId xmlns:a16="http://schemas.microsoft.com/office/drawing/2014/main" id="{7630A616-1806-7D53-82A5-113FAC4397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8" name="Rectangle 7">
            <a:extLst>
              <a:ext uri="{FF2B5EF4-FFF2-40B4-BE49-F238E27FC236}">
                <a16:creationId xmlns:a16="http://schemas.microsoft.com/office/drawing/2014/main" id="{303A13B9-73FD-FE2A-68DF-189200352B57}"/>
              </a:ext>
              <a:ext uri="{C183D7F6-B498-43B3-948B-1728B52AA6E4}">
                <adec:decorative xmlns:adec="http://schemas.microsoft.com/office/drawing/2017/decorative" val="1"/>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9" name="Rectangle 8">
            <a:extLst>
              <a:ext uri="{FF2B5EF4-FFF2-40B4-BE49-F238E27FC236}">
                <a16:creationId xmlns:a16="http://schemas.microsoft.com/office/drawing/2014/main" id="{120BA494-78FB-DCCC-85DD-2700D3BD5054}"/>
              </a:ext>
              <a:ext uri="{C183D7F6-B498-43B3-948B-1728B52AA6E4}">
                <adec:decorative xmlns:adec="http://schemas.microsoft.com/office/drawing/2017/decorative" val="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0" name="Rectangle 9">
            <a:extLst>
              <a:ext uri="{FF2B5EF4-FFF2-40B4-BE49-F238E27FC236}">
                <a16:creationId xmlns:a16="http://schemas.microsoft.com/office/drawing/2014/main" id="{F61B580E-B0C5-506B-AA77-BEA7306A63B9}"/>
              </a:ext>
              <a:ext uri="{C183D7F6-B498-43B3-948B-1728B52AA6E4}">
                <adec:decorative xmlns:adec="http://schemas.microsoft.com/office/drawing/2017/decorative" val="1"/>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wo students looking at a computer together.">
            <a:extLst>
              <a:ext uri="{FF2B5EF4-FFF2-40B4-BE49-F238E27FC236}">
                <a16:creationId xmlns:a16="http://schemas.microsoft.com/office/drawing/2014/main" id="{F6ABE26C-D9D5-18E2-37C6-5D795FF32B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Tree>
    <p:extLst>
      <p:ext uri="{BB962C8B-B14F-4D97-AF65-F5344CB8AC3E}">
        <p14:creationId xmlns:p14="http://schemas.microsoft.com/office/powerpoint/2010/main" val="132068606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ntent_grid_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6" name="Rectangle 5">
            <a:extLst>
              <a:ext uri="{FF2B5EF4-FFF2-40B4-BE49-F238E27FC236}">
                <a16:creationId xmlns:a16="http://schemas.microsoft.com/office/drawing/2014/main" id="{97B0674E-8EA7-AED4-D11A-4B5776ED278A}"/>
              </a:ext>
              <a:ext uri="{C183D7F6-B498-43B3-948B-1728B52AA6E4}">
                <adec:decorative xmlns:adec="http://schemas.microsoft.com/office/drawing/2017/decorative" val="1"/>
              </a:ext>
            </a:extLst>
          </p:cNvPr>
          <p:cNvSpPr/>
          <p:nvPr/>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
        <p:nvSpPr>
          <p:cNvPr id="3" name="Rectangle 2">
            <a:extLst>
              <a:ext uri="{FF2B5EF4-FFF2-40B4-BE49-F238E27FC236}">
                <a16:creationId xmlns:a16="http://schemas.microsoft.com/office/drawing/2014/main" id="{99764BE1-3B19-CED0-90E7-599194F384CB}"/>
              </a:ext>
              <a:ext uri="{C183D7F6-B498-43B3-948B-1728B52AA6E4}">
                <adec:decorative xmlns:adec="http://schemas.microsoft.com/office/drawing/2017/decorative" val="1"/>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8DD4F6-05BB-1F56-2B05-60CE18A7BBFD}"/>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pic>
        <p:nvPicPr>
          <p:cNvPr id="8" name="Picture 7" descr="A group of students sitting at a table discussing their notes">
            <a:extLst>
              <a:ext uri="{FF2B5EF4-FFF2-40B4-BE49-F238E27FC236}">
                <a16:creationId xmlns:a16="http://schemas.microsoft.com/office/drawing/2014/main" id="{1B623E13-5176-CDA5-9EAB-6ECD119C87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9" name="Slide Number Placeholder 5">
            <a:extLst>
              <a:ext uri="{FF2B5EF4-FFF2-40B4-BE49-F238E27FC236}">
                <a16:creationId xmlns:a16="http://schemas.microsoft.com/office/drawing/2014/main" id="{BFE54848-5CA2-64FF-F5B6-9DA3CE0C3A35}"/>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8405152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ntent_half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39AFA-7D75-A7A1-4DAF-0ABAD9DF1B34}"/>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5009911A-7E9D-5B72-A9DC-3F3E4B4E2798}"/>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pic>
        <p:nvPicPr>
          <p:cNvPr id="4" name="Picture 3" descr="Picture of a goose at the Jubilee campus surrounded by grass and yellow flowers.&#10;">
            <a:extLst>
              <a:ext uri="{FF2B5EF4-FFF2-40B4-BE49-F238E27FC236}">
                <a16:creationId xmlns:a16="http://schemas.microsoft.com/office/drawing/2014/main" id="{E3FDBEB1-411D-6A6C-02EF-6219FD36E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Tree>
    <p:extLst>
      <p:ext uri="{BB962C8B-B14F-4D97-AF65-F5344CB8AC3E}">
        <p14:creationId xmlns:p14="http://schemas.microsoft.com/office/powerpoint/2010/main" val="2258246522"/>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_third_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8075613" y="0"/>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7" name="Rectangle 6">
            <a:extLst>
              <a:ext uri="{FF2B5EF4-FFF2-40B4-BE49-F238E27FC236}">
                <a16:creationId xmlns:a16="http://schemas.microsoft.com/office/drawing/2014/main" id="{9F0481B9-C73D-0D3B-0934-BA9BF97B8E77}"/>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pic>
        <p:nvPicPr>
          <p:cNvPr id="8" name="Picture 7" descr="Student sitting at a table looking up in thought">
            <a:extLst>
              <a:ext uri="{FF2B5EF4-FFF2-40B4-BE49-F238E27FC236}">
                <a16:creationId xmlns:a16="http://schemas.microsoft.com/office/drawing/2014/main" id="{22ABB924-57FD-B481-B825-671A3E5C1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Tree>
    <p:extLst>
      <p:ext uri="{BB962C8B-B14F-4D97-AF65-F5344CB8AC3E}">
        <p14:creationId xmlns:p14="http://schemas.microsoft.com/office/powerpoint/2010/main" val="3725758919"/>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acts_figures_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A0DDF4D7-7C69-4F6A-F6CD-B720079FB557}"/>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B03D1B08-45D0-6164-8221-131D59501327}"/>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D01901-2CF4-980D-F424-1EC17D1EE799}"/>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8" name="Rectangle 7">
            <a:extLst>
              <a:ext uri="{FF2B5EF4-FFF2-40B4-BE49-F238E27FC236}">
                <a16:creationId xmlns:a16="http://schemas.microsoft.com/office/drawing/2014/main" id="{D5A7582D-A84F-2B8D-D87B-BFE09BAF157B}"/>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8172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acts_figures_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568D2AC9-69DE-89D8-D71D-E28301A1AB5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E0C3DADD-C404-0920-9980-A7DFBD76625D}"/>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7" name="Rectangle 6">
            <a:extLst>
              <a:ext uri="{FF2B5EF4-FFF2-40B4-BE49-F238E27FC236}">
                <a16:creationId xmlns:a16="http://schemas.microsoft.com/office/drawing/2014/main" id="{C7C5FF2A-64A3-3819-4579-ED380178FBDD}"/>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898C3F-6A76-D7B0-4E83-43FD8AE0AAE9}"/>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36825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Content">
    <p:bg>
      <p:bgPr>
        <a:solidFill>
          <a:schemeClr val="bg1"/>
        </a:solidFill>
        <a:effectLst/>
      </p:bgPr>
    </p:bg>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An image of a person heating glass tubes in a workshop wearing safety gear">
            <a:extLst>
              <a:ext uri="{FF2B5EF4-FFF2-40B4-BE49-F238E27FC236}">
                <a16:creationId xmlns:a16="http://schemas.microsoft.com/office/drawing/2014/main" id="{D75458E1-3098-EF25-7016-EC2253C903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17294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_only">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540372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p:bg>
      <p:bgPr>
        <a:solidFill>
          <a:schemeClr val="tx1"/>
        </a:solidFill>
        <a:effectLst/>
      </p:bgPr>
    </p:bg>
    <p:spTree>
      <p:nvGrpSpPr>
        <p:cNvPr id="1" name=""/>
        <p:cNvGrpSpPr/>
        <p:nvPr/>
      </p:nvGrpSpPr>
      <p:grpSpPr>
        <a:xfrm>
          <a:off x="0" y="0"/>
          <a:ext cx="0" cy="0"/>
          <a:chOff x="0" y="0"/>
          <a:chExt cx="0" cy="0"/>
        </a:xfrm>
      </p:grpSpPr>
      <p:pic>
        <p:nvPicPr>
          <p:cNvPr id="2" name="Picture 1" descr="The University of Nottingham logo.">
            <a:extLst>
              <a:ext uri="{FF2B5EF4-FFF2-40B4-BE49-F238E27FC236}">
                <a16:creationId xmlns:a16="http://schemas.microsoft.com/office/drawing/2014/main" id="{09C51863-6EFE-20EA-B8AF-703D276164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p:spPr>
        <p:txBody>
          <a:bodyPr anchor="ctr">
            <a:normAutofit/>
          </a:bodyPr>
          <a:lstStyle>
            <a:lvl1pPr marL="0" indent="0">
              <a:buNone/>
              <a:defRPr sz="4400" b="1" i="0">
                <a:solidFill>
                  <a:schemeClr val="bg1"/>
                </a:solidFill>
                <a:latin typeface="+mj-lt"/>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3" name="Picture 2" descr="The University of Nottingham logo.">
            <a:extLst>
              <a:ext uri="{FF2B5EF4-FFF2-40B4-BE49-F238E27FC236}">
                <a16:creationId xmlns:a16="http://schemas.microsoft.com/office/drawing/2014/main" id="{1B195D2F-E07A-4119-6C97-944C696D8C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65507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a:t>Quote text goes here – Georgia 40pt</a:t>
            </a: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704172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1846187296"/>
      </p:ext>
    </p:extLst>
  </p:cSld>
  <p:clrMapOvr>
    <a:masterClrMapping/>
  </p:clrMapOvr>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ull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0B3B44EA-4EBB-DCED-86BD-1CACB622611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9630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_blank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80197CFA-45B6-9B0D-D492-CF3FE1F8F57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377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_blue">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pic>
        <p:nvPicPr>
          <p:cNvPr id="3" name="Picture 2" descr="University of Nottingham castle icon">
            <a:extLst>
              <a:ext uri="{FF2B5EF4-FFF2-40B4-BE49-F238E27FC236}">
                <a16:creationId xmlns:a16="http://schemas.microsoft.com/office/drawing/2014/main" id="{5F3B7A97-0278-2573-95EE-0719B9C8C2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17485882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nd_slide">
    <p:bg>
      <p:bgPr>
        <a:solidFill>
          <a:schemeClr val="tx1"/>
        </a:solidFill>
        <a:effectLst/>
      </p:bgPr>
    </p:bg>
    <p:spTree>
      <p:nvGrpSpPr>
        <p:cNvPr id="1" name=""/>
        <p:cNvGrpSpPr/>
        <p:nvPr/>
      </p:nvGrpSpPr>
      <p:grpSpPr>
        <a:xfrm>
          <a:off x="0" y="0"/>
          <a:ext cx="0" cy="0"/>
          <a:chOff x="0" y="0"/>
          <a:chExt cx="0" cy="0"/>
        </a:xfrm>
      </p:grpSpPr>
      <p:pic>
        <p:nvPicPr>
          <p:cNvPr id="2" name="Picture 1" descr="University of Nottingham Logo.">
            <a:extLst>
              <a:ext uri="{FF2B5EF4-FFF2-40B4-BE49-F238E27FC236}">
                <a16:creationId xmlns:a16="http://schemas.microsoft.com/office/drawing/2014/main" id="{4F1ADCAE-67D1-E4DF-B7A1-5951DE4C0D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extBox 6">
            <a:extLst>
              <a:ext uri="{FF2B5EF4-FFF2-40B4-BE49-F238E27FC236}">
                <a16:creationId xmlns:a16="http://schemas.microsoft.com/office/drawing/2014/main" id="{34A48EF3-956C-7FE0-B44A-55E4E8B574B2}"/>
              </a:ext>
            </a:extLst>
          </p:cNvPr>
          <p:cNvSpPr txBox="1"/>
          <p:nvPr/>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pic>
        <p:nvPicPr>
          <p:cNvPr id="4" name="Picture 3" descr="University of Nottingham Logo.">
            <a:extLst>
              <a:ext uri="{FF2B5EF4-FFF2-40B4-BE49-F238E27FC236}">
                <a16:creationId xmlns:a16="http://schemas.microsoft.com/office/drawing/2014/main" id="{9289179D-6004-2704-138F-CD629590AD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extBox 4">
            <a:extLst>
              <a:ext uri="{FF2B5EF4-FFF2-40B4-BE49-F238E27FC236}">
                <a16:creationId xmlns:a16="http://schemas.microsoft.com/office/drawing/2014/main" id="{927B82E1-9A0E-59E5-DF66-09224097966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Tree>
    <p:extLst>
      <p:ext uri="{BB962C8B-B14F-4D97-AF65-F5344CB8AC3E}">
        <p14:creationId xmlns:p14="http://schemas.microsoft.com/office/powerpoint/2010/main" val="2944574702"/>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Block 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97768A-E936-2047-B272-A71830C2F46A}"/>
              </a:ext>
              <a:ext uri="{C183D7F6-B498-43B3-948B-1728B52AA6E4}">
                <adec:decorative xmlns:adec="http://schemas.microsoft.com/office/drawing/2017/decorative" val="1"/>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0225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Fact &amp; Figures Slide 1">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this slide to showcase key facts and figures by editing the text in these boxes. Options with less boxes are also available in under the ’Layouts’ button.</a:t>
            </a:r>
          </a:p>
        </p:txBody>
      </p:sp>
      <p:sp>
        <p:nvSpPr>
          <p:cNvPr id="29" name="Text Placeholder 3">
            <a:extLst>
              <a:ext uri="{FF2B5EF4-FFF2-40B4-BE49-F238E27FC236}">
                <a16:creationId xmlns:a16="http://schemas.microsoft.com/office/drawing/2014/main" id="{3E8FE9F4-4522-2A4A-9C2C-E14E46615C79}"/>
              </a:ext>
              <a:ext uri="{C183D7F6-B498-43B3-948B-1728B52AA6E4}">
                <adec:decorative xmlns:adec="http://schemas.microsoft.com/office/drawing/2017/decorative" val="1"/>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a:t> </a:t>
            </a:r>
          </a:p>
        </p:txBody>
      </p:sp>
      <p:sp>
        <p:nvSpPr>
          <p:cNvPr id="24" name="Text Placeholder 3">
            <a:extLst>
              <a:ext uri="{FF2B5EF4-FFF2-40B4-BE49-F238E27FC236}">
                <a16:creationId xmlns:a16="http://schemas.microsoft.com/office/drawing/2014/main" id="{EB8BEFA4-C2B9-BD42-A0A5-04F3692367BB}"/>
              </a:ext>
              <a:ext uri="{C183D7F6-B498-43B3-948B-1728B52AA6E4}">
                <adec:decorative xmlns:adec="http://schemas.microsoft.com/office/drawing/2017/decorative" val="1"/>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a:t> </a:t>
            </a:r>
          </a:p>
        </p:txBody>
      </p:sp>
      <p:sp>
        <p:nvSpPr>
          <p:cNvPr id="25" name="Text Placeholder 3">
            <a:extLst>
              <a:ext uri="{FF2B5EF4-FFF2-40B4-BE49-F238E27FC236}">
                <a16:creationId xmlns:a16="http://schemas.microsoft.com/office/drawing/2014/main" id="{38429D8B-070F-B34C-94B7-DEF1C90FAA04}"/>
              </a:ext>
              <a:ext uri="{C183D7F6-B498-43B3-948B-1728B52AA6E4}">
                <adec:decorative xmlns:adec="http://schemas.microsoft.com/office/drawing/2017/decorative" val="1"/>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a:t> </a:t>
            </a:r>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Dolor sit </a:t>
            </a:r>
            <a:r>
              <a:rPr lang="en-US" err="1"/>
              <a:t>amet</a:t>
            </a:r>
            <a:endParaRPr lang="en-US"/>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a:t>£2m</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a:t>75%</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6321909" y="3053645"/>
            <a:ext cx="5611786" cy="480131"/>
          </a:xfrm>
          <a:prstGeom prst="rect">
            <a:avLst/>
          </a:prstGeom>
        </p:spPr>
        <p:txBody>
          <a:bodyPr wrap="square">
            <a:spAutoFit/>
          </a:bodyPr>
          <a:lstStyle>
            <a:lvl1pPr marL="0" indent="0">
              <a:buNone/>
              <a:defRPr sz="2800" b="0">
                <a:solidFill>
                  <a:schemeClr val="tx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a:t>1 in 5</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502176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Fact &amp; Figures Slide 2">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this slide to showcase key facts and figures by editing the text in these boxes. Options with more boxes are also available in under the ’Layouts’ button.</a:t>
            </a:r>
          </a:p>
        </p:txBody>
      </p:sp>
      <p:sp>
        <p:nvSpPr>
          <p:cNvPr id="23" name="Text Placeholder 3">
            <a:extLst>
              <a:ext uri="{FF2B5EF4-FFF2-40B4-BE49-F238E27FC236}">
                <a16:creationId xmlns:a16="http://schemas.microsoft.com/office/drawing/2014/main" id="{D944C8EB-D3E3-3B4F-9FC5-E6B185D2F57B}"/>
              </a:ext>
              <a:ext uri="{C183D7F6-B498-43B3-948B-1728B52AA6E4}">
                <adec:decorative xmlns:adec="http://schemas.microsoft.com/office/drawing/2017/decorative" val="1"/>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a:t> </a:t>
            </a:r>
          </a:p>
        </p:txBody>
      </p:sp>
      <p:sp>
        <p:nvSpPr>
          <p:cNvPr id="4" name="Text Placeholder 3">
            <a:extLst>
              <a:ext uri="{FF2B5EF4-FFF2-40B4-BE49-F238E27FC236}">
                <a16:creationId xmlns:a16="http://schemas.microsoft.com/office/drawing/2014/main" id="{DAA563FF-1797-7C47-B195-3DD52F253B47}"/>
              </a:ext>
              <a:ext uri="{C183D7F6-B498-43B3-948B-1728B52AA6E4}">
                <adec:decorative xmlns:adec="http://schemas.microsoft.com/office/drawing/2017/decorative" val="1"/>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a:t>Lorem ipsum dolor sit </a:t>
            </a:r>
            <a:r>
              <a:rPr lang="en-US" err="1"/>
              <a:t>amet</a:t>
            </a:r>
            <a:endParaRPr lang="en-US"/>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a:t>£2m</a:t>
            </a:r>
          </a:p>
        </p:txBody>
      </p:sp>
      <p:sp>
        <p:nvSpPr>
          <p:cNvPr id="25" name="Text Placeholder 25">
            <a:extLst>
              <a:ext uri="{FF2B5EF4-FFF2-40B4-BE49-F238E27FC236}">
                <a16:creationId xmlns:a16="http://schemas.microsoft.com/office/drawing/2014/main" id="{068041AD-7E16-B244-948E-4A952E4DA0BA}"/>
              </a:ext>
            </a:extLst>
          </p:cNvPr>
          <p:cNvSpPr>
            <a:spLocks noGrp="1"/>
          </p:cNvSpPr>
          <p:nvPr>
            <p:ph type="body" sz="quarter" idx="24" hasCustomPrompt="1"/>
          </p:nvPr>
        </p:nvSpPr>
        <p:spPr>
          <a:xfrm>
            <a:off x="6321909" y="3053645"/>
            <a:ext cx="5611786" cy="480131"/>
          </a:xfrm>
          <a:prstGeom prst="rect">
            <a:avLst/>
          </a:prstGeom>
        </p:spPr>
        <p:txBody>
          <a:bodyPr wrap="square">
            <a:spAutoFit/>
          </a:bodyPr>
          <a:lstStyle>
            <a:lvl1pPr marL="0" indent="0">
              <a:buNone/>
              <a:defRPr sz="2800" b="0">
                <a:solidFill>
                  <a:schemeClr val="tx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a:t>1 in 5</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61774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Text Grid Slide">
    <p:bg>
      <p:bgPr>
        <a:solidFill>
          <a:schemeClr val="accent5">
            <a:alpha val="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14 April 2026</a:t>
            </a:fld>
            <a:endParaRPr lang="en-GB"/>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a:t>Click to edit Master text styles</a:t>
            </a:r>
          </a:p>
        </p:txBody>
      </p:sp>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61534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Image Slide">
    <p:bg>
      <p:bgPr>
        <a:solidFill>
          <a:schemeClr val="accent5">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2"/>
              </a:rPr>
              <a:t>www.nottingham.ac.uk</a:t>
            </a:r>
            <a:r>
              <a:rPr lang="en-US" sz="1600">
                <a:solidFill>
                  <a:schemeClr val="tx2"/>
                </a:solidFill>
                <a:hlinkClick r:id="rId2"/>
              </a:rPr>
              <a:t>/</a:t>
            </a:r>
            <a:r>
              <a:rPr lang="en-US" sz="1600" err="1">
                <a:solidFill>
                  <a:schemeClr val="tx2"/>
                </a:solidFill>
                <a:hlinkClick r:id="rId2"/>
              </a:rPr>
              <a:t>imagebank</a:t>
            </a:r>
            <a:r>
              <a:rPr lang="en-US" sz="1600">
                <a:solidFill>
                  <a:schemeClr val="tx2"/>
                </a:solidFill>
                <a:hlinkClick r:id="rId2"/>
              </a:rPr>
              <a:t> </a:t>
            </a:r>
            <a:endParaRPr lang="en-US" sz="1600">
              <a:solidFill>
                <a:schemeClr val="tx2"/>
              </a:solidFill>
            </a:endParaRPr>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a:p>
        </p:txBody>
      </p:sp>
      <p:pic>
        <p:nvPicPr>
          <p:cNvPr id="17" name="Picture 16">
            <a:extLst>
              <a:ext uri="{FF2B5EF4-FFF2-40B4-BE49-F238E27FC236}">
                <a16:creationId xmlns:a16="http://schemas.microsoft.com/office/drawing/2014/main" id="{AD3390C2-6273-9244-A9F3-90837D6D6F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171058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2"/>
              </a:rPr>
              <a:t>www.nottingham.ac.uk</a:t>
            </a:r>
            <a:r>
              <a:rPr lang="en-US" sz="1600">
                <a:solidFill>
                  <a:schemeClr val="tx2"/>
                </a:solidFill>
                <a:hlinkClick r:id="rId2"/>
              </a:rPr>
              <a:t>/</a:t>
            </a:r>
            <a:r>
              <a:rPr lang="en-US" sz="1600" err="1">
                <a:solidFill>
                  <a:schemeClr val="tx2"/>
                </a:solidFill>
                <a:hlinkClick r:id="rId2"/>
              </a:rPr>
              <a:t>imagebank</a:t>
            </a:r>
            <a:r>
              <a:rPr lang="en-US" sz="1600">
                <a:solidFill>
                  <a:schemeClr val="tx2"/>
                </a:solidFill>
                <a:hlinkClick r:id="rId2"/>
              </a:rPr>
              <a:t> </a:t>
            </a:r>
            <a:endParaRPr lang="en-US" sz="1600">
              <a:solidFill>
                <a:schemeClr val="tx2"/>
              </a:solidFill>
            </a:endParaRPr>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pic>
        <p:nvPicPr>
          <p:cNvPr id="17" name="Picture 16">
            <a:extLst>
              <a:ext uri="{FF2B5EF4-FFF2-40B4-BE49-F238E27FC236}">
                <a16:creationId xmlns:a16="http://schemas.microsoft.com/office/drawing/2014/main" id="{AD3390C2-6273-9244-A9F3-90837D6D6F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59756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7" name="Picture 6" descr="University of Nottingham logo">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184464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CD7C8D-4EBF-E54E-8157-B82F50C7805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a:t> </a:t>
            </a: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14 April 2026</a:t>
            </a:fld>
            <a:endParaRPr lang="en-GB"/>
          </a:p>
        </p:txBody>
      </p:sp>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3"/>
              </a:rPr>
              <a:t>www.nottingham.ac.uk</a:t>
            </a:r>
            <a:r>
              <a:rPr lang="en-US" sz="1600">
                <a:solidFill>
                  <a:schemeClr val="tx2"/>
                </a:solidFill>
                <a:hlinkClick r:id="rId3"/>
              </a:rPr>
              <a:t>/</a:t>
            </a:r>
            <a:r>
              <a:rPr lang="en-US" sz="1600" err="1">
                <a:solidFill>
                  <a:schemeClr val="tx2"/>
                </a:solidFill>
                <a:hlinkClick r:id="rId3"/>
              </a:rPr>
              <a:t>imagebank</a:t>
            </a:r>
            <a:r>
              <a:rPr lang="en-US" sz="1600">
                <a:solidFill>
                  <a:schemeClr val="tx2"/>
                </a:solidFill>
                <a:hlinkClick r:id="rId3"/>
              </a:rPr>
              <a:t> </a:t>
            </a:r>
            <a:endParaRPr lang="en-US" sz="1600">
              <a:solidFill>
                <a:schemeClr val="tx2"/>
              </a:solidFill>
            </a:endParaRP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36271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5">
            <a:alpha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65D2-2D2D-DB44-9415-42AF00917298}"/>
              </a:ext>
            </a:extLst>
          </p:cNvPr>
          <p:cNvSpPr>
            <a:spLocks noGrp="1"/>
          </p:cNvSpPr>
          <p:nvPr>
            <p:ph type="title" hasCustomPrompt="1"/>
          </p:nvPr>
        </p:nvSpPr>
        <p:spPr>
          <a:xfrm>
            <a:off x="555125" y="442011"/>
            <a:ext cx="10578834" cy="1035050"/>
          </a:xfrm>
          <a:prstGeom prst="rect">
            <a:avLst/>
          </a:prstGeom>
        </p:spPr>
        <p:txBody>
          <a:bodyPr anchor="ctr"/>
          <a:lstStyle>
            <a:lvl1pPr algn="l">
              <a:defRPr sz="2800" baseline="0">
                <a:solidFill>
                  <a:schemeClr val="accent5"/>
                </a:solidFill>
              </a:defRPr>
            </a:lvl1pPr>
          </a:lstStyle>
          <a:p>
            <a:r>
              <a:rPr lang="en-US"/>
              <a:t>Blank slide</a:t>
            </a:r>
            <a:endParaRPr lang="en-GB"/>
          </a:p>
        </p:txBody>
      </p:sp>
    </p:spTree>
    <p:extLst>
      <p:ext uri="{BB962C8B-B14F-4D97-AF65-F5344CB8AC3E}">
        <p14:creationId xmlns:p14="http://schemas.microsoft.com/office/powerpoint/2010/main" val="3857142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with Castle Icon">
    <p:bg>
      <p:bgPr>
        <a:solidFill>
          <a:schemeClr val="accent5">
            <a:alpha val="5000"/>
          </a:schemeClr>
        </a:solidFill>
        <a:effectLst/>
      </p:bgPr>
    </p:bg>
    <p:spTree>
      <p:nvGrpSpPr>
        <p:cNvPr id="1" name=""/>
        <p:cNvGrpSpPr/>
        <p:nvPr/>
      </p:nvGrpSpPr>
      <p:grpSpPr>
        <a:xfrm>
          <a:off x="0" y="0"/>
          <a:ext cx="0" cy="0"/>
          <a:chOff x="0" y="0"/>
          <a:chExt cx="0" cy="0"/>
        </a:xfrm>
      </p:grpSpPr>
      <p:pic>
        <p:nvPicPr>
          <p:cNvPr id="6" name="Picture 5" descr="University of Nottingham logo">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59684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End slide</a:t>
            </a:r>
            <a:br>
              <a:rPr lang="en-US"/>
            </a:br>
            <a:r>
              <a:rPr lang="en-US"/>
              <a:t>questions?</a:t>
            </a:r>
            <a:endParaRPr lang="en-GB"/>
          </a:p>
        </p:txBody>
      </p:sp>
      <p:pic>
        <p:nvPicPr>
          <p:cNvPr id="9" name="Picture 8" descr="University of Nottingham logo">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2484411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End slide</a:t>
            </a:r>
            <a:br>
              <a:rPr lang="en-US"/>
            </a:br>
            <a:r>
              <a:rPr lang="en-US"/>
              <a:t>questions?</a:t>
            </a:r>
            <a:endParaRPr lang="en-GB"/>
          </a:p>
        </p:txBody>
      </p:sp>
      <p:pic>
        <p:nvPicPr>
          <p:cNvPr id="7" name="Picture 6" descr="University of Nottingham logo">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3963364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s">
    <p:bg>
      <p:bgPr>
        <a:solidFill>
          <a:schemeClr val="accent5">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3F670C-95B5-454E-9804-5609FD32D6F9}"/>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All items on these slides are editable. You can change the </a:t>
            </a:r>
            <a:r>
              <a:rPr lang="en-US" sz="1600" err="1">
                <a:solidFill>
                  <a:schemeClr val="tx2"/>
                </a:solidFill>
              </a:rPr>
              <a:t>colour</a:t>
            </a:r>
            <a:r>
              <a:rPr lang="en-US" sz="1600">
                <a:solidFill>
                  <a:schemeClr val="tx2"/>
                </a:solidFill>
              </a:rPr>
              <a:t>, outline and size easily as you do with other PowerPoint shapes.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14 April 2026</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619044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Grid">
    <p:bg>
      <p:bgPr>
        <a:solidFill>
          <a:schemeClr val="accent5">
            <a:alpha val="5000"/>
          </a:schemeClr>
        </a:soli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3665E85D-8861-794D-A0B5-7227A4A9BDE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All items on these slides are editable. You can change the </a:t>
            </a:r>
            <a:r>
              <a:rPr lang="en-US" sz="1600" err="1">
                <a:solidFill>
                  <a:schemeClr val="tx2"/>
                </a:solidFill>
              </a:rPr>
              <a:t>colour</a:t>
            </a:r>
            <a:r>
              <a:rPr lang="en-US" sz="1600">
                <a:solidFill>
                  <a:schemeClr val="tx2"/>
                </a:solidFill>
              </a:rPr>
              <a:t>, outline and size easily as you do with other PowerPoint shapes.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14 April 2026</a:t>
            </a:fld>
            <a:endParaRPr lang="en-GB"/>
          </a:p>
        </p:txBody>
      </p:sp>
      <p:sp>
        <p:nvSpPr>
          <p:cNvPr id="60" name="Rectangle 59">
            <a:extLst>
              <a:ext uri="{FF2B5EF4-FFF2-40B4-BE49-F238E27FC236}">
                <a16:creationId xmlns:a16="http://schemas.microsoft.com/office/drawing/2014/main" id="{4C76EA1E-DDD4-3C48-962B-715F6034D482}"/>
              </a:ext>
              <a:ext uri="{C183D7F6-B498-43B3-948B-1728B52AA6E4}">
                <adec:decorative xmlns:adec="http://schemas.microsoft.com/office/drawing/2017/decorative" val="1"/>
              </a:ext>
            </a:extLst>
          </p:cNvPr>
          <p:cNvSpPr/>
          <p:nvPr userDrawn="1"/>
        </p:nvSpPr>
        <p:spPr>
          <a:xfrm>
            <a:off x="47937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 uri="{C183D7F6-B498-43B3-948B-1728B52AA6E4}">
                <adec:decorative xmlns:adec="http://schemas.microsoft.com/office/drawing/2017/decorative" val="1"/>
              </a:ext>
            </a:extLst>
          </p:cNvPr>
          <p:cNvSpPr/>
          <p:nvPr userDrawn="1"/>
        </p:nvSpPr>
        <p:spPr>
          <a:xfrm>
            <a:off x="1495424"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 uri="{C183D7F6-B498-43B3-948B-1728B52AA6E4}">
                <adec:decorative xmlns:adec="http://schemas.microsoft.com/office/drawing/2017/decorative" val="1"/>
              </a:ext>
            </a:extLst>
          </p:cNvPr>
          <p:cNvSpPr/>
          <p:nvPr userDrawn="1"/>
        </p:nvSpPr>
        <p:spPr>
          <a:xfrm>
            <a:off x="2511472"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 uri="{C183D7F6-B498-43B3-948B-1728B52AA6E4}">
                <adec:decorative xmlns:adec="http://schemas.microsoft.com/office/drawing/2017/decorative" val="1"/>
              </a:ext>
            </a:extLst>
          </p:cNvPr>
          <p:cNvSpPr/>
          <p:nvPr userDrawn="1"/>
        </p:nvSpPr>
        <p:spPr>
          <a:xfrm>
            <a:off x="3527520"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 uri="{C183D7F6-B498-43B3-948B-1728B52AA6E4}">
                <adec:decorative xmlns:adec="http://schemas.microsoft.com/office/drawing/2017/decorative" val="1"/>
              </a:ext>
            </a:extLst>
          </p:cNvPr>
          <p:cNvSpPr/>
          <p:nvPr userDrawn="1"/>
        </p:nvSpPr>
        <p:spPr>
          <a:xfrm>
            <a:off x="4543568"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 uri="{C183D7F6-B498-43B3-948B-1728B52AA6E4}">
                <adec:decorative xmlns:adec="http://schemas.microsoft.com/office/drawing/2017/decorative" val="1"/>
              </a:ext>
            </a:extLst>
          </p:cNvPr>
          <p:cNvSpPr/>
          <p:nvPr userDrawn="1"/>
        </p:nvSpPr>
        <p:spPr>
          <a:xfrm>
            <a:off x="555961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 uri="{C183D7F6-B498-43B3-948B-1728B52AA6E4}">
                <adec:decorative xmlns:adec="http://schemas.microsoft.com/office/drawing/2017/decorative" val="1"/>
              </a:ext>
            </a:extLst>
          </p:cNvPr>
          <p:cNvSpPr/>
          <p:nvPr userDrawn="1"/>
        </p:nvSpPr>
        <p:spPr>
          <a:xfrm>
            <a:off x="6575664"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 uri="{C183D7F6-B498-43B3-948B-1728B52AA6E4}">
                <adec:decorative xmlns:adec="http://schemas.microsoft.com/office/drawing/2017/decorative" val="1"/>
              </a:ext>
            </a:extLst>
          </p:cNvPr>
          <p:cNvSpPr/>
          <p:nvPr userDrawn="1"/>
        </p:nvSpPr>
        <p:spPr>
          <a:xfrm>
            <a:off x="7591712"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 uri="{C183D7F6-B498-43B3-948B-1728B52AA6E4}">
                <adec:decorative xmlns:adec="http://schemas.microsoft.com/office/drawing/2017/decorative" val="1"/>
              </a:ext>
            </a:extLst>
          </p:cNvPr>
          <p:cNvSpPr/>
          <p:nvPr userDrawn="1"/>
        </p:nvSpPr>
        <p:spPr>
          <a:xfrm>
            <a:off x="8607760"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 uri="{C183D7F6-B498-43B3-948B-1728B52AA6E4}">
                <adec:decorative xmlns:adec="http://schemas.microsoft.com/office/drawing/2017/decorative" val="1"/>
              </a:ext>
            </a:extLst>
          </p:cNvPr>
          <p:cNvSpPr/>
          <p:nvPr userDrawn="1"/>
        </p:nvSpPr>
        <p:spPr>
          <a:xfrm>
            <a:off x="9623808"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 uri="{C183D7F6-B498-43B3-948B-1728B52AA6E4}">
                <adec:decorative xmlns:adec="http://schemas.microsoft.com/office/drawing/2017/decorative" val="1"/>
              </a:ext>
            </a:extLst>
          </p:cNvPr>
          <p:cNvSpPr/>
          <p:nvPr userDrawn="1"/>
        </p:nvSpPr>
        <p:spPr>
          <a:xfrm>
            <a:off x="1063985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 uri="{C183D7F6-B498-43B3-948B-1728B52AA6E4}">
                <adec:decorative xmlns:adec="http://schemas.microsoft.com/office/drawing/2017/decorative" val="1"/>
              </a:ext>
            </a:extLst>
          </p:cNvPr>
          <p:cNvSpPr/>
          <p:nvPr userDrawn="1"/>
        </p:nvSpPr>
        <p:spPr>
          <a:xfrm>
            <a:off x="47937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 uri="{C183D7F6-B498-43B3-948B-1728B52AA6E4}">
                <adec:decorative xmlns:adec="http://schemas.microsoft.com/office/drawing/2017/decorative" val="1"/>
              </a:ext>
            </a:extLst>
          </p:cNvPr>
          <p:cNvSpPr/>
          <p:nvPr userDrawn="1"/>
        </p:nvSpPr>
        <p:spPr>
          <a:xfrm>
            <a:off x="1495424"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 uri="{C183D7F6-B498-43B3-948B-1728B52AA6E4}">
                <adec:decorative xmlns:adec="http://schemas.microsoft.com/office/drawing/2017/decorative" val="1"/>
              </a:ext>
            </a:extLst>
          </p:cNvPr>
          <p:cNvSpPr/>
          <p:nvPr userDrawn="1"/>
        </p:nvSpPr>
        <p:spPr>
          <a:xfrm>
            <a:off x="2511472"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 uri="{C183D7F6-B498-43B3-948B-1728B52AA6E4}">
                <adec:decorative xmlns:adec="http://schemas.microsoft.com/office/drawing/2017/decorative" val="1"/>
              </a:ext>
            </a:extLst>
          </p:cNvPr>
          <p:cNvSpPr/>
          <p:nvPr userDrawn="1"/>
        </p:nvSpPr>
        <p:spPr>
          <a:xfrm>
            <a:off x="3527520"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 uri="{C183D7F6-B498-43B3-948B-1728B52AA6E4}">
                <adec:decorative xmlns:adec="http://schemas.microsoft.com/office/drawing/2017/decorative" val="1"/>
              </a:ext>
            </a:extLst>
          </p:cNvPr>
          <p:cNvSpPr/>
          <p:nvPr userDrawn="1"/>
        </p:nvSpPr>
        <p:spPr>
          <a:xfrm>
            <a:off x="4543568"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 uri="{C183D7F6-B498-43B3-948B-1728B52AA6E4}">
                <adec:decorative xmlns:adec="http://schemas.microsoft.com/office/drawing/2017/decorative" val="1"/>
              </a:ext>
            </a:extLst>
          </p:cNvPr>
          <p:cNvSpPr/>
          <p:nvPr userDrawn="1"/>
        </p:nvSpPr>
        <p:spPr>
          <a:xfrm>
            <a:off x="555961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 uri="{C183D7F6-B498-43B3-948B-1728B52AA6E4}">
                <adec:decorative xmlns:adec="http://schemas.microsoft.com/office/drawing/2017/decorative" val="1"/>
              </a:ext>
            </a:extLst>
          </p:cNvPr>
          <p:cNvSpPr/>
          <p:nvPr userDrawn="1"/>
        </p:nvSpPr>
        <p:spPr>
          <a:xfrm>
            <a:off x="6575664"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 uri="{C183D7F6-B498-43B3-948B-1728B52AA6E4}">
                <adec:decorative xmlns:adec="http://schemas.microsoft.com/office/drawing/2017/decorative" val="1"/>
              </a:ext>
            </a:extLst>
          </p:cNvPr>
          <p:cNvSpPr/>
          <p:nvPr userDrawn="1"/>
        </p:nvSpPr>
        <p:spPr>
          <a:xfrm>
            <a:off x="7591712"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 uri="{C183D7F6-B498-43B3-948B-1728B52AA6E4}">
                <adec:decorative xmlns:adec="http://schemas.microsoft.com/office/drawing/2017/decorative" val="1"/>
              </a:ext>
            </a:extLst>
          </p:cNvPr>
          <p:cNvSpPr/>
          <p:nvPr userDrawn="1"/>
        </p:nvSpPr>
        <p:spPr>
          <a:xfrm>
            <a:off x="8607760"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 uri="{C183D7F6-B498-43B3-948B-1728B52AA6E4}">
                <adec:decorative xmlns:adec="http://schemas.microsoft.com/office/drawing/2017/decorative" val="1"/>
              </a:ext>
            </a:extLst>
          </p:cNvPr>
          <p:cNvSpPr/>
          <p:nvPr userDrawn="1"/>
        </p:nvSpPr>
        <p:spPr>
          <a:xfrm>
            <a:off x="9623808"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 uri="{C183D7F6-B498-43B3-948B-1728B52AA6E4}">
                <adec:decorative xmlns:adec="http://schemas.microsoft.com/office/drawing/2017/decorative" val="1"/>
              </a:ext>
            </a:extLst>
          </p:cNvPr>
          <p:cNvSpPr/>
          <p:nvPr userDrawn="1"/>
        </p:nvSpPr>
        <p:spPr>
          <a:xfrm>
            <a:off x="1063985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 uri="{C183D7F6-B498-43B3-948B-1728B52AA6E4}">
                <adec:decorative xmlns:adec="http://schemas.microsoft.com/office/drawing/2017/decorative" val="1"/>
              </a:ext>
            </a:extLst>
          </p:cNvPr>
          <p:cNvSpPr/>
          <p:nvPr userDrawn="1"/>
        </p:nvSpPr>
        <p:spPr>
          <a:xfrm>
            <a:off x="47937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 uri="{C183D7F6-B498-43B3-948B-1728B52AA6E4}">
                <adec:decorative xmlns:adec="http://schemas.microsoft.com/office/drawing/2017/decorative" val="1"/>
              </a:ext>
            </a:extLst>
          </p:cNvPr>
          <p:cNvSpPr/>
          <p:nvPr userDrawn="1"/>
        </p:nvSpPr>
        <p:spPr>
          <a:xfrm>
            <a:off x="1495424"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 uri="{C183D7F6-B498-43B3-948B-1728B52AA6E4}">
                <adec:decorative xmlns:adec="http://schemas.microsoft.com/office/drawing/2017/decorative" val="1"/>
              </a:ext>
            </a:extLst>
          </p:cNvPr>
          <p:cNvSpPr/>
          <p:nvPr userDrawn="1"/>
        </p:nvSpPr>
        <p:spPr>
          <a:xfrm>
            <a:off x="2511472"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 uri="{C183D7F6-B498-43B3-948B-1728B52AA6E4}">
                <adec:decorative xmlns:adec="http://schemas.microsoft.com/office/drawing/2017/decorative" val="1"/>
              </a:ext>
            </a:extLst>
          </p:cNvPr>
          <p:cNvSpPr/>
          <p:nvPr userDrawn="1"/>
        </p:nvSpPr>
        <p:spPr>
          <a:xfrm>
            <a:off x="3527520"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 uri="{C183D7F6-B498-43B3-948B-1728B52AA6E4}">
                <adec:decorative xmlns:adec="http://schemas.microsoft.com/office/drawing/2017/decorative" val="1"/>
              </a:ext>
            </a:extLst>
          </p:cNvPr>
          <p:cNvSpPr/>
          <p:nvPr userDrawn="1"/>
        </p:nvSpPr>
        <p:spPr>
          <a:xfrm>
            <a:off x="4543568"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 uri="{C183D7F6-B498-43B3-948B-1728B52AA6E4}">
                <adec:decorative xmlns:adec="http://schemas.microsoft.com/office/drawing/2017/decorative" val="1"/>
              </a:ext>
            </a:extLst>
          </p:cNvPr>
          <p:cNvSpPr/>
          <p:nvPr userDrawn="1"/>
        </p:nvSpPr>
        <p:spPr>
          <a:xfrm>
            <a:off x="555961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 uri="{C183D7F6-B498-43B3-948B-1728B52AA6E4}">
                <adec:decorative xmlns:adec="http://schemas.microsoft.com/office/drawing/2017/decorative" val="1"/>
              </a:ext>
            </a:extLst>
          </p:cNvPr>
          <p:cNvSpPr/>
          <p:nvPr userDrawn="1"/>
        </p:nvSpPr>
        <p:spPr>
          <a:xfrm>
            <a:off x="6575664"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 uri="{C183D7F6-B498-43B3-948B-1728B52AA6E4}">
                <adec:decorative xmlns:adec="http://schemas.microsoft.com/office/drawing/2017/decorative" val="1"/>
              </a:ext>
            </a:extLst>
          </p:cNvPr>
          <p:cNvSpPr/>
          <p:nvPr userDrawn="1"/>
        </p:nvSpPr>
        <p:spPr>
          <a:xfrm>
            <a:off x="7591712"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 uri="{C183D7F6-B498-43B3-948B-1728B52AA6E4}">
                <adec:decorative xmlns:adec="http://schemas.microsoft.com/office/drawing/2017/decorative" val="1"/>
              </a:ext>
            </a:extLst>
          </p:cNvPr>
          <p:cNvSpPr/>
          <p:nvPr userDrawn="1"/>
        </p:nvSpPr>
        <p:spPr>
          <a:xfrm>
            <a:off x="8607760"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 uri="{C183D7F6-B498-43B3-948B-1728B52AA6E4}">
                <adec:decorative xmlns:adec="http://schemas.microsoft.com/office/drawing/2017/decorative" val="1"/>
              </a:ext>
            </a:extLst>
          </p:cNvPr>
          <p:cNvSpPr/>
          <p:nvPr userDrawn="1"/>
        </p:nvSpPr>
        <p:spPr>
          <a:xfrm>
            <a:off x="9623808"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 uri="{C183D7F6-B498-43B3-948B-1728B52AA6E4}">
                <adec:decorative xmlns:adec="http://schemas.microsoft.com/office/drawing/2017/decorative" val="1"/>
              </a:ext>
            </a:extLst>
          </p:cNvPr>
          <p:cNvSpPr/>
          <p:nvPr userDrawn="1"/>
        </p:nvSpPr>
        <p:spPr>
          <a:xfrm>
            <a:off x="1063985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 uri="{C183D7F6-B498-43B3-948B-1728B52AA6E4}">
                <adec:decorative xmlns:adec="http://schemas.microsoft.com/office/drawing/2017/decorative" val="1"/>
              </a:ext>
            </a:extLst>
          </p:cNvPr>
          <p:cNvSpPr/>
          <p:nvPr userDrawn="1"/>
        </p:nvSpPr>
        <p:spPr>
          <a:xfrm>
            <a:off x="47937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 uri="{C183D7F6-B498-43B3-948B-1728B52AA6E4}">
                <adec:decorative xmlns:adec="http://schemas.microsoft.com/office/drawing/2017/decorative" val="1"/>
              </a:ext>
            </a:extLst>
          </p:cNvPr>
          <p:cNvSpPr/>
          <p:nvPr userDrawn="1"/>
        </p:nvSpPr>
        <p:spPr>
          <a:xfrm>
            <a:off x="1495424"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 uri="{C183D7F6-B498-43B3-948B-1728B52AA6E4}">
                <adec:decorative xmlns:adec="http://schemas.microsoft.com/office/drawing/2017/decorative" val="1"/>
              </a:ext>
            </a:extLst>
          </p:cNvPr>
          <p:cNvSpPr/>
          <p:nvPr userDrawn="1"/>
        </p:nvSpPr>
        <p:spPr>
          <a:xfrm>
            <a:off x="2511472"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 uri="{C183D7F6-B498-43B3-948B-1728B52AA6E4}">
                <adec:decorative xmlns:adec="http://schemas.microsoft.com/office/drawing/2017/decorative" val="1"/>
              </a:ext>
            </a:extLst>
          </p:cNvPr>
          <p:cNvSpPr/>
          <p:nvPr userDrawn="1"/>
        </p:nvSpPr>
        <p:spPr>
          <a:xfrm>
            <a:off x="3527520"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 uri="{C183D7F6-B498-43B3-948B-1728B52AA6E4}">
                <adec:decorative xmlns:adec="http://schemas.microsoft.com/office/drawing/2017/decorative" val="1"/>
              </a:ext>
            </a:extLst>
          </p:cNvPr>
          <p:cNvSpPr/>
          <p:nvPr userDrawn="1"/>
        </p:nvSpPr>
        <p:spPr>
          <a:xfrm>
            <a:off x="4543568"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 uri="{C183D7F6-B498-43B3-948B-1728B52AA6E4}">
                <adec:decorative xmlns:adec="http://schemas.microsoft.com/office/drawing/2017/decorative" val="1"/>
              </a:ext>
            </a:extLst>
          </p:cNvPr>
          <p:cNvSpPr/>
          <p:nvPr userDrawn="1"/>
        </p:nvSpPr>
        <p:spPr>
          <a:xfrm>
            <a:off x="555961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 uri="{C183D7F6-B498-43B3-948B-1728B52AA6E4}">
                <adec:decorative xmlns:adec="http://schemas.microsoft.com/office/drawing/2017/decorative" val="1"/>
              </a:ext>
            </a:extLst>
          </p:cNvPr>
          <p:cNvSpPr/>
          <p:nvPr userDrawn="1"/>
        </p:nvSpPr>
        <p:spPr>
          <a:xfrm>
            <a:off x="6575664"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 uri="{C183D7F6-B498-43B3-948B-1728B52AA6E4}">
                <adec:decorative xmlns:adec="http://schemas.microsoft.com/office/drawing/2017/decorative" val="1"/>
              </a:ext>
            </a:extLst>
          </p:cNvPr>
          <p:cNvSpPr/>
          <p:nvPr userDrawn="1"/>
        </p:nvSpPr>
        <p:spPr>
          <a:xfrm>
            <a:off x="7591712"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 uri="{C183D7F6-B498-43B3-948B-1728B52AA6E4}">
                <adec:decorative xmlns:adec="http://schemas.microsoft.com/office/drawing/2017/decorative" val="1"/>
              </a:ext>
            </a:extLst>
          </p:cNvPr>
          <p:cNvSpPr/>
          <p:nvPr userDrawn="1"/>
        </p:nvSpPr>
        <p:spPr>
          <a:xfrm>
            <a:off x="8607760"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 uri="{C183D7F6-B498-43B3-948B-1728B52AA6E4}">
                <adec:decorative xmlns:adec="http://schemas.microsoft.com/office/drawing/2017/decorative" val="1"/>
              </a:ext>
            </a:extLst>
          </p:cNvPr>
          <p:cNvSpPr/>
          <p:nvPr userDrawn="1"/>
        </p:nvSpPr>
        <p:spPr>
          <a:xfrm>
            <a:off x="9623808"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 uri="{C183D7F6-B498-43B3-948B-1728B52AA6E4}">
                <adec:decorative xmlns:adec="http://schemas.microsoft.com/office/drawing/2017/decorative" val="1"/>
              </a:ext>
            </a:extLst>
          </p:cNvPr>
          <p:cNvSpPr/>
          <p:nvPr userDrawn="1"/>
        </p:nvSpPr>
        <p:spPr>
          <a:xfrm>
            <a:off x="1063985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748687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blue">
    <p:bg>
      <p:bgPr>
        <a:solidFill>
          <a:schemeClr val="tx1"/>
        </a:solidFill>
        <a:effectLst/>
      </p:bgPr>
    </p:bg>
    <p:spTree>
      <p:nvGrpSpPr>
        <p:cNvPr id="1" name=""/>
        <p:cNvGrpSpPr/>
        <p:nvPr/>
      </p:nvGrpSpPr>
      <p:grpSpPr>
        <a:xfrm>
          <a:off x="0" y="0"/>
          <a:ext cx="0" cy="0"/>
          <a:chOff x="0" y="0"/>
          <a:chExt cx="0" cy="0"/>
        </a:xfrm>
      </p:grpSpPr>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4" name="Picture Placeholder 2" descr="Partner logo.">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70668271"/>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_half_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3354492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userDrawn="1"/>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20546942"/>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12" name="Picture 11" descr="University of Nottingham logo">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Tree>
    <p:extLst>
      <p:ext uri="{BB962C8B-B14F-4D97-AF65-F5344CB8AC3E}">
        <p14:creationId xmlns:p14="http://schemas.microsoft.com/office/powerpoint/2010/main" val="1708043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_slide">
    <p:bg>
      <p:bgPr>
        <a:solidFill>
          <a:schemeClr val="tx1"/>
        </a:solidFill>
        <a:effectLst/>
      </p:bgPr>
    </p:bg>
    <p:spTree>
      <p:nvGrpSpPr>
        <p:cNvPr id="1" name=""/>
        <p:cNvGrpSpPr/>
        <p:nvPr/>
      </p:nvGrpSpPr>
      <p:grpSpPr>
        <a:xfrm>
          <a:off x="0" y="0"/>
          <a:ext cx="0" cy="0"/>
          <a:chOff x="0" y="0"/>
          <a:chExt cx="0" cy="0"/>
        </a:xfrm>
      </p:grpSpPr>
      <p:pic>
        <p:nvPicPr>
          <p:cNvPr id="2" name="Picture 1" descr="University of Nottingham Logo.">
            <a:extLst>
              <a:ext uri="{FF2B5EF4-FFF2-40B4-BE49-F238E27FC236}">
                <a16:creationId xmlns:a16="http://schemas.microsoft.com/office/drawing/2014/main" id="{4F1ADCAE-67D1-E4DF-B7A1-5951DE4C0D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extBox 6">
            <a:extLst>
              <a:ext uri="{FF2B5EF4-FFF2-40B4-BE49-F238E27FC236}">
                <a16:creationId xmlns:a16="http://schemas.microsoft.com/office/drawing/2014/main" id="{34A48EF3-956C-7FE0-B44A-55E4E8B574B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spTree>
    <p:extLst>
      <p:ext uri="{BB962C8B-B14F-4D97-AF65-F5344CB8AC3E}">
        <p14:creationId xmlns:p14="http://schemas.microsoft.com/office/powerpoint/2010/main" val="422668795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white">
    <p:bg>
      <p:bgPr>
        <a:solidFill>
          <a:schemeClr val="bg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568672638"/>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8293D777-56E9-B4C4-902D-3069A7237E8C}"/>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Picture Placeholder 2" descr="Partner logo.">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25270969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5" name="Picture Placeholder 2" descr="Partner logo.&#10;">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0693019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83678E8-BAEC-EEB9-4524-7F5094060FB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userDrawn="1"/>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10;">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12404939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EB532D-E8E1-8966-DC50-74E1AF744B2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10;">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90697581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7793990" cy="1620837"/>
          </a:xfrm>
          <a:prstGeom prst="rect">
            <a:avLst/>
          </a:prstGeom>
        </p:spPr>
        <p:txBody>
          <a:bodyPr anchor="ctr"/>
          <a:lstStyle>
            <a:lvl1pPr algn="l">
              <a:lnSpc>
                <a:spcPts val="6000"/>
              </a:lnSpc>
              <a:defRPr sz="6000">
                <a:latin typeface="Georgia" panose="02040502050405020303" pitchFamily="18" charset="0"/>
              </a:defRPr>
            </a:lvl1pPr>
          </a:lstStyle>
          <a:p>
            <a:r>
              <a:rPr lang="en-GB"/>
              <a:t>The title </a:t>
            </a:r>
            <a:br>
              <a:rPr lang="en-GB"/>
            </a:br>
            <a:r>
              <a:rPr lang="en-GB"/>
              <a:t>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7793990"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add text</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329628349"/>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 name="Group 3" descr="University of Nottingham logo">
            <a:extLst>
              <a:ext uri="{FF2B5EF4-FFF2-40B4-BE49-F238E27FC236}">
                <a16:creationId xmlns:a16="http://schemas.microsoft.com/office/drawing/2014/main" id="{64A855BE-1E23-08C7-2D4C-463A3568391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Picture Placeholder 2" descr="Partner logo.">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70657285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6A51CC-9C5E-8F0A-07A8-7AFF5C6C357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6" name="Picture Placeholder 2" descr="Partner logo.">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16770604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2" name="Rectangle 1">
            <a:extLst>
              <a:ext uri="{FF2B5EF4-FFF2-40B4-BE49-F238E27FC236}">
                <a16:creationId xmlns:a16="http://schemas.microsoft.com/office/drawing/2014/main" id="{F460E3A8-D46A-44E5-62CB-ED130CE69E4E}"/>
              </a:ext>
              <a:ext uri="{C183D7F6-B498-43B3-948B-1728B52AA6E4}">
                <adec:decorative xmlns:adec="http://schemas.microsoft.com/office/drawing/2017/decorative" val="1"/>
              </a:ext>
            </a:extLst>
          </p:cNvPr>
          <p:cNvSpPr/>
          <p:nvPr userDrawn="1"/>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93224729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D7715FAF-431F-0947-BA32-CCCAE21D6FF6}"/>
              </a:ext>
              <a:ext uri="{C183D7F6-B498-43B3-948B-1728B52AA6E4}">
                <adec:decorative xmlns:adec="http://schemas.microsoft.com/office/drawing/2017/decorative" val="1"/>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 Placeholder 3" descr="Logo box">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a:t> </a:t>
            </a:r>
            <a:endParaRPr lang="en-US"/>
          </a:p>
        </p:txBody>
      </p:sp>
      <p:sp>
        <p:nvSpPr>
          <p:cNvPr id="9" name="Rectangle 8">
            <a:extLst>
              <a:ext uri="{FF2B5EF4-FFF2-40B4-BE49-F238E27FC236}">
                <a16:creationId xmlns:a16="http://schemas.microsoft.com/office/drawing/2014/main" id="{91EF5119-3C31-2042-9116-20C98F254CA9}"/>
              </a:ext>
              <a:ext uri="{C183D7F6-B498-43B3-948B-1728B52AA6E4}">
                <adec:decorative xmlns:adec="http://schemas.microsoft.com/office/drawing/2017/decorative" val="1"/>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Add a partner logo</a:t>
            </a:r>
            <a:br>
              <a:rPr lang="en-US" sz="1600">
                <a:solidFill>
                  <a:schemeClr val="tx2"/>
                </a:solidFill>
              </a:rPr>
            </a:br>
            <a:r>
              <a:rPr lang="en-US" sz="1600">
                <a:solidFill>
                  <a:schemeClr val="tx2"/>
                </a:solidFill>
              </a:rPr>
              <a:t>here if required</a:t>
            </a:r>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6" name="Picture 5" descr="University of Nottingham logo">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338458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28E206-4F63-08F4-8670-D6D0CE43DA3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8882071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descr="University of Nottingham logo">
            <a:extLst>
              <a:ext uri="{FF2B5EF4-FFF2-40B4-BE49-F238E27FC236}">
                <a16:creationId xmlns:a16="http://schemas.microsoft.com/office/drawing/2014/main" id="{B3F55132-FFB5-5664-C457-AAEEBC1C946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450" y="1526601"/>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450" y="3474734"/>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372" y="4594902"/>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66907683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a:extLst>
              <a:ext uri="{FF2B5EF4-FFF2-40B4-BE49-F238E27FC236}">
                <a16:creationId xmlns:a16="http://schemas.microsoft.com/office/drawing/2014/main" id="{CA88DF4C-B16B-F94B-4B24-CA9F60B9B474}"/>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Picture Placeholder 2" descr="Partner logo.">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7383340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C56850A0-B8B9-FF66-3068-158E81F693A1}"/>
              </a:ext>
              <a:ext uri="{C183D7F6-B498-43B3-948B-1728B52AA6E4}">
                <adec:decorative xmlns:adec="http://schemas.microsoft.com/office/drawing/2017/decorative" val="1"/>
              </a:ext>
            </a:extLst>
          </p:cNvPr>
          <p:cNvSpPr/>
          <p:nvPr userDrawn="1"/>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52259622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19D4243-D09B-4010-00ED-52DEA9510D1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06622354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BABB96-EBB8-3E88-4702-73479B334BB3}"/>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595385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3" name="Rectangle 2">
            <a:extLst>
              <a:ext uri="{FF2B5EF4-FFF2-40B4-BE49-F238E27FC236}">
                <a16:creationId xmlns:a16="http://schemas.microsoft.com/office/drawing/2014/main" id="{368267CD-D760-80CB-6ECD-FEC9C289190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The University of Nottingham logo.">
            <a:extLst>
              <a:ext uri="{FF2B5EF4-FFF2-40B4-BE49-F238E27FC236}">
                <a16:creationId xmlns:a16="http://schemas.microsoft.com/office/drawing/2014/main" id="{F5B6BDB7-93E8-A9D5-A974-108B82ACE397}"/>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66665572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BAC677D0-4A7D-B2D4-5884-B7CA0698A545}"/>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6257215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blue_1">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75774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blue_2">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07363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FB682B-CBE5-0E46-8A20-FBDCFD217D46}"/>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divider slide options.</a:t>
            </a:r>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7" name="Picture 6" descr="University of Nottingham logo">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341245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blue_3">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00475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blue_4">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9580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_blue_1">
    <p:bg>
      <p:bgPr>
        <a:solidFill>
          <a:schemeClr val="tx1"/>
        </a:solidFill>
        <a:effectLst/>
      </p:bgPr>
    </p:bg>
    <p:spTree>
      <p:nvGrpSpPr>
        <p:cNvPr id="1" name=""/>
        <p:cNvGrpSpPr/>
        <p:nvPr/>
      </p:nvGrpSpPr>
      <p:grpSpPr>
        <a:xfrm>
          <a:off x="0" y="0"/>
          <a:ext cx="0" cy="0"/>
          <a:chOff x="0" y="0"/>
          <a:chExt cx="0" cy="0"/>
        </a:xfrm>
      </p:grpSpPr>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36964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_blue_2">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3590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_blue_3">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6604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_blue_4">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69693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userDrawn="1"/>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cs typeface="Arial" panose="020B0604020202020204" pitchFamily="34" charset="0"/>
              </a:defRPr>
            </a:lvl1pPr>
          </a:lstStyle>
          <a:p>
            <a:r>
              <a:rPr lang="en-GB"/>
              <a:t>Your title goes here</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51026920"/>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half">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57090317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half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70908002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half_header_sub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9" name="Text Placeholder 2">
            <a:extLst>
              <a:ext uri="{FF2B5EF4-FFF2-40B4-BE49-F238E27FC236}">
                <a16:creationId xmlns:a16="http://schemas.microsoft.com/office/drawing/2014/main" id="{A116A886-E557-330B-11EE-42F5D3EE412A}"/>
              </a:ext>
            </a:extLst>
          </p:cNvPr>
          <p:cNvSpPr>
            <a:spLocks noGrp="1"/>
          </p:cNvSpPr>
          <p:nvPr>
            <p:ph type="body" idx="16" hasCustomPrompt="1"/>
          </p:nvPr>
        </p:nvSpPr>
        <p:spPr>
          <a:xfrm>
            <a:off x="433473" y="1812413"/>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8" name="Content Placeholder 2">
            <a:extLst>
              <a:ext uri="{FF2B5EF4-FFF2-40B4-BE49-F238E27FC236}">
                <a16:creationId xmlns:a16="http://schemas.microsoft.com/office/drawing/2014/main" id="{09079674-2601-E1DB-B666-2D0B774D04F2}"/>
              </a:ext>
            </a:extLst>
          </p:cNvPr>
          <p:cNvSpPr>
            <a:spLocks noGrp="1"/>
          </p:cNvSpPr>
          <p:nvPr>
            <p:ph idx="15" hasCustomPrompt="1"/>
          </p:nvPr>
        </p:nvSpPr>
        <p:spPr>
          <a:xfrm>
            <a:off x="433473" y="2623569"/>
            <a:ext cx="5211677" cy="3596255"/>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70787334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5" name="Picture 4" descr="University of Nottingham logo">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2179118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thir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7151429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third_N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96325085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third_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686553084"/>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third_subtitle_NB">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40315"/>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566339301"/>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_column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TextBox 5">
            <a:extLst>
              <a:ext uri="{FF2B5EF4-FFF2-40B4-BE49-F238E27FC236}">
                <a16:creationId xmlns:a16="http://schemas.microsoft.com/office/drawing/2014/main" id="{5F355204-F707-A2D7-9431-4397130C1DC7}"/>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7" name="TextBox 6">
            <a:extLst>
              <a:ext uri="{FF2B5EF4-FFF2-40B4-BE49-F238E27FC236}">
                <a16:creationId xmlns:a16="http://schemas.microsoft.com/office/drawing/2014/main" id="{669B91C6-3DB9-F614-38EC-2285A437201C}"/>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Box 8">
            <a:extLst>
              <a:ext uri="{FF2B5EF4-FFF2-40B4-BE49-F238E27FC236}">
                <a16:creationId xmlns:a16="http://schemas.microsoft.com/office/drawing/2014/main" id="{0AC90D3A-884C-1A78-8C9D-522CF00F72B3}"/>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518182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_column_2">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BA62D1B7-1580-A1C2-197B-0F085CE1F293}"/>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2" name="TextBox 1">
            <a:extLst>
              <a:ext uri="{FF2B5EF4-FFF2-40B4-BE49-F238E27FC236}">
                <a16:creationId xmlns:a16="http://schemas.microsoft.com/office/drawing/2014/main" id="{C6B1A70D-F4F8-FBC6-92C6-09996629C5F8}"/>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4" name="TextBox 3">
            <a:extLst>
              <a:ext uri="{FF2B5EF4-FFF2-40B4-BE49-F238E27FC236}">
                <a16:creationId xmlns:a16="http://schemas.microsoft.com/office/drawing/2014/main" id="{F738888D-3FC8-5D56-A009-4CF75EA4CDC4}"/>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Box 5">
            <a:extLst>
              <a:ext uri="{FF2B5EF4-FFF2-40B4-BE49-F238E27FC236}">
                <a16:creationId xmlns:a16="http://schemas.microsoft.com/office/drawing/2014/main" id="{43DB0D2A-C2E3-F25D-53F4-CF13865C9109}"/>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462071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half_dar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74EC4-F077-7ACF-63E6-7A6072899E7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3709582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_half_header_revers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CFD66-2782-25FD-4B6B-8E3FBA800BD4}"/>
              </a:ext>
              <a:ext uri="{C183D7F6-B498-43B3-948B-1728B52AA6E4}">
                <adec:decorative xmlns:adec="http://schemas.microsoft.com/office/drawing/2017/decorative" val="1"/>
              </a:ext>
            </a:extLst>
          </p:cNvPr>
          <p:cNvSpPr/>
          <p:nvPr userDrawn="1"/>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tx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lvl1pPr>
              <a:defRPr>
                <a:solidFill>
                  <a:schemeClr val="bg1"/>
                </a:solidFill>
              </a:defRPr>
            </a:lvl1pPr>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447983563"/>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grid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6" name="Rectangle 5">
            <a:extLst>
              <a:ext uri="{FF2B5EF4-FFF2-40B4-BE49-F238E27FC236}">
                <a16:creationId xmlns:a16="http://schemas.microsoft.com/office/drawing/2014/main" id="{000767FC-B0EE-2180-5D56-1FD4F2E49ED5}"/>
              </a:ext>
              <a:ext uri="{C183D7F6-B498-43B3-948B-1728B52AA6E4}">
                <adec:decorative xmlns:adec="http://schemas.microsoft.com/office/drawing/2017/decorative" val="1"/>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5271570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grid_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6" name="Rectangle 5">
            <a:extLst>
              <a:ext uri="{FF2B5EF4-FFF2-40B4-BE49-F238E27FC236}">
                <a16:creationId xmlns:a16="http://schemas.microsoft.com/office/drawing/2014/main" id="{97B0674E-8EA7-AED4-D11A-4B5776ED278A}"/>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7417496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5" name="Picture 4" descr="University of Nottingham logo">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748323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half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39AFA-7D75-A7A1-4DAF-0ABAD9DF1B34}"/>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66970568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third_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8075613" y="0"/>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16937839"/>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acts_figures_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31817069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acts_figures_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76822769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312707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7643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2" name="Picture 1" descr="The University of Nottingham logo.">
            <a:extLst>
              <a:ext uri="{FF2B5EF4-FFF2-40B4-BE49-F238E27FC236}">
                <a16:creationId xmlns:a16="http://schemas.microsoft.com/office/drawing/2014/main" id="{09C51863-6EFE-20EA-B8AF-703D276164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a:prstGeom prst="rect">
            <a:avLst/>
          </a:prstGeom>
        </p:spPr>
        <p:txBody>
          <a:bodyPr anchor="ctr">
            <a:normAutofit/>
          </a:bodyPr>
          <a:lstStyle>
            <a:lvl1pPr marL="0" indent="0">
              <a:buNone/>
              <a:defRPr sz="4400" b="1" i="0">
                <a:solidFill>
                  <a:schemeClr val="bg1"/>
                </a:solidFill>
                <a:latin typeface="+mj-lt"/>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4186670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2269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ull_blank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378125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86225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ubtitle Slide">
    <p:bg>
      <p:bgPr>
        <a:solidFill>
          <a:schemeClr val="accent5">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19A7CD-F138-0F44-8EE9-3A0D44746374}"/>
              </a:ext>
              <a:ext uri="{C183D7F6-B498-43B3-948B-1728B52AA6E4}">
                <adec:decorative xmlns:adec="http://schemas.microsoft.com/office/drawing/2017/decorative" val="1"/>
              </a:ext>
            </a:extLst>
          </p:cNvPr>
          <p:cNvSpPr/>
          <p:nvPr userDrawn="1"/>
        </p:nvSpPr>
        <p:spPr>
          <a:xfrm>
            <a:off x="-2691741" y="4585363"/>
            <a:ext cx="2272637" cy="227263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To change the information in the footer throughout the presentation go to ‘Insert’ &gt; ‘Header and Footers’ and add in your Name an Department. </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2702257"/>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13" name="Rectangle 12">
            <a:extLst>
              <a:ext uri="{FF2B5EF4-FFF2-40B4-BE49-F238E27FC236}">
                <a16:creationId xmlns:a16="http://schemas.microsoft.com/office/drawing/2014/main" id="{903035A1-1804-EC4A-9FF8-AEE00A4BFC6F}"/>
              </a:ext>
              <a:ext uri="{C183D7F6-B498-43B3-948B-1728B52AA6E4}">
                <adec:decorative xmlns:adec="http://schemas.microsoft.com/office/drawing/2017/decorative" val="1"/>
              </a:ext>
            </a:extLst>
          </p:cNvPr>
          <p:cNvSpPr/>
          <p:nvPr userDrawn="1"/>
        </p:nvSpPr>
        <p:spPr>
          <a:xfrm>
            <a:off x="12635555" y="-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slide content options.</a:t>
            </a:r>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269801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663698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_white">
    <p:bg>
      <p:bgPr>
        <a:solidFill>
          <a:schemeClr val="bg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02C10E93-985F-AFF4-B022-F1B314A916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Tree>
    <p:extLst>
      <p:ext uri="{BB962C8B-B14F-4D97-AF65-F5344CB8AC3E}">
        <p14:creationId xmlns:p14="http://schemas.microsoft.com/office/powerpoint/2010/main" val="354462933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_blue">
    <p:bg>
      <p:bgPr>
        <a:solidFill>
          <a:schemeClr val="tx1"/>
        </a:solidFill>
        <a:effectLst/>
      </p:bgPr>
    </p:bg>
    <p:spTree>
      <p:nvGrpSpPr>
        <p:cNvPr id="1" name=""/>
        <p:cNvGrpSpPr/>
        <p:nvPr/>
      </p:nvGrpSpPr>
      <p:grpSpPr>
        <a:xfrm>
          <a:off x="0" y="0"/>
          <a:ext cx="0" cy="0"/>
          <a:chOff x="0" y="0"/>
          <a:chExt cx="0" cy="0"/>
        </a:xfrm>
      </p:grpSpPr>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4" name="Picture Placeholder 2" descr="Partner logo.">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4E833F2C-D9B7-77F5-60D0-008B4F503A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56204816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8293D777-56E9-B4C4-902D-3069A7237E8C}"/>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Picture Placeholder 2" descr="Partner logo.">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person wearing a VR headset and holding their hands up to represent research at the university">
            <a:extLst>
              <a:ext uri="{FF2B5EF4-FFF2-40B4-BE49-F238E27FC236}">
                <a16:creationId xmlns:a16="http://schemas.microsoft.com/office/drawing/2014/main" id="{666DF018-EAD3-DA6E-80F3-DFD0995073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443E40AA-4854-8F86-CE78-DE7390D6C18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11AA8C62-5E56-34FE-C1D3-D53705EFF5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96361169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5" name="Picture Placeholder 2" descr="Partner logo.&#10;">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2" name="Picture 1" descr="A group of students walking outside at the Jubilee campus">
            <a:extLst>
              <a:ext uri="{FF2B5EF4-FFF2-40B4-BE49-F238E27FC236}">
                <a16:creationId xmlns:a16="http://schemas.microsoft.com/office/drawing/2014/main" id="{D6C5A27D-3007-55BD-1242-3B114E4B65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6E2E70C-8BC2-BBA6-BEC1-B8B8A9B22D0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logo">
            <a:extLst>
              <a:ext uri="{FF2B5EF4-FFF2-40B4-BE49-F238E27FC236}">
                <a16:creationId xmlns:a16="http://schemas.microsoft.com/office/drawing/2014/main" id="{48A082C1-F9C3-B6D7-2410-9A6B45AB64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3721310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83678E8-BAEC-EEB9-4524-7F5094060FB0}"/>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10;">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A lecturer writing on a white board">
            <a:extLst>
              <a:ext uri="{FF2B5EF4-FFF2-40B4-BE49-F238E27FC236}">
                <a16:creationId xmlns:a16="http://schemas.microsoft.com/office/drawing/2014/main" id="{10B73297-61BA-2723-FEB1-7020CC8DC6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C46233A-2F5A-6C1A-4AA3-889FC2E2CD63}"/>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E3E85400-E748-529E-A861-969883A05144}"/>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5FBD509C-55BB-26D3-C28E-548E7C3847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D8267F36-D50D-8817-3357-6AD1C89C6A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163752358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EB532D-E8E1-8966-DC50-74E1AF744B21}"/>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10;">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11" name="Picture 10" descr="I picture of the Trent Building on a bright day">
            <a:extLst>
              <a:ext uri="{FF2B5EF4-FFF2-40B4-BE49-F238E27FC236}">
                <a16:creationId xmlns:a16="http://schemas.microsoft.com/office/drawing/2014/main" id="{057549FF-500A-CE06-437D-1F737AC4B3A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665CD01-7FFA-DA87-E856-D19FFDD2100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A8769FDD-F948-1993-D13A-2C40FD1549ED}"/>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D9735A45-B637-9AD9-DE05-936E2AA8E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D65829B8-1CFD-B683-0F6C-B94FC0DB81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30564067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7793990" cy="1620837"/>
          </a:xfrm>
          <a:prstGeom prst="rect">
            <a:avLst/>
          </a:prstGeom>
        </p:spPr>
        <p:txBody>
          <a:bodyPr anchor="ctr"/>
          <a:lstStyle>
            <a:lvl1pPr algn="l">
              <a:lnSpc>
                <a:spcPts val="6000"/>
              </a:lnSpc>
              <a:defRPr sz="6000">
                <a:latin typeface="Georgia" panose="02040502050405020303" pitchFamily="18" charset="0"/>
              </a:defRPr>
            </a:lvl1pPr>
          </a:lstStyle>
          <a:p>
            <a:r>
              <a:rPr lang="en-GB"/>
              <a:t>The title </a:t>
            </a:r>
            <a:br>
              <a:rPr lang="en-GB"/>
            </a:br>
            <a:r>
              <a:rPr lang="en-GB"/>
              <a:t>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7793990"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add text</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B4D9FD65-80A3-6394-D186-6D7B15181C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Tree>
    <p:extLst>
      <p:ext uri="{BB962C8B-B14F-4D97-AF65-F5344CB8AC3E}">
        <p14:creationId xmlns:p14="http://schemas.microsoft.com/office/powerpoint/2010/main" val="3826487554"/>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 name="Group 3" descr="University of Nottingham logo">
            <a:extLst>
              <a:ext uri="{FF2B5EF4-FFF2-40B4-BE49-F238E27FC236}">
                <a16:creationId xmlns:a16="http://schemas.microsoft.com/office/drawing/2014/main" id="{64A855BE-1E23-08C7-2D4C-463A35683911}"/>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Picture Placeholder 2" descr="Partner logo.">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9" name="Picture 8" descr="A picture of the China campus at sunset">
            <a:extLst>
              <a:ext uri="{FF2B5EF4-FFF2-40B4-BE49-F238E27FC236}">
                <a16:creationId xmlns:a16="http://schemas.microsoft.com/office/drawing/2014/main" id="{5D54629E-D9E1-2F2C-8910-993E03094F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10" name="Group 9" descr="University of Nottingham logo">
            <a:extLst>
              <a:ext uri="{FF2B5EF4-FFF2-40B4-BE49-F238E27FC236}">
                <a16:creationId xmlns:a16="http://schemas.microsoft.com/office/drawing/2014/main" id="{42BDB5B1-0BFF-BE4C-DE46-CFD68A3D4518}"/>
              </a:ext>
            </a:extLst>
          </p:cNvPr>
          <p:cNvGrpSpPr/>
          <p:nvPr userDrawn="1"/>
        </p:nvGrpSpPr>
        <p:grpSpPr>
          <a:xfrm>
            <a:off x="0" y="0"/>
            <a:ext cx="2414586" cy="900112"/>
            <a:chOff x="0" y="0"/>
            <a:chExt cx="2414586" cy="900112"/>
          </a:xfrm>
        </p:grpSpPr>
        <p:pic>
          <p:nvPicPr>
            <p:cNvPr id="11" name="Picture 10" descr="University of Nottingham logo">
              <a:extLst>
                <a:ext uri="{FF2B5EF4-FFF2-40B4-BE49-F238E27FC236}">
                  <a16:creationId xmlns:a16="http://schemas.microsoft.com/office/drawing/2014/main" id="{E9090405-43A7-787F-7CD1-7AB7B98A27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2" name="Picture 11" descr="University of Nottingham logo">
              <a:extLst>
                <a:ext uri="{FF2B5EF4-FFF2-40B4-BE49-F238E27FC236}">
                  <a16:creationId xmlns:a16="http://schemas.microsoft.com/office/drawing/2014/main" id="{F4314B27-7B26-3DE8-8CC2-3010E9EBE9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40911818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6A51CC-9C5E-8F0A-07A8-7AFF5C6C357F}"/>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6" name="Picture Placeholder 2" descr="Partner logo.">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View of the Malaysia campus through the trees with a body of water in front of the building&#10;">
            <a:extLst>
              <a:ext uri="{FF2B5EF4-FFF2-40B4-BE49-F238E27FC236}">
                <a16:creationId xmlns:a16="http://schemas.microsoft.com/office/drawing/2014/main" id="{CEFF7CCF-ABFA-8A97-9653-F89497633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98783F4-2AF5-6D2C-CB84-B0A9904692E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59CD51E9-856A-B8AA-EE71-2B1B03FAF0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04177995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BD330B-22A3-344E-A01F-AEEF71CCB5D3}"/>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examples as well as different elements. Copy and paste these items onto this page.</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047034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2" name="Rectangle 1">
            <a:extLst>
              <a:ext uri="{FF2B5EF4-FFF2-40B4-BE49-F238E27FC236}">
                <a16:creationId xmlns:a16="http://schemas.microsoft.com/office/drawing/2014/main" id="{F460E3A8-D46A-44E5-62CB-ED130CE69E4E}"/>
              </a:ext>
              <a:ext uri="{C183D7F6-B498-43B3-948B-1728B52AA6E4}">
                <adec:decorative xmlns:adec="http://schemas.microsoft.com/office/drawing/2017/decorative" val="1"/>
              </a:ext>
            </a:extLst>
          </p:cNvPr>
          <p:cNvSpPr/>
          <p:nvPr/>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A view of the Sutton Bonington campus on a bright day">
            <a:extLst>
              <a:ext uri="{FF2B5EF4-FFF2-40B4-BE49-F238E27FC236}">
                <a16:creationId xmlns:a16="http://schemas.microsoft.com/office/drawing/2014/main" id="{AE972A4E-F06B-3560-0588-7FEF3937A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4" name="Rectangle 3">
            <a:extLst>
              <a:ext uri="{FF2B5EF4-FFF2-40B4-BE49-F238E27FC236}">
                <a16:creationId xmlns:a16="http://schemas.microsoft.com/office/drawing/2014/main" id="{F41ADEFA-11CB-416E-8046-6899CC22876A}"/>
              </a:ext>
              <a:ext uri="{C183D7F6-B498-43B3-948B-1728B52AA6E4}">
                <adec:decorative xmlns:adec="http://schemas.microsoft.com/office/drawing/2017/decorative" val="1"/>
              </a:ext>
            </a:extLst>
          </p:cNvPr>
          <p:cNvSpPr/>
          <p:nvPr userDrawn="1"/>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4FA51903-EE15-8930-1BBE-EA9416DA95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75344165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28E206-4F63-08F4-8670-D6D0CE43DA30}"/>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A view of the Jubilee campus with the buildings reflecting in the water.">
            <a:extLst>
              <a:ext uri="{FF2B5EF4-FFF2-40B4-BE49-F238E27FC236}">
                <a16:creationId xmlns:a16="http://schemas.microsoft.com/office/drawing/2014/main" id="{BCD6D259-1270-2120-B73D-DF39A0955E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D3A5C4D-9382-706E-B937-EEA410E79D86}"/>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niversity of Nottingham logo">
            <a:extLst>
              <a:ext uri="{FF2B5EF4-FFF2-40B4-BE49-F238E27FC236}">
                <a16:creationId xmlns:a16="http://schemas.microsoft.com/office/drawing/2014/main" id="{A9DF6CD7-D8FA-8381-0C52-FC73DDDE5B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4182121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descr="University of Nottingham logo">
            <a:extLst>
              <a:ext uri="{FF2B5EF4-FFF2-40B4-BE49-F238E27FC236}">
                <a16:creationId xmlns:a16="http://schemas.microsoft.com/office/drawing/2014/main" id="{B3F55132-FFB5-5664-C457-AAEEBC1C9461}"/>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450" y="1526601"/>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450" y="3474734"/>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372" y="4594902"/>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10" name="Picture 9" descr="A blue sky with the GSK Building, Jubilee Campus. This represents sustainability.">
            <a:extLst>
              <a:ext uri="{FF2B5EF4-FFF2-40B4-BE49-F238E27FC236}">
                <a16:creationId xmlns:a16="http://schemas.microsoft.com/office/drawing/2014/main" id="{A0BF408C-B0D1-6F16-0EF2-449FE3638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11" name="Group 10" descr="University of Nottingham logo">
            <a:extLst>
              <a:ext uri="{FF2B5EF4-FFF2-40B4-BE49-F238E27FC236}">
                <a16:creationId xmlns:a16="http://schemas.microsoft.com/office/drawing/2014/main" id="{4F42B62C-4D47-9C37-7953-F5F6CB1A4ED7}"/>
              </a:ext>
            </a:extLst>
          </p:cNvPr>
          <p:cNvGrpSpPr/>
          <p:nvPr userDrawn="1"/>
        </p:nvGrpSpPr>
        <p:grpSpPr>
          <a:xfrm>
            <a:off x="0" y="0"/>
            <a:ext cx="2414586" cy="900112"/>
            <a:chOff x="0" y="0"/>
            <a:chExt cx="2414586" cy="900112"/>
          </a:xfrm>
        </p:grpSpPr>
        <p:pic>
          <p:nvPicPr>
            <p:cNvPr id="12" name="Picture 11" descr="University of Nottingham logo">
              <a:extLst>
                <a:ext uri="{FF2B5EF4-FFF2-40B4-BE49-F238E27FC236}">
                  <a16:creationId xmlns:a16="http://schemas.microsoft.com/office/drawing/2014/main" id="{96DB3B79-EE48-C997-8AAE-2C4928D3C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3" name="Picture 12" descr="University of Nottingham logo">
              <a:extLst>
                <a:ext uri="{FF2B5EF4-FFF2-40B4-BE49-F238E27FC236}">
                  <a16:creationId xmlns:a16="http://schemas.microsoft.com/office/drawing/2014/main" id="{B08A63D4-55DA-A6F8-8D26-6F8FF97E26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7405329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a:extLst>
              <a:ext uri="{FF2B5EF4-FFF2-40B4-BE49-F238E27FC236}">
                <a16:creationId xmlns:a16="http://schemas.microsoft.com/office/drawing/2014/main" id="{CA88DF4C-B16B-F94B-4B24-CA9F60B9B474}"/>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Picture Placeholder 2" descr="Partner logo.">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Close up image of a solder iron and circuit board representing research and the university">
            <a:extLst>
              <a:ext uri="{FF2B5EF4-FFF2-40B4-BE49-F238E27FC236}">
                <a16:creationId xmlns:a16="http://schemas.microsoft.com/office/drawing/2014/main" id="{60EAA60F-5EE3-2BD4-99CA-2E4C058F0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Rectangle 6">
            <a:extLst>
              <a:ext uri="{FF2B5EF4-FFF2-40B4-BE49-F238E27FC236}">
                <a16:creationId xmlns:a16="http://schemas.microsoft.com/office/drawing/2014/main" id="{D3D0CCB5-C8F3-6261-5F28-72C0F706F01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Nottingham logo">
            <a:extLst>
              <a:ext uri="{FF2B5EF4-FFF2-40B4-BE49-F238E27FC236}">
                <a16:creationId xmlns:a16="http://schemas.microsoft.com/office/drawing/2014/main" id="{8A992612-1003-05C1-75E3-7E1A72C6F5B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58344956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C56850A0-B8B9-FF66-3068-158E81F693A1}"/>
              </a:ext>
              <a:ext uri="{C183D7F6-B498-43B3-948B-1728B52AA6E4}">
                <adec:decorative xmlns:adec="http://schemas.microsoft.com/office/drawing/2017/decorative" val="1"/>
              </a:ext>
            </a:extLst>
          </p:cNvPr>
          <p:cNvSpPr/>
          <p:nvPr/>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A close up image of a Petri dish representing research at the university.">
            <a:extLst>
              <a:ext uri="{FF2B5EF4-FFF2-40B4-BE49-F238E27FC236}">
                <a16:creationId xmlns:a16="http://schemas.microsoft.com/office/drawing/2014/main" id="{A99808DA-BF61-24A8-DC0F-C44F8BAFB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a:extLst>
              <a:ext uri="{FF2B5EF4-FFF2-40B4-BE49-F238E27FC236}">
                <a16:creationId xmlns:a16="http://schemas.microsoft.com/office/drawing/2014/main" id="{5E983354-BA75-6BA3-2B85-D2B986ABC289}"/>
              </a:ext>
              <a:ext uri="{C183D7F6-B498-43B3-948B-1728B52AA6E4}">
                <adec:decorative xmlns:adec="http://schemas.microsoft.com/office/drawing/2017/decorative" val="1"/>
              </a:ext>
            </a:extLst>
          </p:cNvPr>
          <p:cNvSpPr/>
          <p:nvPr userDrawn="1"/>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4BABE398-ED0B-D34B-96C0-4ACEE80876DF}"/>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1C7DAAFB-9457-DD83-12E3-9A74F7F944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EE416CBD-E1D0-5CA2-78B4-F5CDD5C6D1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14507825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19D4243-D09B-4010-00ED-52DEA9510D1F}"/>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group of students with a lecturer in a classroom">
            <a:extLst>
              <a:ext uri="{FF2B5EF4-FFF2-40B4-BE49-F238E27FC236}">
                <a16:creationId xmlns:a16="http://schemas.microsoft.com/office/drawing/2014/main" id="{C57BDD8E-BB92-D999-8EA2-4312746707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0635F450-1D71-82CC-B4E3-DAF6D5D22CC5}"/>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21F64C70-738F-E908-BC7F-E424AB645D05}"/>
              </a:ext>
            </a:extLst>
          </p:cNvPr>
          <p:cNvGrpSpPr/>
          <p:nvPr userDrawn="1"/>
        </p:nvGrpSpPr>
        <p:grpSpPr>
          <a:xfrm>
            <a:off x="0" y="0"/>
            <a:ext cx="2414586" cy="900112"/>
            <a:chOff x="0" y="0"/>
            <a:chExt cx="2414586" cy="900112"/>
          </a:xfrm>
        </p:grpSpPr>
        <p:pic>
          <p:nvPicPr>
            <p:cNvPr id="13" name="Picture 12" descr="University of Nottingham logo">
              <a:extLst>
                <a:ext uri="{FF2B5EF4-FFF2-40B4-BE49-F238E27FC236}">
                  <a16:creationId xmlns:a16="http://schemas.microsoft.com/office/drawing/2014/main" id="{D288F45D-783B-AC78-7F30-E7DE4BE646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4" name="Picture 13" descr="University of Nottingham logo">
              <a:extLst>
                <a:ext uri="{FF2B5EF4-FFF2-40B4-BE49-F238E27FC236}">
                  <a16:creationId xmlns:a16="http://schemas.microsoft.com/office/drawing/2014/main" id="{5F4CD6AA-9895-E03B-9000-B40E52E146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60929291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BABB96-EBB8-3E88-4702-73479B334BB3}"/>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Student indoor looking at printed posters to represent the arts faculty at the university">
            <a:extLst>
              <a:ext uri="{FF2B5EF4-FFF2-40B4-BE49-F238E27FC236}">
                <a16:creationId xmlns:a16="http://schemas.microsoft.com/office/drawing/2014/main" id="{C76B745E-52ED-EEE9-6E22-C082D0373B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876069D-41FB-E51E-57BB-8817F4D04329}"/>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546A0B86-BDEC-B5C3-DC3F-6626EBE632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28599305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3" name="Rectangle 2">
            <a:extLst>
              <a:ext uri="{FF2B5EF4-FFF2-40B4-BE49-F238E27FC236}">
                <a16:creationId xmlns:a16="http://schemas.microsoft.com/office/drawing/2014/main" id="{368267CD-D760-80CB-6ECD-FEC9C2891901}"/>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The University of Nottingham logo.">
            <a:extLst>
              <a:ext uri="{FF2B5EF4-FFF2-40B4-BE49-F238E27FC236}">
                <a16:creationId xmlns:a16="http://schemas.microsoft.com/office/drawing/2014/main" id="{F5B6BDB7-93E8-A9D5-A974-108B82ACE397}"/>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9" name="Picture 8" descr="A student sitting in a library reading a book to represent social sciences faculty">
            <a:extLst>
              <a:ext uri="{FF2B5EF4-FFF2-40B4-BE49-F238E27FC236}">
                <a16:creationId xmlns:a16="http://schemas.microsoft.com/office/drawing/2014/main" id="{0C01913F-97EE-E1E9-D472-E5791BA9C1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12" name="Rectangle 11">
            <a:extLst>
              <a:ext uri="{FF2B5EF4-FFF2-40B4-BE49-F238E27FC236}">
                <a16:creationId xmlns:a16="http://schemas.microsoft.com/office/drawing/2014/main" id="{BFB967FA-D466-D4D2-2E76-3C9ED8DC872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The University of Nottingham logo.">
            <a:extLst>
              <a:ext uri="{FF2B5EF4-FFF2-40B4-BE49-F238E27FC236}">
                <a16:creationId xmlns:a16="http://schemas.microsoft.com/office/drawing/2014/main" id="{D7E459FA-7A3E-21E0-A833-6946B9C5B1BB}"/>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847463FA-4ADE-4033-356A-91D20264945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CF022245-9A7F-171D-448F-7544505E0E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0530399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BAC677D0-4A7D-B2D4-5884-B7CA0698A545}"/>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picture containing person wearing goggles while operating machinery to represent the engineering faculty">
            <a:extLst>
              <a:ext uri="{FF2B5EF4-FFF2-40B4-BE49-F238E27FC236}">
                <a16:creationId xmlns:a16="http://schemas.microsoft.com/office/drawing/2014/main" id="{1D5E4942-140D-F2C2-FFE2-D7354127FF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ectangle 8">
            <a:extLst>
              <a:ext uri="{FF2B5EF4-FFF2-40B4-BE49-F238E27FC236}">
                <a16:creationId xmlns:a16="http://schemas.microsoft.com/office/drawing/2014/main" id="{CAC134D8-D17C-7D60-568A-D7DED07E0226}"/>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20A7FED8-86C7-130F-ED0C-3BDC08345F88}"/>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8CEFAE36-BB5D-2083-0C1C-98B5A57A11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10;">
              <a:extLst>
                <a:ext uri="{FF2B5EF4-FFF2-40B4-BE49-F238E27FC236}">
                  <a16:creationId xmlns:a16="http://schemas.microsoft.com/office/drawing/2014/main" id="{7BEF3869-81A3-7D98-55B6-327D96214B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367256468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_blue_1">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Nottingham logo">
            <a:extLst>
              <a:ext uri="{FF2B5EF4-FFF2-40B4-BE49-F238E27FC236}">
                <a16:creationId xmlns:a16="http://schemas.microsoft.com/office/drawing/2014/main" id="{D2E4B79C-343C-2AEC-0137-4795FE9A00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Rectangle 7">
            <a:extLst>
              <a:ext uri="{FF2B5EF4-FFF2-40B4-BE49-F238E27FC236}">
                <a16:creationId xmlns:a16="http://schemas.microsoft.com/office/drawing/2014/main" id="{6440B74C-9BF5-2A07-A10E-5E14DAEF0EBF}"/>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7810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theme" Target="../theme/theme2.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image" Target="../media/image26.png"/><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14 April 2026</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7633998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816" r:id="rId27"/>
    <p:sldLayoutId id="2147483817" r:id="rId28"/>
    <p:sldLayoutId id="2147483818" r:id="rId29"/>
    <p:sldLayoutId id="2147483819" r:id="rId30"/>
    <p:sldLayoutId id="2147483664" r:id="rId31"/>
    <p:sldLayoutId id="2147483668" r:id="rId32"/>
    <p:sldLayoutId id="2147483669" r:id="rId33"/>
    <p:sldLayoutId id="2147483670" r:id="rId34"/>
    <p:sldLayoutId id="2147483677" r:id="rId35"/>
    <p:sldLayoutId id="2147483714" r:id="rId36"/>
    <p:sldLayoutId id="2147483679" r:id="rId37"/>
    <p:sldLayoutId id="2147483680" r:id="rId38"/>
    <p:sldLayoutId id="2147483704" r:id="rId39"/>
    <p:sldLayoutId id="2147483705" r:id="rId40"/>
    <p:sldLayoutId id="2147483681" r:id="rId41"/>
    <p:sldLayoutId id="2147483682" r:id="rId42"/>
    <p:sldLayoutId id="2147483684" r:id="rId43"/>
    <p:sldLayoutId id="2147483683" r:id="rId44"/>
    <p:sldLayoutId id="2147483702" r:id="rId45"/>
    <p:sldLayoutId id="2147483701" r:id="rId46"/>
    <p:sldLayoutId id="2147483703" r:id="rId47"/>
    <p:sldLayoutId id="2147483671" r:id="rId48"/>
    <p:sldLayoutId id="2147483672" r:id="rId49"/>
    <p:sldLayoutId id="2147483673" r:id="rId50"/>
    <p:sldLayoutId id="2147483674" r:id="rId51"/>
    <p:sldLayoutId id="2147483697" r:id="rId52"/>
    <p:sldLayoutId id="2147483698" r:id="rId53"/>
    <p:sldLayoutId id="2147483699" r:id="rId54"/>
    <p:sldLayoutId id="2147483700" r:id="rId55"/>
    <p:sldLayoutId id="2147483694" r:id="rId56"/>
    <p:sldLayoutId id="2147483650" r:id="rId57"/>
    <p:sldLayoutId id="2147483662" r:id="rId58"/>
    <p:sldLayoutId id="2147483710" r:id="rId59"/>
    <p:sldLayoutId id="2147483675" r:id="rId60"/>
    <p:sldLayoutId id="2147483712" r:id="rId61"/>
    <p:sldLayoutId id="2147483676" r:id="rId62"/>
    <p:sldLayoutId id="2147483713" r:id="rId63"/>
    <p:sldLayoutId id="2147483687" r:id="rId64"/>
    <p:sldLayoutId id="2147483708" r:id="rId65"/>
    <p:sldLayoutId id="2147483665" r:id="rId66"/>
    <p:sldLayoutId id="2147483711" r:id="rId67"/>
    <p:sldLayoutId id="2147483666" r:id="rId68"/>
    <p:sldLayoutId id="2147483667" r:id="rId69"/>
    <p:sldLayoutId id="2147483663" r:id="rId70"/>
    <p:sldLayoutId id="2147483678" r:id="rId71"/>
    <p:sldLayoutId id="2147483689" r:id="rId72"/>
    <p:sldLayoutId id="2147483690" r:id="rId73"/>
    <p:sldLayoutId id="2147483688" r:id="rId74"/>
    <p:sldLayoutId id="2147483693" r:id="rId75"/>
    <p:sldLayoutId id="2147483686" r:id="rId76"/>
    <p:sldLayoutId id="2147483706" r:id="rId77"/>
    <p:sldLayoutId id="2147483707" r:id="rId78"/>
    <p:sldLayoutId id="2147483696" r:id="rId79"/>
    <p:sldLayoutId id="2147483685" r:id="rId80"/>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University of Nottingham castle icon">
            <a:extLst>
              <a:ext uri="{FF2B5EF4-FFF2-40B4-BE49-F238E27FC236}">
                <a16:creationId xmlns:a16="http://schemas.microsoft.com/office/drawing/2014/main" id="{A0DB6D3F-5204-F4BF-012D-207A745E3A1B}"/>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sp>
        <p:nvSpPr>
          <p:cNvPr id="2" name="Title Placeholder 1">
            <a:extLst>
              <a:ext uri="{FF2B5EF4-FFF2-40B4-BE49-F238E27FC236}">
                <a16:creationId xmlns:a16="http://schemas.microsoft.com/office/drawing/2014/main" id="{D2C93A7D-3D18-13F0-94FC-7B0CB5559202}"/>
              </a:ext>
            </a:extLst>
          </p:cNvPr>
          <p:cNvSpPr>
            <a:spLocks noGrp="1"/>
          </p:cNvSpPr>
          <p:nvPr>
            <p:ph type="title"/>
          </p:nvPr>
        </p:nvSpPr>
        <p:spPr>
          <a:xfrm>
            <a:off x="1325563" y="0"/>
            <a:ext cx="10440987" cy="900000"/>
          </a:xfrm>
          <a:prstGeom prst="rect">
            <a:avLst/>
          </a:prstGeom>
        </p:spPr>
        <p:txBody>
          <a:bodyPr vert="horz" lIns="0" tIns="180000" rIns="0" bIns="180000" rtlCol="0" anchor="t" anchorCtr="0">
            <a:normAutofit/>
          </a:bodyPr>
          <a:lstStyle/>
          <a:p>
            <a:r>
              <a:rPr lang="en-GB"/>
              <a:t>Your title goes here</a:t>
            </a:r>
            <a:endParaRPr lang="en-US"/>
          </a:p>
        </p:txBody>
      </p:sp>
      <p:sp>
        <p:nvSpPr>
          <p:cNvPr id="3" name="Text Placeholder 2">
            <a:extLst>
              <a:ext uri="{FF2B5EF4-FFF2-40B4-BE49-F238E27FC236}">
                <a16:creationId xmlns:a16="http://schemas.microsoft.com/office/drawing/2014/main" id="{DF6EA77C-D93E-4080-9229-521D3E95C516}"/>
              </a:ext>
            </a:extLst>
          </p:cNvPr>
          <p:cNvSpPr>
            <a:spLocks noGrp="1"/>
          </p:cNvSpPr>
          <p:nvPr>
            <p:ph type="body" idx="1"/>
          </p:nvPr>
        </p:nvSpPr>
        <p:spPr>
          <a:xfrm>
            <a:off x="425450" y="1358900"/>
            <a:ext cx="11341099" cy="486092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9721D480-74CD-04ED-591D-8AF32751D46B}"/>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198926928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Lst>
  <p:hf hdr="0"/>
  <p:txStyles>
    <p:titleStyle>
      <a:lvl1pPr algn="l" defTabSz="914400"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35">
          <p15:clr>
            <a:srgbClr val="5ACBF0"/>
          </p15:clr>
        </p15:guide>
        <p15:guide id="2" orient="horz" pos="289">
          <p15:clr>
            <a:srgbClr val="5ACBF0"/>
          </p15:clr>
        </p15:guide>
        <p15:guide id="3" pos="7412">
          <p15:clr>
            <a:srgbClr val="5ACBF0"/>
          </p15:clr>
        </p15:guide>
        <p15:guide id="4" orient="horz" pos="4031">
          <p15:clr>
            <a:srgbClr val="5ACBF0"/>
          </p15:clr>
        </p15:guide>
        <p15:guide id="5" pos="268">
          <p15:clr>
            <a:srgbClr val="5ACBF0"/>
          </p15:clr>
        </p15:guide>
        <p15:guide id="7" orient="horz" pos="856">
          <p15:clr>
            <a:srgbClr val="5ACBF0"/>
          </p15:clr>
        </p15:guide>
        <p15:guide id="9" pos="551">
          <p15:clr>
            <a:srgbClr val="5ACBF0"/>
          </p15:clr>
        </p15:guide>
        <p15:guide id="10" orient="horz" pos="572">
          <p15:clr>
            <a:srgbClr val="5ACBF0"/>
          </p15:clr>
        </p15:guide>
        <p15:guide id="11" orient="horz" pos="391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3.xml"/><Relationship Id="rId1" Type="http://schemas.openxmlformats.org/officeDocument/2006/relationships/slideLayout" Target="../slideLayouts/slideLayout134.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1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1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1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1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11.xml"/><Relationship Id="rId5" Type="http://schemas.openxmlformats.org/officeDocument/2006/relationships/image" Target="../media/image64.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11.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1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11.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11.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11.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diagramColors" Target="../diagrams/colors1.xml"/><Relationship Id="rId11" Type="http://schemas.openxmlformats.org/officeDocument/2006/relationships/image" Target="../media/image48.png"/><Relationship Id="rId5" Type="http://schemas.openxmlformats.org/officeDocument/2006/relationships/diagramQuickStyle" Target="../diagrams/quickStyle1.xml"/><Relationship Id="rId10" Type="http://schemas.openxmlformats.org/officeDocument/2006/relationships/image" Target="../media/image50.png"/><Relationship Id="rId4" Type="http://schemas.openxmlformats.org/officeDocument/2006/relationships/diagramLayout" Target="../diagrams/layout1.xml"/><Relationship Id="rId9"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3" Type="http://schemas.openxmlformats.org/officeDocument/2006/relationships/hyperlink" Target="https://dctd.cancer.gov/research/ctep-trials/trial-development" TargetMode="External"/><Relationship Id="rId2" Type="http://schemas.openxmlformats.org/officeDocument/2006/relationships/notesSlide" Target="../notesSlides/notesSlide57.xml"/><Relationship Id="rId1" Type="http://schemas.openxmlformats.org/officeDocument/2006/relationships/slideLayout" Target="../slideLayouts/slideLayout111.xml"/><Relationship Id="rId5" Type="http://schemas.openxmlformats.org/officeDocument/2006/relationships/image" Target="../media/image50.png"/><Relationship Id="rId4" Type="http://schemas.openxmlformats.org/officeDocument/2006/relationships/hyperlink" Target="https://dctd.cancer.gov/research/ctep-trials/for-sites/adverse-events/ctcae-v6.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dexta@nottingham.ac.uk" TargetMode="External"/><Relationship Id="rId2" Type="http://schemas.openxmlformats.org/officeDocument/2006/relationships/notesSlide" Target="../notesSlides/notesSlide59.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11.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82.xml"/><Relationship Id="rId5" Type="http://schemas.openxmlformats.org/officeDocument/2006/relationships/image" Target="../media/image47.png"/><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3" Type="http://schemas.openxmlformats.org/officeDocument/2006/relationships/hyperlink" Target="https://redcap01.nottingham.ac.uk/" TargetMode="External"/><Relationship Id="rId2" Type="http://schemas.openxmlformats.org/officeDocument/2006/relationships/notesSlide" Target="../notesSlides/notesSlide70.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11.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11.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11.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111.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11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111.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111.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111.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111.xml"/><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111.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111.xml"/><Relationship Id="rId5" Type="http://schemas.openxmlformats.org/officeDocument/2006/relationships/image" Target="../media/image77.pn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111.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111.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4.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111.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6.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hyperlink" Target="http://www.dexta.ac.uk/" TargetMode="External"/><Relationship Id="rId2" Type="http://schemas.openxmlformats.org/officeDocument/2006/relationships/notesSlide" Target="../notesSlides/notesSlide97.xml"/><Relationship Id="rId1" Type="http://schemas.openxmlformats.org/officeDocument/2006/relationships/slideLayout" Target="../slideLayouts/slideLayout111.xml"/><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0506C5-9AE0-500C-689B-E84F84FD07F3}"/>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C6E5559-C677-D860-B78E-E702CAFCDEC5}"/>
              </a:ext>
            </a:extLst>
          </p:cNvPr>
          <p:cNvSpPr>
            <a:spLocks noGrp="1"/>
          </p:cNvSpPr>
          <p:nvPr>
            <p:ph type="ctrTitle"/>
          </p:nvPr>
        </p:nvSpPr>
        <p:spPr>
          <a:xfrm>
            <a:off x="827711" y="2740361"/>
            <a:ext cx="9598564" cy="1620837"/>
          </a:xfrm>
        </p:spPr>
        <p:txBody>
          <a:bodyPr>
            <a:normAutofit fontScale="90000"/>
          </a:bodyPr>
          <a:lstStyle/>
          <a:p>
            <a:pPr>
              <a:lnSpc>
                <a:spcPct val="100000"/>
              </a:lnSpc>
            </a:pPr>
            <a:r>
              <a:rPr lang="en-GB" b="1">
                <a:solidFill>
                  <a:srgbClr val="FFFFFF"/>
                </a:solidFill>
              </a:rPr>
              <a:t>Site Initiation</a:t>
            </a:r>
            <a:br>
              <a:rPr lang="en-GB" sz="7300" b="1">
                <a:solidFill>
                  <a:srgbClr val="FFFFFF"/>
                </a:solidFill>
              </a:rPr>
            </a:br>
            <a:r>
              <a:rPr lang="en-GB" sz="7300" b="1">
                <a:solidFill>
                  <a:srgbClr val="FFFFFF"/>
                </a:solidFill>
              </a:rPr>
              <a:t>DEXTA</a:t>
            </a:r>
            <a:br>
              <a:rPr lang="en-GB" b="1">
                <a:solidFill>
                  <a:srgbClr val="FFFFFF"/>
                </a:solidFill>
              </a:rPr>
            </a:br>
            <a:r>
              <a:rPr lang="en-GB" sz="3100" b="0" u="sng">
                <a:solidFill>
                  <a:srgbClr val="FFFFFF"/>
                </a:solidFill>
              </a:rPr>
              <a:t>DEX</a:t>
            </a:r>
            <a:r>
              <a:rPr lang="en-GB" sz="3100" b="0">
                <a:solidFill>
                  <a:srgbClr val="FFFFFF"/>
                </a:solidFill>
              </a:rPr>
              <a:t>medetomidine </a:t>
            </a:r>
            <a:r>
              <a:rPr lang="en-GB" sz="3100" b="0" u="sng">
                <a:solidFill>
                  <a:srgbClr val="FFFFFF"/>
                </a:solidFill>
              </a:rPr>
              <a:t>T</a:t>
            </a:r>
            <a:r>
              <a:rPr lang="en-GB" sz="3100" b="0">
                <a:solidFill>
                  <a:srgbClr val="FFFFFF"/>
                </a:solidFill>
              </a:rPr>
              <a:t>rial of </a:t>
            </a:r>
            <a:r>
              <a:rPr lang="en-GB" sz="3100" b="0" u="sng">
                <a:solidFill>
                  <a:srgbClr val="FFFFFF"/>
                </a:solidFill>
              </a:rPr>
              <a:t>A</a:t>
            </a:r>
            <a:r>
              <a:rPr lang="en-GB" sz="3100" b="0">
                <a:solidFill>
                  <a:srgbClr val="FFFFFF"/>
                </a:solidFill>
              </a:rPr>
              <a:t>djunct Treatment with Morphine</a:t>
            </a:r>
            <a:br>
              <a:rPr lang="en-GB" sz="6000">
                <a:solidFill>
                  <a:srgbClr val="FFFFFF"/>
                </a:solidFill>
              </a:rPr>
            </a:br>
            <a:endParaRPr lang="en-US">
              <a:solidFill>
                <a:srgbClr val="FFFFFF"/>
              </a:solidFill>
              <a:latin typeface="Georgia" panose="02040502050405020303" pitchFamily="18" charset="0"/>
            </a:endParaRPr>
          </a:p>
        </p:txBody>
      </p:sp>
      <p:pic>
        <p:nvPicPr>
          <p:cNvPr id="6" name="Picture 2">
            <a:extLst>
              <a:ext uri="{FF2B5EF4-FFF2-40B4-BE49-F238E27FC236}">
                <a16:creationId xmlns:a16="http://schemas.microsoft.com/office/drawing/2014/main" id="{69D9354A-802B-A17B-BAF2-48BE06D5A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63" y="5999402"/>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text on a black background&#10;&#10;Description automatically generated">
            <a:extLst>
              <a:ext uri="{FF2B5EF4-FFF2-40B4-BE49-F238E27FC236}">
                <a16:creationId xmlns:a16="http://schemas.microsoft.com/office/drawing/2014/main" id="{400613BE-4C9E-1C1F-38EC-9C619D9D2420}"/>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3" name="Picture 2" descr="University Hospitals of Derby and Burton NHS Foundation Trust – My Planned  Care NHS">
            <a:extLst>
              <a:ext uri="{FF2B5EF4-FFF2-40B4-BE49-F238E27FC236}">
                <a16:creationId xmlns:a16="http://schemas.microsoft.com/office/drawing/2014/main" id="{820BF811-F950-D0C1-BE6B-D9F48533C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26" b="20449"/>
          <a:stretch>
            <a:fillRect/>
          </a:stretch>
        </p:blipFill>
        <p:spPr bwMode="auto">
          <a:xfrm>
            <a:off x="1879687" y="5826463"/>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of a baby in a hand&#10;&#10;AI-generated content may be incorrect.">
            <a:extLst>
              <a:ext uri="{FF2B5EF4-FFF2-40B4-BE49-F238E27FC236}">
                <a16:creationId xmlns:a16="http://schemas.microsoft.com/office/drawing/2014/main" id="{AC4F9C55-7486-A7EB-8E6D-90E033916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12" descr="A hand holding a baby&#10;&#10;AI-generated content may be incorrect.">
            <a:extLst>
              <a:ext uri="{FF2B5EF4-FFF2-40B4-BE49-F238E27FC236}">
                <a16:creationId xmlns:a16="http://schemas.microsoft.com/office/drawing/2014/main" id="{7BB944E8-97EC-EE20-64DD-133E8C4E74E8}"/>
              </a:ext>
            </a:extLst>
          </p:cNvPr>
          <p:cNvPicPr>
            <a:picLocks noChangeAspect="1"/>
          </p:cNvPicPr>
          <p:nvPr/>
        </p:nvPicPr>
        <p:blipFill>
          <a:blip r:embed="rId6">
            <a:extLst>
              <a:ext uri="{28A0092B-C50C-407E-A947-70E740481C1C}">
                <a14:useLocalDpi xmlns:a14="http://schemas.microsoft.com/office/drawing/2010/main" val="0"/>
              </a:ext>
            </a:extLst>
          </a:blip>
          <a:srcRect l="13940" t="23952" r="11417" b="13000"/>
          <a:stretch>
            <a:fillRect/>
          </a:stretch>
        </p:blipFill>
        <p:spPr>
          <a:xfrm>
            <a:off x="6616830" y="2065176"/>
            <a:ext cx="1824784" cy="1620837"/>
          </a:xfrm>
          <a:prstGeom prst="rect">
            <a:avLst/>
          </a:prstGeom>
        </p:spPr>
      </p:pic>
      <p:sp>
        <p:nvSpPr>
          <p:cNvPr id="9" name="Footer Placeholder 1">
            <a:extLst>
              <a:ext uri="{FF2B5EF4-FFF2-40B4-BE49-F238E27FC236}">
                <a16:creationId xmlns:a16="http://schemas.microsoft.com/office/drawing/2014/main" id="{EDE79BEC-3817-376B-0B37-C0568FDE9E9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762705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BA54-CBB0-25AE-7542-9661E1E617D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F5A026D-B65E-D6FE-E07E-A3666A3146B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1">
            <a:extLst>
              <a:ext uri="{FF2B5EF4-FFF2-40B4-BE49-F238E27FC236}">
                <a16:creationId xmlns:a16="http://schemas.microsoft.com/office/drawing/2014/main" id="{02307829-9D4E-7813-E8E8-31831E819269}"/>
              </a:ext>
            </a:extLst>
          </p:cNvPr>
          <p:cNvSpPr txBox="1">
            <a:spLocks/>
          </p:cNvSpPr>
          <p:nvPr/>
        </p:nvSpPr>
        <p:spPr>
          <a:xfrm>
            <a:off x="0" y="5144880"/>
            <a:ext cx="12192000" cy="438776"/>
          </a:xfrm>
          <a:prstGeom prst="rect">
            <a:avLst/>
          </a:prstGeom>
          <a:solidFill>
            <a:srgbClr val="CCA8D0"/>
          </a:solidFill>
        </p:spPr>
        <p:txBody>
          <a:bodyPr vert="horz" lIns="0" tIns="0" rIns="0" bIns="0" rtlCol="0">
            <a:noAutofit/>
          </a:bodyPr>
          <a:lstStyle>
            <a:lvl1pPr marL="0" indent="0" algn="l" defTabSz="914400" rtl="0" eaLnBrk="1" latinLnBrk="0" hangingPunct="1">
              <a:lnSpc>
                <a:spcPct val="90000"/>
              </a:lnSpc>
              <a:spcBef>
                <a:spcPts val="1000"/>
              </a:spcBef>
              <a:buFont typeface="Wingdings" pitchFamily="2" charset="2"/>
              <a:buNone/>
              <a:defRPr sz="32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FontTx/>
              <a:buNone/>
              <a:defRPr/>
            </a:pPr>
            <a:endParaRPr lang="en-GB" sz="2800" b="1">
              <a:sym typeface="Krona One"/>
            </a:endParaRPr>
          </a:p>
        </p:txBody>
      </p:sp>
      <p:sp>
        <p:nvSpPr>
          <p:cNvPr id="5" name="Title 4">
            <a:extLst>
              <a:ext uri="{FF2B5EF4-FFF2-40B4-BE49-F238E27FC236}">
                <a16:creationId xmlns:a16="http://schemas.microsoft.com/office/drawing/2014/main" id="{3B759C02-E98A-F10D-A501-D52ED9D92C3F}"/>
              </a:ext>
            </a:extLst>
          </p:cNvPr>
          <p:cNvSpPr>
            <a:spLocks noGrp="1"/>
          </p:cNvSpPr>
          <p:nvPr>
            <p:ph type="title"/>
          </p:nvPr>
        </p:nvSpPr>
        <p:spPr>
          <a:xfrm>
            <a:off x="1325563" y="153472"/>
            <a:ext cx="10440987" cy="900000"/>
          </a:xfrm>
        </p:spPr>
        <p:txBody>
          <a:bodyPr>
            <a:normAutofit/>
          </a:bodyPr>
          <a:lstStyle/>
          <a:p>
            <a:r>
              <a:rPr lang="en-US"/>
              <a:t>Trial background</a:t>
            </a:r>
          </a:p>
        </p:txBody>
      </p:sp>
      <p:sp>
        <p:nvSpPr>
          <p:cNvPr id="2" name="Slide Number Placeholder 1">
            <a:extLst>
              <a:ext uri="{FF2B5EF4-FFF2-40B4-BE49-F238E27FC236}">
                <a16:creationId xmlns:a16="http://schemas.microsoft.com/office/drawing/2014/main" id="{64B87905-ECF1-FBC9-364A-C60CAD652497}"/>
              </a:ext>
            </a:extLst>
          </p:cNvPr>
          <p:cNvSpPr>
            <a:spLocks noGrp="1"/>
          </p:cNvSpPr>
          <p:nvPr>
            <p:ph type="sldNum" sz="quarter" idx="4"/>
          </p:nvPr>
        </p:nvSpPr>
        <p:spPr/>
        <p:txBody>
          <a:bodyPr/>
          <a:lstStyle/>
          <a:p>
            <a:fld id="{820EACED-CA5D-B048-836B-BF30EF0E914A}" type="slidenum">
              <a:rPr lang="en-US" smtClean="0"/>
              <a:pPr/>
              <a:t>10</a:t>
            </a:fld>
            <a:endParaRPr lang="en-US"/>
          </a:p>
        </p:txBody>
      </p:sp>
      <p:sp>
        <p:nvSpPr>
          <p:cNvPr id="8" name="TextBox 7">
            <a:extLst>
              <a:ext uri="{FF2B5EF4-FFF2-40B4-BE49-F238E27FC236}">
                <a16:creationId xmlns:a16="http://schemas.microsoft.com/office/drawing/2014/main" id="{A6092C57-E8C1-C42B-32E1-D43F22997A49}"/>
              </a:ext>
            </a:extLst>
          </p:cNvPr>
          <p:cNvSpPr txBox="1"/>
          <p:nvPr/>
        </p:nvSpPr>
        <p:spPr>
          <a:xfrm>
            <a:off x="907500" y="1713120"/>
            <a:ext cx="11163367" cy="4321119"/>
          </a:xfrm>
          <a:prstGeom prst="rect">
            <a:avLst/>
          </a:prstGeom>
          <a:noFill/>
        </p:spPr>
        <p:txBody>
          <a:bodyPr wrap="square" rtlCol="0">
            <a:spAutoFit/>
          </a:bodyPr>
          <a:lstStyle/>
          <a:p>
            <a:r>
              <a:rPr lang="en-GB" sz="2000" b="1" u="sng">
                <a:solidFill>
                  <a:srgbClr val="BE8FC3"/>
                </a:solidFill>
              </a:rPr>
              <a:t>Why we are doing the trial</a:t>
            </a:r>
          </a:p>
          <a:p>
            <a:endParaRPr lang="en-GB" sz="2000" b="1" u="sng">
              <a:solidFill>
                <a:srgbClr val="283890"/>
              </a:solidFill>
            </a:endParaRPr>
          </a:p>
          <a:p>
            <a:pPr marL="285750" indent="-285750">
              <a:lnSpc>
                <a:spcPct val="150000"/>
              </a:lnSpc>
              <a:buFont typeface="Arial" panose="020B0604020202020204" pitchFamily="34" charset="0"/>
              <a:buChar char="•"/>
            </a:pPr>
            <a:r>
              <a:rPr lang="en-GB" sz="2000" b="1">
                <a:solidFill>
                  <a:srgbClr val="BE8FC3"/>
                </a:solidFill>
              </a:rPr>
              <a:t>Dexmedetomidine (</a:t>
            </a:r>
            <a:r>
              <a:rPr lang="en-GB" sz="2000" b="1" err="1">
                <a:solidFill>
                  <a:srgbClr val="BE8FC3"/>
                </a:solidFill>
              </a:rPr>
              <a:t>dexmed</a:t>
            </a:r>
            <a:r>
              <a:rPr lang="en-GB" sz="2000" b="1">
                <a:solidFill>
                  <a:srgbClr val="BE8FC3"/>
                </a:solidFill>
              </a:rPr>
              <a:t>) </a:t>
            </a:r>
            <a:r>
              <a:rPr lang="en-GB" sz="2000"/>
              <a:t>is a newer medicine already used in adults and children.</a:t>
            </a:r>
          </a:p>
          <a:p>
            <a:pPr marL="285750" indent="-285750">
              <a:lnSpc>
                <a:spcPct val="150000"/>
              </a:lnSpc>
              <a:buFont typeface="Arial" panose="020B0604020202020204" pitchFamily="34" charset="0"/>
              <a:buChar char="•"/>
            </a:pPr>
            <a:r>
              <a:rPr lang="en-GB" sz="2000"/>
              <a:t>It may:</a:t>
            </a:r>
          </a:p>
          <a:p>
            <a:pPr marL="1257300" lvl="2" indent="-342900">
              <a:lnSpc>
                <a:spcPct val="150000"/>
              </a:lnSpc>
              <a:buFont typeface="Wingdings" panose="05000000000000000000" pitchFamily="2" charset="2"/>
              <a:buChar char="Ø"/>
            </a:pPr>
            <a:r>
              <a:rPr lang="en-GB" sz="2000"/>
              <a:t>Provide effective pain relief with fewer side effects</a:t>
            </a:r>
          </a:p>
          <a:p>
            <a:pPr marL="1257300" lvl="2" indent="-342900">
              <a:lnSpc>
                <a:spcPct val="150000"/>
              </a:lnSpc>
              <a:buFont typeface="Wingdings" panose="05000000000000000000" pitchFamily="2" charset="2"/>
              <a:buChar char="Ø"/>
            </a:pPr>
            <a:r>
              <a:rPr lang="en-GB" sz="2000"/>
              <a:t>Reduce the amount of morphine babies need</a:t>
            </a:r>
          </a:p>
          <a:p>
            <a:pPr>
              <a:lnSpc>
                <a:spcPct val="150000"/>
              </a:lnSpc>
            </a:pPr>
            <a:endParaRPr lang="en-GB" sz="2000"/>
          </a:p>
          <a:p>
            <a:pPr marL="285750" indent="-285750">
              <a:lnSpc>
                <a:spcPct val="150000"/>
              </a:lnSpc>
              <a:buFont typeface="Arial" panose="020B0604020202020204" pitchFamily="34" charset="0"/>
              <a:buChar char="•"/>
            </a:pPr>
            <a:endParaRPr lang="en-GB" sz="2000"/>
          </a:p>
          <a:p>
            <a:pPr>
              <a:lnSpc>
                <a:spcPct val="150000"/>
              </a:lnSpc>
            </a:pPr>
            <a:r>
              <a:rPr lang="en-GB" sz="1900" b="1"/>
              <a:t>Therefore = we need a high-quality study to find out if it's safe and effective in preterm babies</a:t>
            </a:r>
          </a:p>
          <a:p>
            <a:pPr marL="285750" indent="-285750">
              <a:lnSpc>
                <a:spcPct val="150000"/>
              </a:lnSpc>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96547E4C-ED02-8AC8-5169-2DA60F9731C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149AB87-027D-11BE-1C54-E7A613C280A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775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D796-9058-50C5-35C7-92132A177EC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F0B86FC-6EE1-7659-84CF-43BAABC0673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FD52CA8-4B16-B3E6-658E-C12E0DAF67D1}"/>
              </a:ext>
            </a:extLst>
          </p:cNvPr>
          <p:cNvSpPr>
            <a:spLocks noGrp="1"/>
          </p:cNvSpPr>
          <p:nvPr>
            <p:ph type="title"/>
          </p:nvPr>
        </p:nvSpPr>
        <p:spPr>
          <a:xfrm>
            <a:off x="1325563" y="153472"/>
            <a:ext cx="10440987" cy="900000"/>
          </a:xfrm>
        </p:spPr>
        <p:txBody>
          <a:bodyPr>
            <a:normAutofit/>
          </a:bodyPr>
          <a:lstStyle/>
          <a:p>
            <a:r>
              <a:rPr lang="en-US"/>
              <a:t>Site opening checklist</a:t>
            </a:r>
          </a:p>
        </p:txBody>
      </p:sp>
      <p:sp>
        <p:nvSpPr>
          <p:cNvPr id="2" name="Slide Number Placeholder 1">
            <a:extLst>
              <a:ext uri="{FF2B5EF4-FFF2-40B4-BE49-F238E27FC236}">
                <a16:creationId xmlns:a16="http://schemas.microsoft.com/office/drawing/2014/main" id="{A1BFC8C7-8BE9-D83E-322D-906F1AB3944E}"/>
              </a:ext>
            </a:extLst>
          </p:cNvPr>
          <p:cNvSpPr>
            <a:spLocks noGrp="1"/>
          </p:cNvSpPr>
          <p:nvPr>
            <p:ph type="sldNum" sz="quarter" idx="4"/>
          </p:nvPr>
        </p:nvSpPr>
        <p:spPr/>
        <p:txBody>
          <a:bodyPr/>
          <a:lstStyle/>
          <a:p>
            <a:fld id="{820EACED-CA5D-B048-836B-BF30EF0E914A}" type="slidenum">
              <a:rPr lang="en-US" smtClean="0"/>
              <a:pPr/>
              <a:t>100</a:t>
            </a:fld>
            <a:endParaRPr lang="en-US"/>
          </a:p>
        </p:txBody>
      </p:sp>
      <p:sp>
        <p:nvSpPr>
          <p:cNvPr id="8" name="TextBox 7">
            <a:extLst>
              <a:ext uri="{FF2B5EF4-FFF2-40B4-BE49-F238E27FC236}">
                <a16:creationId xmlns:a16="http://schemas.microsoft.com/office/drawing/2014/main" id="{6F004D57-832C-5D8A-7A46-821D97B62296}"/>
              </a:ext>
            </a:extLst>
          </p:cNvPr>
          <p:cNvSpPr txBox="1"/>
          <p:nvPr/>
        </p:nvSpPr>
        <p:spPr>
          <a:xfrm>
            <a:off x="907500" y="1713120"/>
            <a:ext cx="11163367" cy="4651979"/>
          </a:xfrm>
          <a:prstGeom prst="rect">
            <a:avLst/>
          </a:prstGeom>
          <a:noFill/>
        </p:spPr>
        <p:txBody>
          <a:bodyPr wrap="square" rtlCol="0">
            <a:spAutoFit/>
          </a:bodyPr>
          <a:lstStyle/>
          <a:p>
            <a:pPr>
              <a:lnSpc>
                <a:spcPct val="150000"/>
              </a:lnSpc>
            </a:pPr>
            <a:r>
              <a:rPr lang="en-GB" sz="2000" b="1">
                <a:solidFill>
                  <a:srgbClr val="BE8FC3"/>
                </a:solidFill>
              </a:rPr>
              <a:t>Documents needed</a:t>
            </a:r>
          </a:p>
          <a:p>
            <a:pPr marL="342900" indent="-342900">
              <a:lnSpc>
                <a:spcPct val="150000"/>
              </a:lnSpc>
              <a:buClr>
                <a:srgbClr val="00B050"/>
              </a:buClr>
              <a:buFont typeface="Wingdings" panose="05000000000000000000" pitchFamily="2" charset="2"/>
              <a:buChar char="ü"/>
            </a:pPr>
            <a:r>
              <a:rPr lang="en-GB" sz="2000"/>
              <a:t>PI protocol signature page</a:t>
            </a:r>
          </a:p>
          <a:p>
            <a:pPr marL="342900" indent="-342900">
              <a:lnSpc>
                <a:spcPct val="150000"/>
              </a:lnSpc>
              <a:buClr>
                <a:srgbClr val="00B050"/>
              </a:buClr>
              <a:buFont typeface="Wingdings" panose="05000000000000000000" pitchFamily="2" charset="2"/>
              <a:buChar char="ü"/>
            </a:pPr>
            <a:r>
              <a:rPr lang="en-GB" sz="2000"/>
              <a:t>Delegation Log with PI signature</a:t>
            </a:r>
          </a:p>
          <a:p>
            <a:pPr marL="342900" indent="-342900">
              <a:lnSpc>
                <a:spcPct val="150000"/>
              </a:lnSpc>
              <a:buClr>
                <a:srgbClr val="00B050"/>
              </a:buClr>
              <a:buFont typeface="Wingdings" panose="05000000000000000000" pitchFamily="2" charset="2"/>
              <a:buChar char="ü"/>
            </a:pPr>
            <a:r>
              <a:rPr lang="en-GB" sz="2000"/>
              <a:t>Source data location log</a:t>
            </a:r>
          </a:p>
          <a:p>
            <a:pPr marL="342900" indent="-342900">
              <a:lnSpc>
                <a:spcPct val="150000"/>
              </a:lnSpc>
              <a:buClr>
                <a:srgbClr val="00B050"/>
              </a:buClr>
              <a:buFont typeface="Wingdings" panose="05000000000000000000" pitchFamily="2" charset="2"/>
              <a:buChar char="ü"/>
            </a:pPr>
            <a:r>
              <a:rPr lang="en-GB" sz="2000"/>
              <a:t>Training log</a:t>
            </a:r>
          </a:p>
          <a:p>
            <a:pPr marL="342900" indent="-342900">
              <a:lnSpc>
                <a:spcPct val="150000"/>
              </a:lnSpc>
              <a:buClr>
                <a:srgbClr val="00B050"/>
              </a:buClr>
              <a:buFont typeface="Wingdings" panose="05000000000000000000" pitchFamily="2" charset="2"/>
              <a:buChar char="ü"/>
            </a:pPr>
            <a:r>
              <a:rPr lang="en-GB" sz="2000"/>
              <a:t>RSI signature page</a:t>
            </a:r>
          </a:p>
          <a:p>
            <a:pPr marL="342900" indent="-342900">
              <a:lnSpc>
                <a:spcPct val="150000"/>
              </a:lnSpc>
              <a:buClr>
                <a:srgbClr val="00B050"/>
              </a:buClr>
              <a:buFont typeface="Wingdings" panose="05000000000000000000" pitchFamily="2" charset="2"/>
              <a:buChar char="ü"/>
            </a:pPr>
            <a:r>
              <a:rPr lang="en-GB" sz="2000"/>
              <a:t>CV/GCP certificate (of PI only)</a:t>
            </a:r>
          </a:p>
          <a:p>
            <a:pPr marL="342900" indent="-342900">
              <a:lnSpc>
                <a:spcPct val="150000"/>
              </a:lnSpc>
              <a:buClr>
                <a:srgbClr val="00B050"/>
              </a:buClr>
              <a:buFont typeface="Wingdings" panose="05000000000000000000" pitchFamily="2" charset="2"/>
              <a:buChar char="ü"/>
            </a:pPr>
            <a:r>
              <a:rPr lang="en-GB" sz="2000"/>
              <a:t>Signed site agreement (</a:t>
            </a:r>
            <a:r>
              <a:rPr lang="en-GB" sz="2000" err="1"/>
              <a:t>mNCA</a:t>
            </a:r>
            <a:r>
              <a:rPr lang="en-GB" sz="2000"/>
              <a:t>)</a:t>
            </a:r>
          </a:p>
          <a:p>
            <a:pPr marL="342900" indent="-342900">
              <a:lnSpc>
                <a:spcPct val="150000"/>
              </a:lnSpc>
              <a:buClr>
                <a:srgbClr val="00B050"/>
              </a:buClr>
              <a:buFont typeface="Wingdings" panose="05000000000000000000" pitchFamily="2" charset="2"/>
              <a:buChar char="ü"/>
            </a:pPr>
            <a:r>
              <a:rPr lang="en-GB" sz="2000"/>
              <a:t>Completed database access requests</a:t>
            </a:r>
          </a:p>
          <a:p>
            <a:pPr>
              <a:lnSpc>
                <a:spcPct val="150000"/>
              </a:lnSpc>
            </a:pPr>
            <a:endParaRPr lang="en-GB" sz="2000"/>
          </a:p>
        </p:txBody>
      </p:sp>
      <p:pic>
        <p:nvPicPr>
          <p:cNvPr id="7" name="Picture 6" descr="A hand holding a baby&#10;&#10;AI-generated content may be incorrect.">
            <a:extLst>
              <a:ext uri="{FF2B5EF4-FFF2-40B4-BE49-F238E27FC236}">
                <a16:creationId xmlns:a16="http://schemas.microsoft.com/office/drawing/2014/main" id="{CF916C8B-88C3-B564-3896-FF24EBF1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89D0EC9-8AB4-69A5-DAAD-A1001B825B3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5076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EC4A2-12D2-23EE-DC18-325D83F06C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3C360DF-F053-E0AD-D4AC-36E97031E6B9}"/>
              </a:ext>
            </a:extLst>
          </p:cNvPr>
          <p:cNvSpPr>
            <a:spLocks noGrp="1"/>
          </p:cNvSpPr>
          <p:nvPr>
            <p:ph type="ctrTitle"/>
          </p:nvPr>
        </p:nvSpPr>
        <p:spPr>
          <a:xfrm>
            <a:off x="1090357" y="2081863"/>
            <a:ext cx="11499850" cy="1620837"/>
          </a:xfrm>
        </p:spPr>
        <p:txBody>
          <a:bodyPr>
            <a:normAutofit/>
          </a:bodyPr>
          <a:lstStyle/>
          <a:p>
            <a:r>
              <a:rPr lang="en-GB"/>
              <a:t>Q&amp;A </a:t>
            </a:r>
          </a:p>
        </p:txBody>
      </p:sp>
      <p:grpSp>
        <p:nvGrpSpPr>
          <p:cNvPr id="8" name="Group 7">
            <a:extLst>
              <a:ext uri="{FF2B5EF4-FFF2-40B4-BE49-F238E27FC236}">
                <a16:creationId xmlns:a16="http://schemas.microsoft.com/office/drawing/2014/main" id="{547C7146-974C-4069-D873-A6BAB006DF4D}"/>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C6CABAF9-F0E2-297B-5FC3-A3F37B621B5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07E4778-C667-355C-6B1B-12B068A6476E}"/>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3F342F9A-FB54-A1CA-5D2A-C836C17C2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A88A8ECC-617F-1425-F59B-B13CC8524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7214D38-8C19-55A9-7258-CA63EDB2C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oter Placeholder 1">
            <a:extLst>
              <a:ext uri="{FF2B5EF4-FFF2-40B4-BE49-F238E27FC236}">
                <a16:creationId xmlns:a16="http://schemas.microsoft.com/office/drawing/2014/main" id="{E6B2685C-6697-D926-1921-CD1D6D1A743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6921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1DE2-A4B6-1C4B-6427-23E42B383BE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A83B60-8E3B-40BF-F45B-7105D174778A}"/>
              </a:ext>
            </a:extLst>
          </p:cNvPr>
          <p:cNvSpPr>
            <a:spLocks noGrp="1"/>
          </p:cNvSpPr>
          <p:nvPr>
            <p:ph type="ctrTitle"/>
          </p:nvPr>
        </p:nvSpPr>
        <p:spPr>
          <a:xfrm>
            <a:off x="869130" y="2081863"/>
            <a:ext cx="11499850" cy="1620837"/>
          </a:xfrm>
        </p:spPr>
        <p:txBody>
          <a:bodyPr>
            <a:normAutofit/>
          </a:bodyPr>
          <a:lstStyle/>
          <a:p>
            <a:r>
              <a:rPr lang="en-GB"/>
              <a:t>What happens next?</a:t>
            </a:r>
          </a:p>
        </p:txBody>
      </p:sp>
      <p:grpSp>
        <p:nvGrpSpPr>
          <p:cNvPr id="17" name="Group 16">
            <a:extLst>
              <a:ext uri="{FF2B5EF4-FFF2-40B4-BE49-F238E27FC236}">
                <a16:creationId xmlns:a16="http://schemas.microsoft.com/office/drawing/2014/main" id="{82CE33E4-0C8A-51D4-4A42-37640A28E7C0}"/>
              </a:ext>
            </a:extLst>
          </p:cNvPr>
          <p:cNvGrpSpPr/>
          <p:nvPr/>
        </p:nvGrpSpPr>
        <p:grpSpPr>
          <a:xfrm>
            <a:off x="-123323" y="5620417"/>
            <a:ext cx="12315323" cy="1395014"/>
            <a:chOff x="-123323" y="5675533"/>
            <a:chExt cx="12315323" cy="1395014"/>
          </a:xfrm>
        </p:grpSpPr>
        <p:sp>
          <p:nvSpPr>
            <p:cNvPr id="18" name="Rectangle 17">
              <a:extLst>
                <a:ext uri="{FF2B5EF4-FFF2-40B4-BE49-F238E27FC236}">
                  <a16:creationId xmlns:a16="http://schemas.microsoft.com/office/drawing/2014/main" id="{68E9FBBB-A62D-1E9D-61B7-55B4B7F8D5A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Blue text on a black background&#10;&#10;Description automatically generated">
              <a:extLst>
                <a:ext uri="{FF2B5EF4-FFF2-40B4-BE49-F238E27FC236}">
                  <a16:creationId xmlns:a16="http://schemas.microsoft.com/office/drawing/2014/main" id="{6945640B-D141-1E39-6C6B-28544833DE2A}"/>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20" name="Picture 19" descr="A logo of a baby in a hand&#10;&#10;AI-generated content may be incorrect.">
              <a:extLst>
                <a:ext uri="{FF2B5EF4-FFF2-40B4-BE49-F238E27FC236}">
                  <a16:creationId xmlns:a16="http://schemas.microsoft.com/office/drawing/2014/main" id="{1084297C-C614-0176-CC9E-843CEDA69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21" name="Picture 2" descr="University Hospitals of Derby and Burton NHS Foundation Trust – My Planned  Care NHS">
              <a:extLst>
                <a:ext uri="{FF2B5EF4-FFF2-40B4-BE49-F238E27FC236}">
                  <a16:creationId xmlns:a16="http://schemas.microsoft.com/office/drawing/2014/main" id="{D5243404-EF2C-A315-0B3A-01F1D5AAB4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E4C58EA-242F-3CA6-B67C-BBBB25563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1">
            <a:extLst>
              <a:ext uri="{FF2B5EF4-FFF2-40B4-BE49-F238E27FC236}">
                <a16:creationId xmlns:a16="http://schemas.microsoft.com/office/drawing/2014/main" id="{DF8CD8FA-F1C1-815B-F3CB-60830222A8B2}"/>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4144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85EFE-98E9-A000-31CE-3E9637A5C95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28FB9-33A9-6809-516E-7540B93F5A9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887938D-CDF4-2BC4-C31E-5E5C5E4BFB76}"/>
              </a:ext>
            </a:extLst>
          </p:cNvPr>
          <p:cNvSpPr/>
          <p:nvPr/>
        </p:nvSpPr>
        <p:spPr>
          <a:xfrm>
            <a:off x="23814" y="5494274"/>
            <a:ext cx="12192000" cy="822158"/>
          </a:xfrm>
          <a:prstGeom prst="rect">
            <a:avLst/>
          </a:prstGeom>
          <a:solidFill>
            <a:srgbClr val="DA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dexta@nottingham.ac.uk</a:t>
            </a:r>
          </a:p>
        </p:txBody>
      </p:sp>
      <p:sp>
        <p:nvSpPr>
          <p:cNvPr id="5" name="Title 4">
            <a:extLst>
              <a:ext uri="{FF2B5EF4-FFF2-40B4-BE49-F238E27FC236}">
                <a16:creationId xmlns:a16="http://schemas.microsoft.com/office/drawing/2014/main" id="{A3466038-BC71-BA44-44E5-67BCD1BE4FDC}"/>
              </a:ext>
            </a:extLst>
          </p:cNvPr>
          <p:cNvSpPr>
            <a:spLocks noGrp="1"/>
          </p:cNvSpPr>
          <p:nvPr>
            <p:ph type="title"/>
          </p:nvPr>
        </p:nvSpPr>
        <p:spPr>
          <a:xfrm>
            <a:off x="1325563" y="153472"/>
            <a:ext cx="10440987" cy="900000"/>
          </a:xfrm>
        </p:spPr>
        <p:txBody>
          <a:bodyPr>
            <a:normAutofit/>
          </a:bodyPr>
          <a:lstStyle/>
          <a:p>
            <a:r>
              <a:rPr lang="en-US"/>
              <a:t>What happens next?</a:t>
            </a:r>
          </a:p>
        </p:txBody>
      </p:sp>
      <p:sp>
        <p:nvSpPr>
          <p:cNvPr id="2" name="Slide Number Placeholder 1">
            <a:extLst>
              <a:ext uri="{FF2B5EF4-FFF2-40B4-BE49-F238E27FC236}">
                <a16:creationId xmlns:a16="http://schemas.microsoft.com/office/drawing/2014/main" id="{B80BA462-302C-8774-AAFA-C141323E61B9}"/>
              </a:ext>
            </a:extLst>
          </p:cNvPr>
          <p:cNvSpPr>
            <a:spLocks noGrp="1"/>
          </p:cNvSpPr>
          <p:nvPr>
            <p:ph type="sldNum" sz="quarter" idx="4"/>
          </p:nvPr>
        </p:nvSpPr>
        <p:spPr/>
        <p:txBody>
          <a:bodyPr/>
          <a:lstStyle/>
          <a:p>
            <a:fld id="{820EACED-CA5D-B048-836B-BF30EF0E914A}" type="slidenum">
              <a:rPr lang="en-US" smtClean="0"/>
              <a:pPr/>
              <a:t>103</a:t>
            </a:fld>
            <a:endParaRPr lang="en-US"/>
          </a:p>
        </p:txBody>
      </p:sp>
      <p:sp>
        <p:nvSpPr>
          <p:cNvPr id="8" name="TextBox 7">
            <a:extLst>
              <a:ext uri="{FF2B5EF4-FFF2-40B4-BE49-F238E27FC236}">
                <a16:creationId xmlns:a16="http://schemas.microsoft.com/office/drawing/2014/main" id="{DF238EC4-56D5-D3B6-A991-29783786EC58}"/>
              </a:ext>
            </a:extLst>
          </p:cNvPr>
          <p:cNvSpPr txBox="1"/>
          <p:nvPr/>
        </p:nvSpPr>
        <p:spPr>
          <a:xfrm>
            <a:off x="907500" y="1713120"/>
            <a:ext cx="11163367"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Documents needed as listed in the previous slides</a:t>
            </a:r>
          </a:p>
          <a:p>
            <a:pPr marL="285750" indent="-285750">
              <a:lnSpc>
                <a:spcPct val="150000"/>
              </a:lnSpc>
              <a:buFont typeface="Arial" panose="020B0604020202020204" pitchFamily="34" charset="0"/>
              <a:buChar char="•"/>
            </a:pPr>
            <a:r>
              <a:rPr lang="en-GB" sz="2000" dirty="0"/>
              <a:t>Processes needed</a:t>
            </a:r>
          </a:p>
          <a:p>
            <a:pPr marL="742950" lvl="1" indent="-285750">
              <a:lnSpc>
                <a:spcPct val="150000"/>
              </a:lnSpc>
              <a:buFont typeface="Wingdings" panose="05000000000000000000" pitchFamily="2" charset="2"/>
              <a:buChar char="Ø"/>
            </a:pPr>
            <a:r>
              <a:rPr lang="en-GB" sz="2000" dirty="0"/>
              <a:t>Local R&amp;D approval to obtain C&amp;C (capacity &amp; capability)</a:t>
            </a:r>
          </a:p>
          <a:p>
            <a:pPr marL="285750" indent="-285750">
              <a:lnSpc>
                <a:spcPct val="150000"/>
              </a:lnSpc>
              <a:buFont typeface="Arial" panose="020B0604020202020204" pitchFamily="34" charset="0"/>
              <a:buChar char="•"/>
            </a:pPr>
            <a:r>
              <a:rPr lang="en-GB" sz="2000" dirty="0"/>
              <a:t>NCTU </a:t>
            </a:r>
          </a:p>
          <a:p>
            <a:pPr marL="742950" lvl="1" indent="-285750">
              <a:lnSpc>
                <a:spcPct val="150000"/>
              </a:lnSpc>
              <a:buFont typeface="Wingdings" panose="05000000000000000000" pitchFamily="2" charset="2"/>
              <a:buChar char="Ø"/>
            </a:pPr>
            <a:r>
              <a:rPr lang="en-GB" sz="2000" dirty="0"/>
              <a:t>All documents and processes must be in place before NCTU can issue site with the “green light confirmation” and open site to recruitment.</a:t>
            </a:r>
          </a:p>
          <a:p>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All communications will be with the trial team via: </a:t>
            </a:r>
          </a:p>
        </p:txBody>
      </p:sp>
      <p:pic>
        <p:nvPicPr>
          <p:cNvPr id="9" name="Picture 8" descr="A hand holding a baby&#10;&#10;AI-generated content may be incorrect.">
            <a:extLst>
              <a:ext uri="{FF2B5EF4-FFF2-40B4-BE49-F238E27FC236}">
                <a16:creationId xmlns:a16="http://schemas.microsoft.com/office/drawing/2014/main" id="{A5426B9C-7DC5-F759-A13C-BDCE202B243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6B6135D-56A1-942A-31E2-3D9C5A3E5BE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2166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687E268-0206-8A5B-904A-E2209BB45F6E}"/>
              </a:ext>
            </a:extLst>
          </p:cNvPr>
          <p:cNvSpPr>
            <a:spLocks noGrp="1"/>
          </p:cNvSpPr>
          <p:nvPr>
            <p:ph type="subTitle" idx="1"/>
          </p:nvPr>
        </p:nvSpPr>
        <p:spPr>
          <a:xfrm>
            <a:off x="1023702" y="4276074"/>
            <a:ext cx="10446403" cy="124687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a:t>This trial is funded by the National Institute for Health and Care Research (NIHR) Efficacy and Mechanism Evaluation (EME) Programme, award ID: NIHR158535. The views expressed in this publication are those of the author(s) and not necessarily those of the MRC, NIHR or the Department of Health and Social Care.</a:t>
            </a:r>
            <a:endParaRPr lang="en-GB" sz="2000" i="1">
              <a:sym typeface="Krona One"/>
            </a:endParaRPr>
          </a:p>
        </p:txBody>
      </p:sp>
      <p:sp>
        <p:nvSpPr>
          <p:cNvPr id="12" name="Subtitle 1">
            <a:extLst>
              <a:ext uri="{FF2B5EF4-FFF2-40B4-BE49-F238E27FC236}">
                <a16:creationId xmlns:a16="http://schemas.microsoft.com/office/drawing/2014/main" id="{F9F20CCA-8D4C-D3B5-F2CE-0D91043E81CB}"/>
              </a:ext>
            </a:extLst>
          </p:cNvPr>
          <p:cNvSpPr txBox="1">
            <a:spLocks/>
          </p:cNvSpPr>
          <p:nvPr/>
        </p:nvSpPr>
        <p:spPr>
          <a:xfrm>
            <a:off x="1" y="3378571"/>
            <a:ext cx="12192000" cy="426687"/>
          </a:xfrm>
          <a:prstGeom prst="rect">
            <a:avLst/>
          </a:prstGeom>
          <a:solidFill>
            <a:srgbClr val="CCA8D0"/>
          </a:solidFill>
        </p:spPr>
        <p:txBody>
          <a:bodyPr vert="horz" lIns="0" tIns="0" rIns="0" bIns="0" rtlCol="0">
            <a:noAutofit/>
          </a:bodyPr>
          <a:lstStyle>
            <a:lvl1pPr marL="0" indent="0" algn="l" defTabSz="914400" rtl="0" eaLnBrk="1" latinLnBrk="0" hangingPunct="1">
              <a:lnSpc>
                <a:spcPct val="90000"/>
              </a:lnSpc>
              <a:spcBef>
                <a:spcPts val="1000"/>
              </a:spcBef>
              <a:buFont typeface="Wingdings" pitchFamily="2" charset="2"/>
              <a:buNone/>
              <a:defRPr sz="32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FontTx/>
              <a:buNone/>
              <a:defRPr/>
            </a:pPr>
            <a:r>
              <a:rPr lang="en-GB" sz="2800" b="1"/>
              <a:t>          dexta@nottingham.ac.uk</a:t>
            </a:r>
            <a:endParaRPr lang="en-GB" sz="2800" b="1">
              <a:sym typeface="Krona One"/>
            </a:endParaRPr>
          </a:p>
        </p:txBody>
      </p:sp>
      <p:grpSp>
        <p:nvGrpSpPr>
          <p:cNvPr id="17" name="Group 16">
            <a:extLst>
              <a:ext uri="{FF2B5EF4-FFF2-40B4-BE49-F238E27FC236}">
                <a16:creationId xmlns:a16="http://schemas.microsoft.com/office/drawing/2014/main" id="{5AF3205F-A9A0-BE93-9D5C-1315579D920F}"/>
              </a:ext>
            </a:extLst>
          </p:cNvPr>
          <p:cNvGrpSpPr/>
          <p:nvPr/>
        </p:nvGrpSpPr>
        <p:grpSpPr>
          <a:xfrm>
            <a:off x="-123323" y="5620417"/>
            <a:ext cx="12315323" cy="1395014"/>
            <a:chOff x="-123323" y="5675533"/>
            <a:chExt cx="12315323" cy="1395014"/>
          </a:xfrm>
        </p:grpSpPr>
        <p:sp>
          <p:nvSpPr>
            <p:cNvPr id="18" name="Rectangle 17">
              <a:extLst>
                <a:ext uri="{FF2B5EF4-FFF2-40B4-BE49-F238E27FC236}">
                  <a16:creationId xmlns:a16="http://schemas.microsoft.com/office/drawing/2014/main" id="{E0DFE328-C88C-D9B4-CF38-E6406428AB7C}"/>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Blue text on a black background&#10;&#10;Description automatically generated">
              <a:extLst>
                <a:ext uri="{FF2B5EF4-FFF2-40B4-BE49-F238E27FC236}">
                  <a16:creationId xmlns:a16="http://schemas.microsoft.com/office/drawing/2014/main" id="{DB453984-A66B-6177-117A-D1DDA80F2E76}"/>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20" name="Picture 19" descr="A logo of a baby in a hand&#10;&#10;AI-generated content may be incorrect.">
              <a:extLst>
                <a:ext uri="{FF2B5EF4-FFF2-40B4-BE49-F238E27FC236}">
                  <a16:creationId xmlns:a16="http://schemas.microsoft.com/office/drawing/2014/main" id="{8425F855-AD84-D13E-CC67-8560B67D6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21" name="Picture 2" descr="University Hospitals of Derby and Burton NHS Foundation Trust – My Planned  Care NHS">
              <a:extLst>
                <a:ext uri="{FF2B5EF4-FFF2-40B4-BE49-F238E27FC236}">
                  <a16:creationId xmlns:a16="http://schemas.microsoft.com/office/drawing/2014/main" id="{F33E27BB-AD66-BADC-CE2D-6C9E8B3F26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2979EBD-8382-4C80-D603-A79C2D35C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1">
            <a:extLst>
              <a:ext uri="{FF2B5EF4-FFF2-40B4-BE49-F238E27FC236}">
                <a16:creationId xmlns:a16="http://schemas.microsoft.com/office/drawing/2014/main" id="{E91DED8C-D8DF-A3B1-D195-A658754365D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11158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70CA-CAF7-FB5E-5505-84978C076D5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8CC77E-3132-ECBB-1F45-157D33DAF9D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0924A11-78DD-8E25-A1A4-9ABD1A215ADF}"/>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A700E94B-2F2D-B26B-9DAD-5675B3EF0A99}"/>
              </a:ext>
            </a:extLst>
          </p:cNvPr>
          <p:cNvSpPr>
            <a:spLocks noGrp="1"/>
          </p:cNvSpPr>
          <p:nvPr>
            <p:ph type="sldNum" sz="quarter" idx="4"/>
          </p:nvPr>
        </p:nvSpPr>
        <p:spPr/>
        <p:txBody>
          <a:bodyPr/>
          <a:lstStyle/>
          <a:p>
            <a:fld id="{820EACED-CA5D-B048-836B-BF30EF0E914A}" type="slidenum">
              <a:rPr lang="en-US" smtClean="0"/>
              <a:pPr/>
              <a:t>11</a:t>
            </a:fld>
            <a:endParaRPr lang="en-US"/>
          </a:p>
        </p:txBody>
      </p:sp>
      <p:sp>
        <p:nvSpPr>
          <p:cNvPr id="8" name="TextBox 7">
            <a:extLst>
              <a:ext uri="{FF2B5EF4-FFF2-40B4-BE49-F238E27FC236}">
                <a16:creationId xmlns:a16="http://schemas.microsoft.com/office/drawing/2014/main" id="{2DF340BC-9CCC-5CE9-CFD2-B48AE5AB4127}"/>
              </a:ext>
            </a:extLst>
          </p:cNvPr>
          <p:cNvSpPr txBox="1"/>
          <p:nvPr/>
        </p:nvSpPr>
        <p:spPr>
          <a:xfrm>
            <a:off x="907500" y="1713120"/>
            <a:ext cx="11163367" cy="1292662"/>
          </a:xfrm>
          <a:prstGeom prst="rect">
            <a:avLst/>
          </a:prstGeom>
          <a:noFill/>
        </p:spPr>
        <p:txBody>
          <a:bodyPr wrap="square" rtlCol="0">
            <a:spAutoFit/>
          </a:bodyPr>
          <a:lstStyle/>
          <a:p>
            <a:r>
              <a:rPr lang="en-GB" sz="2000" b="1">
                <a:solidFill>
                  <a:srgbClr val="BE8FC3"/>
                </a:solidFill>
              </a:rPr>
              <a:t>Trial Design </a:t>
            </a:r>
            <a:r>
              <a:rPr lang="en-GB" sz="2000"/>
              <a:t>= A three-arm, multicentre, blinded, randomised placebo-controlled, efficacy trial with a superiority hypothesis testing framework, a built-in safety run-in period, and planned single interim analysis with integral Pharmacokinetic-Pharmacodynamic (PKPD) analysis</a:t>
            </a:r>
          </a:p>
          <a:p>
            <a:endParaRPr lang="en-GB"/>
          </a:p>
        </p:txBody>
      </p:sp>
      <p:grpSp>
        <p:nvGrpSpPr>
          <p:cNvPr id="25" name="Group 24">
            <a:extLst>
              <a:ext uri="{FF2B5EF4-FFF2-40B4-BE49-F238E27FC236}">
                <a16:creationId xmlns:a16="http://schemas.microsoft.com/office/drawing/2014/main" id="{FE49D48F-88BF-72CA-E941-CCAC70141520}"/>
              </a:ext>
            </a:extLst>
          </p:cNvPr>
          <p:cNvGrpSpPr/>
          <p:nvPr/>
        </p:nvGrpSpPr>
        <p:grpSpPr>
          <a:xfrm>
            <a:off x="1918035" y="2983833"/>
            <a:ext cx="8300786" cy="3497816"/>
            <a:chOff x="1511339" y="3466549"/>
            <a:chExt cx="7163515" cy="2528589"/>
          </a:xfrm>
        </p:grpSpPr>
        <p:grpSp>
          <p:nvGrpSpPr>
            <p:cNvPr id="19" name="Group 18">
              <a:extLst>
                <a:ext uri="{FF2B5EF4-FFF2-40B4-BE49-F238E27FC236}">
                  <a16:creationId xmlns:a16="http://schemas.microsoft.com/office/drawing/2014/main" id="{D7B05C52-7C9F-FF57-8A14-03A13D116F69}"/>
                </a:ext>
              </a:extLst>
            </p:cNvPr>
            <p:cNvGrpSpPr/>
            <p:nvPr/>
          </p:nvGrpSpPr>
          <p:grpSpPr>
            <a:xfrm>
              <a:off x="1601572" y="3980837"/>
              <a:ext cx="7039193" cy="2014301"/>
              <a:chOff x="1683648" y="2421849"/>
              <a:chExt cx="7039193" cy="2014301"/>
            </a:xfrm>
          </p:grpSpPr>
          <p:sp>
            <p:nvSpPr>
              <p:cNvPr id="9" name="Rectangle: Rounded Corners 8">
                <a:extLst>
                  <a:ext uri="{FF2B5EF4-FFF2-40B4-BE49-F238E27FC236}">
                    <a16:creationId xmlns:a16="http://schemas.microsoft.com/office/drawing/2014/main" id="{D1EB67BC-B0E3-704F-9879-7497BE21F398}"/>
                  </a:ext>
                </a:extLst>
              </p:cNvPr>
              <p:cNvSpPr/>
              <p:nvPr/>
            </p:nvSpPr>
            <p:spPr>
              <a:xfrm>
                <a:off x="1683648"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High dose, low dose and placebo</a:t>
                </a:r>
              </a:p>
            </p:txBody>
          </p:sp>
          <p:sp>
            <p:nvSpPr>
              <p:cNvPr id="10" name="Rectangle: Rounded Corners 9">
                <a:extLst>
                  <a:ext uri="{FF2B5EF4-FFF2-40B4-BE49-F238E27FC236}">
                    <a16:creationId xmlns:a16="http://schemas.microsoft.com/office/drawing/2014/main" id="{1BE34DD6-2275-22B3-A04E-22EFB4530C73}"/>
                  </a:ext>
                </a:extLst>
              </p:cNvPr>
              <p:cNvSpPr/>
              <p:nvPr/>
            </p:nvSpPr>
            <p:spPr>
              <a:xfrm>
                <a:off x="3482394"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sz="2000" b="1">
                    <a:solidFill>
                      <a:prstClr val="white"/>
                    </a:solidFill>
                    <a:latin typeface="Arial" panose="020B0604020202020204" pitchFamily="34" charset="0"/>
                    <a:ea typeface="SimSun" panose="02010600030101010101" pitchFamily="2" charset="-122"/>
                  </a:rPr>
                  <a:t>15 UK NICU</a:t>
                </a:r>
              </a:p>
            </p:txBody>
          </p:sp>
          <p:sp>
            <p:nvSpPr>
              <p:cNvPr id="12" name="Rectangle: Rounded Corners 11">
                <a:extLst>
                  <a:ext uri="{FF2B5EF4-FFF2-40B4-BE49-F238E27FC236}">
                    <a16:creationId xmlns:a16="http://schemas.microsoft.com/office/drawing/2014/main" id="{90B2B1E6-D5D4-0FD6-099A-52A7E23535FA}"/>
                  </a:ext>
                </a:extLst>
              </p:cNvPr>
              <p:cNvSpPr/>
              <p:nvPr/>
            </p:nvSpPr>
            <p:spPr>
              <a:xfrm>
                <a:off x="7036184"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b="1">
                    <a:solidFill>
                      <a:prstClr val="white"/>
                    </a:solidFill>
                    <a:cs typeface="Calibri"/>
                  </a:rPr>
                  <a:t>Does the treatment produce the desired effect?</a:t>
                </a:r>
              </a:p>
            </p:txBody>
          </p:sp>
          <p:sp>
            <p:nvSpPr>
              <p:cNvPr id="13" name="Rectangle: Rounded Corners 12">
                <a:extLst>
                  <a:ext uri="{FF2B5EF4-FFF2-40B4-BE49-F238E27FC236}">
                    <a16:creationId xmlns:a16="http://schemas.microsoft.com/office/drawing/2014/main" id="{03E944C4-39BA-3E1F-4BE7-7AC2036AB430}"/>
                  </a:ext>
                </a:extLst>
              </p:cNvPr>
              <p:cNvSpPr/>
              <p:nvPr/>
            </p:nvSpPr>
            <p:spPr>
              <a:xfrm>
                <a:off x="5259289"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sz="2000" b="1">
                    <a:solidFill>
                      <a:prstClr val="white"/>
                    </a:solidFill>
                    <a:ea typeface="SimSun"/>
                    <a:cs typeface="Arial"/>
                  </a:rPr>
                  <a:t>1 : 1 : 1 ratio</a:t>
                </a:r>
              </a:p>
              <a:p>
                <a:pPr algn="ctr" defTabSz="457200">
                  <a:defRPr/>
                </a:pPr>
                <a:endParaRPr lang="en-GB" sz="2000" b="1">
                  <a:solidFill>
                    <a:prstClr val="white"/>
                  </a:solidFill>
                  <a:ea typeface="SimSun"/>
                  <a:cs typeface="Arial"/>
                </a:endParaRPr>
              </a:p>
              <a:p>
                <a:pPr algn="ctr" defTabSz="457200">
                  <a:defRPr/>
                </a:pPr>
                <a:r>
                  <a:rPr lang="en-GB" sz="2000" b="1" u="sng">
                    <a:solidFill>
                      <a:prstClr val="white"/>
                    </a:solidFill>
                    <a:ea typeface="SimSun"/>
                    <a:cs typeface="Arial"/>
                  </a:rPr>
                  <a:t>240</a:t>
                </a:r>
                <a:r>
                  <a:rPr lang="en-GB" sz="2000" b="1">
                    <a:solidFill>
                      <a:prstClr val="white"/>
                    </a:solidFill>
                    <a:ea typeface="SimSun"/>
                    <a:cs typeface="Arial"/>
                  </a:rPr>
                  <a:t> target </a:t>
                </a:r>
              </a:p>
              <a:p>
                <a:pPr algn="ctr" defTabSz="457200">
                  <a:defRPr/>
                </a:pPr>
                <a:r>
                  <a:rPr lang="en-GB" sz="1400" b="1">
                    <a:solidFill>
                      <a:prstClr val="white"/>
                    </a:solidFill>
                    <a:ea typeface="SimSun"/>
                    <a:cs typeface="Arial"/>
                  </a:rPr>
                  <a:t>(1 baby per month)</a:t>
                </a:r>
                <a:endParaRPr lang="en-GB" b="1">
                  <a:solidFill>
                    <a:prstClr val="white"/>
                  </a:solidFill>
                  <a:cs typeface="Calibri"/>
                </a:endParaRPr>
              </a:p>
            </p:txBody>
          </p:sp>
          <p:cxnSp>
            <p:nvCxnSpPr>
              <p:cNvPr id="14" name="Straight Arrow Connector 13">
                <a:extLst>
                  <a:ext uri="{FF2B5EF4-FFF2-40B4-BE49-F238E27FC236}">
                    <a16:creationId xmlns:a16="http://schemas.microsoft.com/office/drawing/2014/main" id="{8344DD10-2187-A365-8CD1-B52A38A92073}"/>
                  </a:ext>
                </a:extLst>
              </p:cNvPr>
              <p:cNvCxnSpPr>
                <a:cxnSpLocks/>
              </p:cNvCxnSpPr>
              <p:nvPr/>
            </p:nvCxnSpPr>
            <p:spPr>
              <a:xfrm>
                <a:off x="4281404" y="2440167"/>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23FC55-F943-BCEA-98D0-06CFBACB2925}"/>
                  </a:ext>
                </a:extLst>
              </p:cNvPr>
              <p:cNvCxnSpPr>
                <a:cxnSpLocks/>
              </p:cNvCxnSpPr>
              <p:nvPr/>
            </p:nvCxnSpPr>
            <p:spPr>
              <a:xfrm>
                <a:off x="2469715" y="2421849"/>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2FDB42-FCBD-F9F1-E578-0617DB9B4E2C}"/>
                  </a:ext>
                </a:extLst>
              </p:cNvPr>
              <p:cNvCxnSpPr>
                <a:cxnSpLocks/>
              </p:cNvCxnSpPr>
              <p:nvPr/>
            </p:nvCxnSpPr>
            <p:spPr>
              <a:xfrm>
                <a:off x="6102618" y="2437211"/>
                <a:ext cx="0" cy="828308"/>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E54CD25-0F91-D3C8-84BA-F08DA865F6C6}"/>
                  </a:ext>
                </a:extLst>
              </p:cNvPr>
              <p:cNvCxnSpPr>
                <a:cxnSpLocks/>
              </p:cNvCxnSpPr>
              <p:nvPr/>
            </p:nvCxnSpPr>
            <p:spPr>
              <a:xfrm>
                <a:off x="7873302" y="2421850"/>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3">
              <a:extLst>
                <a:ext uri="{FF2B5EF4-FFF2-40B4-BE49-F238E27FC236}">
                  <a16:creationId xmlns:a16="http://schemas.microsoft.com/office/drawing/2014/main" id="{C1AFFC22-A590-42BB-ED0F-97B2D24941FB}"/>
                </a:ext>
              </a:extLst>
            </p:cNvPr>
            <p:cNvSpPr txBox="1"/>
            <p:nvPr/>
          </p:nvSpPr>
          <p:spPr>
            <a:xfrm>
              <a:off x="1511339" y="3470068"/>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E8FC3"/>
                  </a:solidFill>
                  <a:effectLst/>
                  <a:uLnTx/>
                  <a:uFillTx/>
                  <a:latin typeface="Calibri" panose="020F0502020204030204"/>
                  <a:ea typeface="+mn-ea"/>
                  <a:cs typeface="+mn-cs"/>
                </a:rPr>
                <a:t>Three-arm</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1" name="TextBox 3">
              <a:extLst>
                <a:ext uri="{FF2B5EF4-FFF2-40B4-BE49-F238E27FC236}">
                  <a16:creationId xmlns:a16="http://schemas.microsoft.com/office/drawing/2014/main" id="{3F22D286-F1F5-9259-BAE0-6DFFBD6B3691}"/>
                </a:ext>
              </a:extLst>
            </p:cNvPr>
            <p:cNvSpPr txBox="1"/>
            <p:nvPr/>
          </p:nvSpPr>
          <p:spPr>
            <a:xfrm>
              <a:off x="3330356" y="3475041"/>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defRPr/>
              </a:pPr>
              <a:r>
                <a:rPr lang="en-US" sz="2400" b="1">
                  <a:solidFill>
                    <a:srgbClr val="BE8FC3"/>
                  </a:solidFill>
                  <a:latin typeface="Calibri" panose="020F0502020204030204"/>
                </a:rPr>
                <a:t>Multi-</a:t>
              </a:r>
              <a:r>
                <a:rPr lang="en-US" sz="2400" b="1" err="1">
                  <a:solidFill>
                    <a:srgbClr val="BE8FC3"/>
                  </a:solidFill>
                  <a:latin typeface="Calibri" panose="020F0502020204030204"/>
                </a:rPr>
                <a:t>centre</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2" name="TextBox 3">
              <a:extLst>
                <a:ext uri="{FF2B5EF4-FFF2-40B4-BE49-F238E27FC236}">
                  <a16:creationId xmlns:a16="http://schemas.microsoft.com/office/drawing/2014/main" id="{A709B04C-3761-0CCF-76C8-53F094F2212A}"/>
                </a:ext>
              </a:extLst>
            </p:cNvPr>
            <p:cNvSpPr txBox="1"/>
            <p:nvPr/>
          </p:nvSpPr>
          <p:spPr>
            <a:xfrm>
              <a:off x="5144241" y="3466549"/>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E8FC3"/>
                  </a:solidFill>
                  <a:effectLst/>
                  <a:uLnTx/>
                  <a:uFillTx/>
                  <a:latin typeface="Calibri" panose="020F0502020204030204"/>
                  <a:ea typeface="+mn-ea"/>
                  <a:cs typeface="+mn-cs"/>
                </a:rPr>
                <a:t>RCT</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3" name="TextBox 3">
              <a:extLst>
                <a:ext uri="{FF2B5EF4-FFF2-40B4-BE49-F238E27FC236}">
                  <a16:creationId xmlns:a16="http://schemas.microsoft.com/office/drawing/2014/main" id="{8E48F80B-6C0C-377E-DD58-20AE102A37E0}"/>
                </a:ext>
              </a:extLst>
            </p:cNvPr>
            <p:cNvSpPr txBox="1"/>
            <p:nvPr/>
          </p:nvSpPr>
          <p:spPr>
            <a:xfrm>
              <a:off x="6922254" y="3466549"/>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srgbClr val="BE8FC3"/>
                  </a:solidFill>
                  <a:latin typeface="Calibri" panose="020F0502020204030204"/>
                </a:rPr>
                <a:t>Efficacy</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grpSp>
      <p:pic>
        <p:nvPicPr>
          <p:cNvPr id="7" name="Picture 6" descr="A hand holding a baby&#10;&#10;AI-generated content may be incorrect.">
            <a:extLst>
              <a:ext uri="{FF2B5EF4-FFF2-40B4-BE49-F238E27FC236}">
                <a16:creationId xmlns:a16="http://schemas.microsoft.com/office/drawing/2014/main" id="{F78537DC-B829-AEEC-CC9E-27CDF8DABF1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522908B-B910-444A-DCE3-7A7B84F62A5C}"/>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733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97DB-123A-C9D9-65C2-9C4CE77F4E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88C4926-BB58-EBDB-5F23-284F3F22ACA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46DB59C-50E9-B881-979A-E194B0A4BC06}"/>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BE9F2FC7-E5AA-A62C-A94C-6D8463F203FD}"/>
              </a:ext>
            </a:extLst>
          </p:cNvPr>
          <p:cNvSpPr>
            <a:spLocks noGrp="1"/>
          </p:cNvSpPr>
          <p:nvPr>
            <p:ph type="sldNum" sz="quarter" idx="4"/>
          </p:nvPr>
        </p:nvSpPr>
        <p:spPr/>
        <p:txBody>
          <a:bodyPr/>
          <a:lstStyle/>
          <a:p>
            <a:fld id="{820EACED-CA5D-B048-836B-BF30EF0E914A}" type="slidenum">
              <a:rPr lang="en-US" smtClean="0"/>
              <a:pPr/>
              <a:t>12</a:t>
            </a:fld>
            <a:endParaRPr lang="en-US"/>
          </a:p>
        </p:txBody>
      </p:sp>
      <p:sp>
        <p:nvSpPr>
          <p:cNvPr id="8" name="TextBox 7">
            <a:extLst>
              <a:ext uri="{FF2B5EF4-FFF2-40B4-BE49-F238E27FC236}">
                <a16:creationId xmlns:a16="http://schemas.microsoft.com/office/drawing/2014/main" id="{8E4C193B-BCD6-8A4B-596D-7CB183F5AE0E}"/>
              </a:ext>
            </a:extLst>
          </p:cNvPr>
          <p:cNvSpPr txBox="1"/>
          <p:nvPr/>
        </p:nvSpPr>
        <p:spPr>
          <a:xfrm>
            <a:off x="907500" y="1713120"/>
            <a:ext cx="11163367" cy="1846659"/>
          </a:xfrm>
          <a:prstGeom prst="rect">
            <a:avLst/>
          </a:prstGeom>
          <a:noFill/>
        </p:spPr>
        <p:txBody>
          <a:bodyPr wrap="square" rtlCol="0">
            <a:spAutoFit/>
          </a:bodyPr>
          <a:lstStyle/>
          <a:p>
            <a:r>
              <a:rPr lang="en-GB" sz="2000" b="1" u="sng">
                <a:solidFill>
                  <a:srgbClr val="BE8FC3"/>
                </a:solidFill>
              </a:rPr>
              <a:t>Trial groups</a:t>
            </a:r>
            <a:endParaRPr lang="en-GB" sz="2000" i="1">
              <a:solidFill>
                <a:srgbClr val="BE8FC3"/>
              </a:solidFill>
            </a:endParaRPr>
          </a:p>
          <a:p>
            <a:endParaRPr lang="en-GB" sz="2000" b="1" u="sng">
              <a:solidFill>
                <a:srgbClr val="283890"/>
              </a:solidFill>
            </a:endParaRPr>
          </a:p>
          <a:p>
            <a:endParaRPr lang="en-GB" sz="2000"/>
          </a:p>
          <a:p>
            <a:endParaRPr lang="en-GB"/>
          </a:p>
          <a:p>
            <a:pPr marL="285750" indent="-285750">
              <a:buFont typeface="Arial" panose="020B0604020202020204" pitchFamily="34" charset="0"/>
              <a:buChar char="•"/>
            </a:pPr>
            <a:endParaRPr lang="en-GB"/>
          </a:p>
          <a:p>
            <a:endParaRPr lang="en-GB"/>
          </a:p>
        </p:txBody>
      </p:sp>
      <p:sp>
        <p:nvSpPr>
          <p:cNvPr id="7" name="Rectangle 6">
            <a:extLst>
              <a:ext uri="{FF2B5EF4-FFF2-40B4-BE49-F238E27FC236}">
                <a16:creationId xmlns:a16="http://schemas.microsoft.com/office/drawing/2014/main" id="{D89F7C6C-3362-5109-CC95-521B3288D603}"/>
              </a:ext>
            </a:extLst>
          </p:cNvPr>
          <p:cNvSpPr/>
          <p:nvPr/>
        </p:nvSpPr>
        <p:spPr>
          <a:xfrm>
            <a:off x="907500"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High dose </a:t>
            </a:r>
            <a:r>
              <a:rPr lang="en-GB" sz="3200" b="1" err="1">
                <a:solidFill>
                  <a:prstClr val="white"/>
                </a:solidFill>
                <a:latin typeface="Arial" panose="020B0604020202020204" pitchFamily="34" charset="0"/>
                <a:ea typeface="SimSun" panose="02010600030101010101" pitchFamily="2" charset="-122"/>
              </a:rPr>
              <a:t>dexmed</a:t>
            </a:r>
            <a:r>
              <a:rPr lang="en-GB" sz="3200" b="1">
                <a:solidFill>
                  <a:prstClr val="white"/>
                </a:solidFill>
                <a:latin typeface="Arial" panose="020B0604020202020204" pitchFamily="34" charset="0"/>
                <a:ea typeface="SimSun" panose="02010600030101010101" pitchFamily="2" charset="-122"/>
              </a:rPr>
              <a:t> (0.5mcg/kg/hr)</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p>
        </p:txBody>
      </p:sp>
      <p:sp>
        <p:nvSpPr>
          <p:cNvPr id="9" name="Rectangle 8">
            <a:extLst>
              <a:ext uri="{FF2B5EF4-FFF2-40B4-BE49-F238E27FC236}">
                <a16:creationId xmlns:a16="http://schemas.microsoft.com/office/drawing/2014/main" id="{57F89BD3-76FC-6C38-3377-E80C23F03119}"/>
              </a:ext>
            </a:extLst>
          </p:cNvPr>
          <p:cNvSpPr/>
          <p:nvPr/>
        </p:nvSpPr>
        <p:spPr>
          <a:xfrm>
            <a:off x="4754436"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Low dose </a:t>
            </a:r>
            <a:r>
              <a:rPr lang="en-GB" sz="3200" b="1" err="1">
                <a:solidFill>
                  <a:prstClr val="white"/>
                </a:solidFill>
                <a:latin typeface="Arial" panose="020B0604020202020204" pitchFamily="34" charset="0"/>
                <a:ea typeface="SimSun" panose="02010600030101010101" pitchFamily="2" charset="-122"/>
              </a:rPr>
              <a:t>dexmed</a:t>
            </a:r>
            <a:r>
              <a:rPr lang="en-GB" sz="3200" b="1">
                <a:solidFill>
                  <a:prstClr val="white"/>
                </a:solidFill>
                <a:latin typeface="Arial" panose="020B0604020202020204" pitchFamily="34" charset="0"/>
                <a:ea typeface="SimSun" panose="02010600030101010101" pitchFamily="2" charset="-122"/>
              </a:rPr>
              <a:t> (0.25mcg/kg/hr)</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endParaRPr lang="en-GB" sz="1600" i="1">
              <a:solidFill>
                <a:prstClr val="white"/>
              </a:solidFill>
              <a:latin typeface="Arial" panose="020B0604020202020204" pitchFamily="34" charset="0"/>
              <a:ea typeface="SimSun" panose="02010600030101010101" pitchFamily="2" charset="-122"/>
            </a:endParaRPr>
          </a:p>
        </p:txBody>
      </p:sp>
      <p:pic>
        <p:nvPicPr>
          <p:cNvPr id="10" name="Picture 9" descr="A hand holding a baby&#10;&#10;AI-generated content may be incorrect.">
            <a:extLst>
              <a:ext uri="{FF2B5EF4-FFF2-40B4-BE49-F238E27FC236}">
                <a16:creationId xmlns:a16="http://schemas.microsoft.com/office/drawing/2014/main" id="{9848F945-CEB5-BEC7-EB3E-EA04C3DE335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CB85507-B253-565E-A787-0319820649C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4" name="Rectangle 3">
            <a:extLst>
              <a:ext uri="{FF2B5EF4-FFF2-40B4-BE49-F238E27FC236}">
                <a16:creationId xmlns:a16="http://schemas.microsoft.com/office/drawing/2014/main" id="{69AD8251-4944-91AA-8965-5E9A25BEC47A}"/>
              </a:ext>
            </a:extLst>
          </p:cNvPr>
          <p:cNvSpPr/>
          <p:nvPr/>
        </p:nvSpPr>
        <p:spPr>
          <a:xfrm>
            <a:off x="8601372"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Placebo </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endParaRPr lang="en-GB" sz="1600" i="1">
              <a:solidFill>
                <a:prstClr val="white"/>
              </a:solidFill>
              <a:latin typeface="Arial" panose="020B0604020202020204" pitchFamily="34" charset="0"/>
              <a:ea typeface="SimSun" panose="02010600030101010101" pitchFamily="2" charset="-122"/>
            </a:endParaRPr>
          </a:p>
        </p:txBody>
      </p:sp>
      <p:sp>
        <p:nvSpPr>
          <p:cNvPr id="11" name="TextBox 10">
            <a:extLst>
              <a:ext uri="{FF2B5EF4-FFF2-40B4-BE49-F238E27FC236}">
                <a16:creationId xmlns:a16="http://schemas.microsoft.com/office/drawing/2014/main" id="{716BC895-30B8-D704-87F7-0D235A4EB177}"/>
              </a:ext>
            </a:extLst>
          </p:cNvPr>
          <p:cNvSpPr txBox="1"/>
          <p:nvPr/>
        </p:nvSpPr>
        <p:spPr>
          <a:xfrm>
            <a:off x="4229724" y="3881506"/>
            <a:ext cx="688214" cy="369332"/>
          </a:xfrm>
          <a:prstGeom prst="rect">
            <a:avLst/>
          </a:prstGeom>
          <a:noFill/>
        </p:spPr>
        <p:txBody>
          <a:bodyPr wrap="square" rtlCol="0">
            <a:spAutoFit/>
          </a:bodyPr>
          <a:lstStyle/>
          <a:p>
            <a:r>
              <a:rPr lang="en-GB"/>
              <a:t>OR</a:t>
            </a:r>
          </a:p>
        </p:txBody>
      </p:sp>
      <p:sp>
        <p:nvSpPr>
          <p:cNvPr id="12" name="TextBox 11">
            <a:extLst>
              <a:ext uri="{FF2B5EF4-FFF2-40B4-BE49-F238E27FC236}">
                <a16:creationId xmlns:a16="http://schemas.microsoft.com/office/drawing/2014/main" id="{0DADCF29-52F3-3803-3E04-915CBF6308F9}"/>
              </a:ext>
            </a:extLst>
          </p:cNvPr>
          <p:cNvSpPr txBox="1"/>
          <p:nvPr/>
        </p:nvSpPr>
        <p:spPr>
          <a:xfrm>
            <a:off x="8076660" y="3881506"/>
            <a:ext cx="688214" cy="369332"/>
          </a:xfrm>
          <a:prstGeom prst="rect">
            <a:avLst/>
          </a:prstGeom>
          <a:noFill/>
        </p:spPr>
        <p:txBody>
          <a:bodyPr wrap="square" rtlCol="0">
            <a:spAutoFit/>
          </a:bodyPr>
          <a:lstStyle/>
          <a:p>
            <a:r>
              <a:rPr lang="en-GB"/>
              <a:t>OR</a:t>
            </a:r>
          </a:p>
        </p:txBody>
      </p:sp>
    </p:spTree>
    <p:extLst>
      <p:ext uri="{BB962C8B-B14F-4D97-AF65-F5344CB8AC3E}">
        <p14:creationId xmlns:p14="http://schemas.microsoft.com/office/powerpoint/2010/main" val="10339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1965-B5FF-6BE1-0B76-89F8A283AAE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B3CD1E-0D52-DBCA-77B6-5107F7C10F7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B7C567-54D3-01A3-0596-9C3C4F29B471}"/>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51CD6DCA-BE32-81E3-3E40-4B90D2ACF703}"/>
              </a:ext>
            </a:extLst>
          </p:cNvPr>
          <p:cNvSpPr>
            <a:spLocks noGrp="1"/>
          </p:cNvSpPr>
          <p:nvPr>
            <p:ph type="sldNum" sz="quarter" idx="4"/>
          </p:nvPr>
        </p:nvSpPr>
        <p:spPr/>
        <p:txBody>
          <a:bodyPr/>
          <a:lstStyle/>
          <a:p>
            <a:fld id="{820EACED-CA5D-B048-836B-BF30EF0E914A}" type="slidenum">
              <a:rPr lang="en-US" smtClean="0"/>
              <a:pPr/>
              <a:t>13</a:t>
            </a:fld>
            <a:endParaRPr lang="en-US"/>
          </a:p>
        </p:txBody>
      </p:sp>
      <p:sp>
        <p:nvSpPr>
          <p:cNvPr id="8" name="TextBox 7">
            <a:extLst>
              <a:ext uri="{FF2B5EF4-FFF2-40B4-BE49-F238E27FC236}">
                <a16:creationId xmlns:a16="http://schemas.microsoft.com/office/drawing/2014/main" id="{BE8960BC-9C25-5F9B-F1D1-0196E7C6FE9F}"/>
              </a:ext>
            </a:extLst>
          </p:cNvPr>
          <p:cNvSpPr txBox="1"/>
          <p:nvPr/>
        </p:nvSpPr>
        <p:spPr>
          <a:xfrm>
            <a:off x="907500" y="1713120"/>
            <a:ext cx="11163367" cy="3939540"/>
          </a:xfrm>
          <a:prstGeom prst="rect">
            <a:avLst/>
          </a:prstGeom>
          <a:noFill/>
        </p:spPr>
        <p:txBody>
          <a:bodyPr wrap="square" rtlCol="0">
            <a:spAutoFit/>
          </a:bodyPr>
          <a:lstStyle/>
          <a:p>
            <a:r>
              <a:rPr lang="en-GB" sz="2000" b="1" u="sng">
                <a:solidFill>
                  <a:srgbClr val="BE8FC3"/>
                </a:solidFill>
              </a:rPr>
              <a:t>Trial outcomes</a:t>
            </a:r>
            <a:endParaRPr lang="en-GB" sz="2000" i="1">
              <a:solidFill>
                <a:srgbClr val="BE8FC3"/>
              </a:solidFill>
            </a:endParaRPr>
          </a:p>
          <a:p>
            <a:endParaRPr lang="en-GB" sz="2000" b="1" u="sng">
              <a:solidFill>
                <a:srgbClr val="283890"/>
              </a:solidFill>
            </a:endParaRPr>
          </a:p>
          <a:p>
            <a:pPr marL="285750" indent="-285750">
              <a:buFont typeface="Arial" panose="020B0604020202020204" pitchFamily="34" charset="0"/>
              <a:buChar char="•"/>
            </a:pPr>
            <a:r>
              <a:rPr lang="en-GB" sz="2000" b="1">
                <a:solidFill>
                  <a:srgbClr val="BE8FC3"/>
                </a:solidFill>
              </a:rPr>
              <a:t>Primary outcome </a:t>
            </a:r>
            <a:r>
              <a:rPr lang="en-GB" sz="2000"/>
              <a:t>= </a:t>
            </a:r>
          </a:p>
          <a:p>
            <a:pPr marL="285750" indent="-285750">
              <a:buFont typeface="Arial" panose="020B0604020202020204" pitchFamily="34" charset="0"/>
              <a:buChar char="•"/>
            </a:pPr>
            <a:endParaRPr lang="en-GB" sz="2000" b="1"/>
          </a:p>
          <a:p>
            <a:pPr marL="285750" indent="-285750">
              <a:buFont typeface="Arial" panose="020B0604020202020204" pitchFamily="34" charset="0"/>
              <a:buChar char="•"/>
            </a:pPr>
            <a:endParaRPr lang="en-GB" sz="2000" b="1"/>
          </a:p>
          <a:p>
            <a:r>
              <a:rPr lang="en-GB" sz="2800" b="1"/>
              <a:t>Cumulative dose of morphine given over 120 hours from starting the </a:t>
            </a:r>
            <a:r>
              <a:rPr lang="en-GB" sz="2800" b="1" err="1"/>
              <a:t>dexmed</a:t>
            </a:r>
            <a:r>
              <a:rPr lang="en-GB" sz="2800" b="1"/>
              <a:t> or placebo infusion </a:t>
            </a:r>
            <a:r>
              <a:rPr lang="en-GB" sz="2000" b="1"/>
              <a:t>	</a:t>
            </a:r>
          </a:p>
          <a:p>
            <a:pPr marL="285750" indent="-285750">
              <a:buFont typeface="Arial" panose="020B0604020202020204" pitchFamily="34" charset="0"/>
              <a:buChar char="•"/>
            </a:pPr>
            <a:endParaRPr lang="en-GB" sz="2000"/>
          </a:p>
          <a:p>
            <a:endParaRPr lang="en-GB" sz="2000"/>
          </a:p>
          <a:p>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CB150C93-573C-AB5B-BC24-9815AD55E90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4BF60B0-F90F-6DC5-07D8-475515398A0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121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D4BD-27C4-036F-E78B-49BE7D0E6A3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CEB597-A6DB-43E6-8BD8-A8081653091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C1BE766-4630-171A-2297-A8EDC311F9C7}"/>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0F4FB61F-B15F-7C7E-2564-F9000962430D}"/>
              </a:ext>
            </a:extLst>
          </p:cNvPr>
          <p:cNvSpPr>
            <a:spLocks noGrp="1"/>
          </p:cNvSpPr>
          <p:nvPr>
            <p:ph type="sldNum" sz="quarter" idx="4"/>
          </p:nvPr>
        </p:nvSpPr>
        <p:spPr/>
        <p:txBody>
          <a:bodyPr/>
          <a:lstStyle/>
          <a:p>
            <a:fld id="{820EACED-CA5D-B048-836B-BF30EF0E914A}" type="slidenum">
              <a:rPr lang="en-US" smtClean="0"/>
              <a:pPr/>
              <a:t>14</a:t>
            </a:fld>
            <a:endParaRPr lang="en-US"/>
          </a:p>
        </p:txBody>
      </p:sp>
      <p:sp>
        <p:nvSpPr>
          <p:cNvPr id="8" name="TextBox 7">
            <a:extLst>
              <a:ext uri="{FF2B5EF4-FFF2-40B4-BE49-F238E27FC236}">
                <a16:creationId xmlns:a16="http://schemas.microsoft.com/office/drawing/2014/main" id="{BBCE755E-B5FB-B209-2C12-273083DFFBEC}"/>
              </a:ext>
            </a:extLst>
          </p:cNvPr>
          <p:cNvSpPr txBox="1"/>
          <p:nvPr/>
        </p:nvSpPr>
        <p:spPr>
          <a:xfrm>
            <a:off x="907500" y="1483102"/>
            <a:ext cx="11163367" cy="2154436"/>
          </a:xfrm>
          <a:prstGeom prst="rect">
            <a:avLst/>
          </a:prstGeom>
          <a:noFill/>
        </p:spPr>
        <p:txBody>
          <a:bodyPr wrap="square" rtlCol="0">
            <a:spAutoFit/>
          </a:bodyPr>
          <a:lstStyle/>
          <a:p>
            <a:r>
              <a:rPr lang="en-GB" sz="2000" b="1" u="sng">
                <a:solidFill>
                  <a:srgbClr val="BE8FC3"/>
                </a:solidFill>
              </a:rPr>
              <a:t>Trial outcomes</a:t>
            </a:r>
          </a:p>
          <a:p>
            <a:endParaRPr lang="en-GB"/>
          </a:p>
          <a:p>
            <a:pPr marL="285750" indent="-285750">
              <a:buFont typeface="Arial" panose="020B0604020202020204" pitchFamily="34" charset="0"/>
              <a:buChar char="•"/>
            </a:pPr>
            <a:r>
              <a:rPr lang="en-GB" sz="2000" b="1">
                <a:solidFill>
                  <a:srgbClr val="BE8FC3"/>
                </a:solidFill>
              </a:rPr>
              <a:t>Secondary outcomes </a:t>
            </a:r>
            <a:r>
              <a:rPr lang="en-GB" sz="2000"/>
              <a:t>= </a:t>
            </a:r>
          </a:p>
          <a:p>
            <a:pPr marL="285750" indent="-285750">
              <a:buFont typeface="Arial" panose="020B0604020202020204" pitchFamily="34" charset="0"/>
              <a:buChar char="•"/>
            </a:pPr>
            <a:endParaRPr lang="en-GB" sz="2000"/>
          </a:p>
          <a:p>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1213F764-3C08-84D0-4C37-2AF88CA36D9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9C35FA2-6378-B407-A292-EE6D509279D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graphicFrame>
        <p:nvGraphicFramePr>
          <p:cNvPr id="4" name="Table 3">
            <a:extLst>
              <a:ext uri="{FF2B5EF4-FFF2-40B4-BE49-F238E27FC236}">
                <a16:creationId xmlns:a16="http://schemas.microsoft.com/office/drawing/2014/main" id="{4DB5AA1B-C595-E31E-0C23-FCBA51B49EFC}"/>
              </a:ext>
            </a:extLst>
          </p:cNvPr>
          <p:cNvGraphicFramePr>
            <a:graphicFrameLocks noGrp="1"/>
          </p:cNvGraphicFramePr>
          <p:nvPr>
            <p:extLst>
              <p:ext uri="{D42A27DB-BD31-4B8C-83A1-F6EECF244321}">
                <p14:modId xmlns:p14="http://schemas.microsoft.com/office/powerpoint/2010/main" val="3558987202"/>
              </p:ext>
            </p:extLst>
          </p:nvPr>
        </p:nvGraphicFramePr>
        <p:xfrm>
          <a:off x="449875" y="2560320"/>
          <a:ext cx="11620992" cy="4297680"/>
        </p:xfrm>
        <a:graphic>
          <a:graphicData uri="http://schemas.openxmlformats.org/drawingml/2006/table">
            <a:tbl>
              <a:tblPr firstRow="1" bandRow="1">
                <a:tableStyleId>{5C22544A-7EE6-4342-B048-85BDC9FD1C3A}</a:tableStyleId>
              </a:tblPr>
              <a:tblGrid>
                <a:gridCol w="7651477">
                  <a:extLst>
                    <a:ext uri="{9D8B030D-6E8A-4147-A177-3AD203B41FA5}">
                      <a16:colId xmlns:a16="http://schemas.microsoft.com/office/drawing/2014/main" val="3869559519"/>
                    </a:ext>
                  </a:extLst>
                </a:gridCol>
                <a:gridCol w="3969515">
                  <a:extLst>
                    <a:ext uri="{9D8B030D-6E8A-4147-A177-3AD203B41FA5}">
                      <a16:colId xmlns:a16="http://schemas.microsoft.com/office/drawing/2014/main" val="435705578"/>
                    </a:ext>
                  </a:extLst>
                </a:gridCol>
              </a:tblGrid>
              <a:tr h="294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cs typeface="Arial" panose="020B0604020202020204" pitchFamily="34" charset="0"/>
                        </a:rPr>
                        <a:t>Over 120 hours from start of infusion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a:latin typeface="Arial" panose="020B0604020202020204" pitchFamily="34" charset="0"/>
                          <a:cs typeface="Arial" panose="020B0604020202020204" pitchFamily="34" charset="0"/>
                        </a:rPr>
                        <a:t>At discharge from neonatal care</a:t>
                      </a:r>
                    </a:p>
                  </a:txBody>
                  <a:tcPr/>
                </a:tc>
                <a:extLst>
                  <a:ext uri="{0D108BD9-81ED-4DB2-BD59-A6C34878D82A}">
                    <a16:rowId xmlns:a16="http://schemas.microsoft.com/office/drawing/2014/main" val="3192509925"/>
                  </a:ext>
                </a:extLst>
              </a:tr>
              <a:tr h="3389832">
                <a:tc>
                  <a:txBody>
                    <a:bodyPr/>
                    <a:lstStyle/>
                    <a:p>
                      <a:pPr marL="292100"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pain (measured by standardised preterm pain scale)</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duration of morphine infusion (in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use of additional morphine bolus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additional morphine (in mg/kg and number of additional boluses)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morphine and dexmedetomidine Area Under the Concentration Time Curve</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dose and duration of other analgesics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duration of ventilation (in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number of episodes of bradycardia requiring intervention</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heart rate (assessed hourly)</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blood pressure (assessed every 2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oxygen saturation (assessed hourly)</a:t>
                      </a:r>
                    </a:p>
                    <a:p>
                      <a:pPr marL="292100" lvl="1" indent="-285750" algn="l">
                        <a:buFont typeface="Arial" panose="020B0604020202020204" pitchFamily="34" charset="0"/>
                        <a:buChar char="•"/>
                        <a:tabLst/>
                      </a:pPr>
                      <a:r>
                        <a:rPr lang="en-US" sz="1800" err="1">
                          <a:latin typeface="Arial" panose="020B0604020202020204" pitchFamily="34" charset="0"/>
                          <a:cs typeface="Arial" panose="020B0604020202020204" pitchFamily="34" charset="0"/>
                        </a:rPr>
                        <a:t>FiO</a:t>
                      </a:r>
                      <a:r>
                        <a:rPr lang="en-GB" sz="1800" b="0" i="0" baseline="-25000">
                          <a:solidFill>
                            <a:srgbClr val="000000"/>
                          </a:solidFill>
                          <a:effectLst/>
                          <a:latin typeface="Arial" panose="020B0604020202020204" pitchFamily="34" charset="0"/>
                          <a:cs typeface="Arial" panose="020B0604020202020204" pitchFamily="34" charset="0"/>
                        </a:rPr>
                        <a:t>2 </a:t>
                      </a:r>
                      <a:r>
                        <a:rPr lang="en-US" sz="1800">
                          <a:latin typeface="Arial" panose="020B0604020202020204" pitchFamily="34" charset="0"/>
                          <a:cs typeface="Arial" panose="020B0604020202020204" pitchFamily="34" charset="0"/>
                        </a:rPr>
                        <a:t>(assessed hourly)</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requirement of additional vasopressor support</a:t>
                      </a:r>
                    </a:p>
                  </a:txBody>
                  <a:tcPr/>
                </a:tc>
                <a:tc>
                  <a:txBody>
                    <a:bodyPr/>
                    <a:lstStyle/>
                    <a:p>
                      <a:pPr marL="292100"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brain injury</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time to reach at least 140 ml/kg/day full milk feeds (in hours)</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bronchopulmonary dysplasia</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length of intensive, high-dependency, and total neonatal care (in days)</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parent experience (self-reported questionnaire)</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Mortality</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Other neonatal core outcomes (late onset infection, </a:t>
                      </a:r>
                      <a:r>
                        <a:rPr lang="en-US" sz="1800" b="0" i="0" u="none" strike="noStrike" baseline="0" err="1">
                          <a:latin typeface="Arial" panose="020B0604020202020204" pitchFamily="34" charset="0"/>
                          <a:cs typeface="Arial" panose="020B0604020202020204" pitchFamily="34" charset="0"/>
                        </a:rPr>
                        <a:t>necrotising</a:t>
                      </a:r>
                      <a:r>
                        <a:rPr lang="en-US" sz="1800" b="0" i="0" u="none" strike="noStrike" baseline="0">
                          <a:latin typeface="Arial" panose="020B0604020202020204" pitchFamily="34" charset="0"/>
                          <a:cs typeface="Arial" panose="020B0604020202020204" pitchFamily="34" charset="0"/>
                        </a:rPr>
                        <a:t> enterocolitis, retinopathy of prematurity)</a:t>
                      </a:r>
                    </a:p>
                  </a:txBody>
                  <a:tcPr/>
                </a:tc>
                <a:extLst>
                  <a:ext uri="{0D108BD9-81ED-4DB2-BD59-A6C34878D82A}">
                    <a16:rowId xmlns:a16="http://schemas.microsoft.com/office/drawing/2014/main" val="2240426107"/>
                  </a:ext>
                </a:extLst>
              </a:tr>
            </a:tbl>
          </a:graphicData>
        </a:graphic>
      </p:graphicFrame>
    </p:spTree>
    <p:extLst>
      <p:ext uri="{BB962C8B-B14F-4D97-AF65-F5344CB8AC3E}">
        <p14:creationId xmlns:p14="http://schemas.microsoft.com/office/powerpoint/2010/main" val="14922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EBC79-6C1A-D753-8364-F780F7EAA6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75B0B2-B5DB-A981-1A86-C40F942C1B9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2A1390F-568A-D12E-0214-2D9AE2A35BDB}"/>
              </a:ext>
            </a:extLst>
          </p:cNvPr>
          <p:cNvSpPr>
            <a:spLocks noGrp="1"/>
          </p:cNvSpPr>
          <p:nvPr>
            <p:ph type="title"/>
          </p:nvPr>
        </p:nvSpPr>
        <p:spPr>
          <a:xfrm>
            <a:off x="1325563" y="153472"/>
            <a:ext cx="10440987" cy="900000"/>
          </a:xfrm>
        </p:spPr>
        <p:txBody>
          <a:bodyPr>
            <a:normAutofit/>
          </a:bodyPr>
          <a:lstStyle/>
          <a:p>
            <a:r>
              <a:rPr lang="en-US"/>
              <a:t>Study details</a:t>
            </a:r>
          </a:p>
        </p:txBody>
      </p:sp>
      <p:sp>
        <p:nvSpPr>
          <p:cNvPr id="2" name="Slide Number Placeholder 1">
            <a:extLst>
              <a:ext uri="{FF2B5EF4-FFF2-40B4-BE49-F238E27FC236}">
                <a16:creationId xmlns:a16="http://schemas.microsoft.com/office/drawing/2014/main" id="{234D3EB1-96D7-4AFA-7714-9F76D2FD47B3}"/>
              </a:ext>
            </a:extLst>
          </p:cNvPr>
          <p:cNvSpPr>
            <a:spLocks noGrp="1"/>
          </p:cNvSpPr>
          <p:nvPr>
            <p:ph type="sldNum" sz="quarter" idx="4"/>
          </p:nvPr>
        </p:nvSpPr>
        <p:spPr/>
        <p:txBody>
          <a:bodyPr/>
          <a:lstStyle/>
          <a:p>
            <a:fld id="{820EACED-CA5D-B048-836B-BF30EF0E914A}" type="slidenum">
              <a:rPr lang="en-US" smtClean="0"/>
              <a:pPr/>
              <a:t>15</a:t>
            </a:fld>
            <a:endParaRPr lang="en-US"/>
          </a:p>
        </p:txBody>
      </p:sp>
      <p:sp>
        <p:nvSpPr>
          <p:cNvPr id="8" name="TextBox 7">
            <a:extLst>
              <a:ext uri="{FF2B5EF4-FFF2-40B4-BE49-F238E27FC236}">
                <a16:creationId xmlns:a16="http://schemas.microsoft.com/office/drawing/2014/main" id="{2FC0C553-9F64-6221-B2FC-120DFF01452F}"/>
              </a:ext>
            </a:extLst>
          </p:cNvPr>
          <p:cNvSpPr txBox="1"/>
          <p:nvPr/>
        </p:nvSpPr>
        <p:spPr>
          <a:xfrm>
            <a:off x="907500" y="1713120"/>
            <a:ext cx="11163367" cy="1231106"/>
          </a:xfrm>
          <a:prstGeom prst="rect">
            <a:avLst/>
          </a:prstGeom>
          <a:noFill/>
        </p:spPr>
        <p:txBody>
          <a:bodyPr wrap="square" rtlCol="0">
            <a:spAutoFit/>
          </a:bodyPr>
          <a:lstStyle/>
          <a:p>
            <a:r>
              <a:rPr lang="en-GB" sz="2000" b="1" u="sng">
                <a:solidFill>
                  <a:srgbClr val="BE8FC3"/>
                </a:solidFill>
              </a:rPr>
              <a:t>Participant information</a:t>
            </a:r>
          </a:p>
          <a:p>
            <a:endParaRPr lang="en-GB"/>
          </a:p>
          <a:p>
            <a:pPr marL="285750" indent="-285750">
              <a:buFont typeface="Arial" panose="020B0604020202020204" pitchFamily="34" charset="0"/>
              <a:buChar char="•"/>
            </a:pPr>
            <a:endParaRPr lang="en-GB"/>
          </a:p>
          <a:p>
            <a:endParaRPr lang="en-GB"/>
          </a:p>
        </p:txBody>
      </p:sp>
      <p:sp>
        <p:nvSpPr>
          <p:cNvPr id="7" name="Rectangle 6">
            <a:extLst>
              <a:ext uri="{FF2B5EF4-FFF2-40B4-BE49-F238E27FC236}">
                <a16:creationId xmlns:a16="http://schemas.microsoft.com/office/drawing/2014/main" id="{75354671-C97E-562A-723F-F4BC4711DC01}"/>
              </a:ext>
            </a:extLst>
          </p:cNvPr>
          <p:cNvSpPr/>
          <p:nvPr/>
        </p:nvSpPr>
        <p:spPr>
          <a:xfrm>
            <a:off x="1011369" y="2197511"/>
            <a:ext cx="3496463" cy="4201701"/>
          </a:xfrm>
          <a:prstGeom prst="rect">
            <a:avLst/>
          </a:prstGeom>
          <a:solidFill>
            <a:srgbClr val="A4F2B3"/>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457200">
              <a:defRPr/>
            </a:pPr>
            <a:r>
              <a:rPr lang="en-GB" sz="2800" b="1">
                <a:solidFill>
                  <a:sysClr val="windowText" lastClr="000000"/>
                </a:solidFill>
                <a:latin typeface="Arial" panose="020B0604020202020204" pitchFamily="34" charset="0"/>
                <a:ea typeface="SimSun" panose="02010600030101010101" pitchFamily="2" charset="-122"/>
              </a:rPr>
              <a:t>Inclusion criteria =</a:t>
            </a:r>
          </a:p>
          <a:p>
            <a:pPr marL="285750" indent="-285750" defTabSz="457200">
              <a:lnSpc>
                <a:spcPts val="2500"/>
              </a:lnSpc>
              <a:buFont typeface="Arial" panose="020B0604020202020204" pitchFamily="34" charset="0"/>
              <a:buChar char="•"/>
              <a:defRPr/>
            </a:pPr>
            <a:endParaRPr lang="en-GB" sz="1400">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&lt;32 weeks’ gestational age at birth AND at least 160 hours elapsed from birth</a:t>
            </a:r>
          </a:p>
          <a:p>
            <a:pPr marL="285750" indent="-285750" defTabSz="457200">
              <a:lnSpc>
                <a:spcPts val="2500"/>
              </a:lnSpc>
              <a:buFont typeface="Arial" panose="020B0604020202020204" pitchFamily="34" charset="0"/>
              <a:buChar char="•"/>
              <a:defRPr/>
            </a:pPr>
            <a:endParaRPr lang="en-GB">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expected to require at least 48 hours of ventilation from randomisation</a:t>
            </a:r>
          </a:p>
          <a:p>
            <a:pPr marL="285750" indent="-285750" defTabSz="457200">
              <a:lnSpc>
                <a:spcPts val="2500"/>
              </a:lnSpc>
              <a:buFont typeface="Arial" panose="020B0604020202020204" pitchFamily="34" charset="0"/>
              <a:buChar char="•"/>
              <a:defRPr/>
            </a:pPr>
            <a:endParaRPr lang="en-GB">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receiving/requiring morphine infusion</a:t>
            </a:r>
          </a:p>
        </p:txBody>
      </p:sp>
      <p:sp>
        <p:nvSpPr>
          <p:cNvPr id="9" name="Rectangle 8">
            <a:extLst>
              <a:ext uri="{FF2B5EF4-FFF2-40B4-BE49-F238E27FC236}">
                <a16:creationId xmlns:a16="http://schemas.microsoft.com/office/drawing/2014/main" id="{77F7C09B-F6E7-6112-7218-A34C451C4BCC}"/>
              </a:ext>
            </a:extLst>
          </p:cNvPr>
          <p:cNvSpPr/>
          <p:nvPr/>
        </p:nvSpPr>
        <p:spPr>
          <a:xfrm>
            <a:off x="4780547" y="2197511"/>
            <a:ext cx="6715988" cy="4201701"/>
          </a:xfrm>
          <a:prstGeom prst="rect">
            <a:avLst/>
          </a:prstGeom>
          <a:solidFill>
            <a:srgbClr val="FF8B8B"/>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457200">
              <a:defRPr/>
            </a:pPr>
            <a:r>
              <a:rPr lang="en-GB" sz="2800" b="1">
                <a:solidFill>
                  <a:sysClr val="windowText" lastClr="000000"/>
                </a:solidFill>
                <a:latin typeface="Arial" panose="020B0604020202020204" pitchFamily="34" charset="0"/>
                <a:ea typeface="SimSun" panose="02010600030101010101" pitchFamily="2" charset="-122"/>
              </a:rPr>
              <a:t>Exclusion criteria =</a:t>
            </a:r>
          </a:p>
          <a:p>
            <a:pPr algn="ctr" defTabSz="457200">
              <a:defRPr/>
            </a:pPr>
            <a:endParaRPr lang="en-GB">
              <a:solidFill>
                <a:schemeClr val="tx1"/>
              </a:solidFill>
              <a:latin typeface="Arial" panose="020B0604020202020204" pitchFamily="34" charset="0"/>
              <a:ea typeface="SimSun" panose="02010600030101010101" pitchFamily="2" charset="-122"/>
            </a:endParaRPr>
          </a:p>
          <a:p>
            <a:pPr defTabSz="457200">
              <a:defRPr/>
            </a:pPr>
            <a:r>
              <a:rPr lang="en-GB" sz="1600" b="1">
                <a:solidFill>
                  <a:schemeClr val="tx1"/>
                </a:solidFill>
                <a:latin typeface="Arial" panose="020B0604020202020204" pitchFamily="34" charset="0"/>
                <a:ea typeface="SimSun" panose="02010600030101010101" pitchFamily="2" charset="-122"/>
              </a:rPr>
              <a:t>Mother</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received any opiates during pregnancy (excluding labour)</a:t>
            </a:r>
          </a:p>
          <a:p>
            <a:pPr defTabSz="457200">
              <a:defRPr/>
            </a:pPr>
            <a:r>
              <a:rPr lang="en-GB" sz="1600" b="1">
                <a:solidFill>
                  <a:schemeClr val="tx1"/>
                </a:solidFill>
                <a:latin typeface="Arial" panose="020B0604020202020204" pitchFamily="34" charset="0"/>
                <a:ea typeface="SimSun" panose="02010600030101010101" pitchFamily="2" charset="-122"/>
              </a:rPr>
              <a:t>Baby</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has major congenital anomaly </a:t>
            </a:r>
            <a:r>
              <a:rPr lang="en-GB" sz="1600" b="1" i="1">
                <a:solidFill>
                  <a:schemeClr val="tx1"/>
                </a:solidFill>
                <a:latin typeface="Arial" panose="020B0604020202020204" pitchFamily="34" charset="0"/>
                <a:ea typeface="SimSun" panose="02010600030101010101" pitchFamily="2" charset="-122"/>
              </a:rPr>
              <a:t>(clinical discretion) </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is haemodynamically unstable despite receiving two or more inotropes</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is highly likely to be transferred to another hospital within 5 days of randomisation</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has no realistic prospect of survival (as judged by the clinical team)</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contraindicated to Dexmedetomidine as per the local SmPC</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history or evidence of any other medical condition that would expose the participants to an undue risk of a significant AE or interfere with study assessments during the trial (as determined by the clinical judgment of the investigator)</a:t>
            </a:r>
          </a:p>
        </p:txBody>
      </p:sp>
      <p:pic>
        <p:nvPicPr>
          <p:cNvPr id="10" name="Picture 9" descr="A hand holding a baby&#10;&#10;AI-generated content may be incorrect.">
            <a:extLst>
              <a:ext uri="{FF2B5EF4-FFF2-40B4-BE49-F238E27FC236}">
                <a16:creationId xmlns:a16="http://schemas.microsoft.com/office/drawing/2014/main" id="{4C05E2A2-FCBF-B1CB-EC12-824003ED191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35D6104-E646-8099-3DA7-1D7546ED521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25924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AD0B-2882-481D-C29B-126D341F90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065F08-DF2E-1737-6618-E0BCBCC80CD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7596C6D-26CC-1760-85E4-6DBCB18958F9}"/>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11E1669E-FEFE-8948-FE12-021E9CC69713}"/>
              </a:ext>
            </a:extLst>
          </p:cNvPr>
          <p:cNvSpPr>
            <a:spLocks noGrp="1"/>
          </p:cNvSpPr>
          <p:nvPr>
            <p:ph type="sldNum" sz="quarter" idx="4"/>
          </p:nvPr>
        </p:nvSpPr>
        <p:spPr/>
        <p:txBody>
          <a:bodyPr/>
          <a:lstStyle/>
          <a:p>
            <a:fld id="{820EACED-CA5D-B048-836B-BF30EF0E914A}" type="slidenum">
              <a:rPr lang="en-US" smtClean="0"/>
              <a:pPr/>
              <a:t>16</a:t>
            </a:fld>
            <a:endParaRPr lang="en-US"/>
          </a:p>
        </p:txBody>
      </p:sp>
      <p:sp>
        <p:nvSpPr>
          <p:cNvPr id="8" name="TextBox 7">
            <a:extLst>
              <a:ext uri="{FF2B5EF4-FFF2-40B4-BE49-F238E27FC236}">
                <a16:creationId xmlns:a16="http://schemas.microsoft.com/office/drawing/2014/main" id="{9C70F8BA-FFE7-0DE2-39B7-0017E3629FB8}"/>
              </a:ext>
            </a:extLst>
          </p:cNvPr>
          <p:cNvSpPr txBox="1"/>
          <p:nvPr/>
        </p:nvSpPr>
        <p:spPr>
          <a:xfrm>
            <a:off x="907500" y="1713120"/>
            <a:ext cx="11163367" cy="2062103"/>
          </a:xfrm>
          <a:prstGeom prst="rect">
            <a:avLst/>
          </a:prstGeom>
          <a:noFill/>
        </p:spPr>
        <p:txBody>
          <a:bodyPr wrap="square" rtlCol="0">
            <a:spAutoFit/>
          </a:bodyPr>
          <a:lstStyle/>
          <a:p>
            <a:r>
              <a:rPr lang="en-GB" sz="2000" b="1" u="sng">
                <a:solidFill>
                  <a:srgbClr val="BE8FC3"/>
                </a:solidFill>
              </a:rPr>
              <a:t>Overview of the trial timelines </a:t>
            </a:r>
            <a:endParaRPr lang="en-GB" sz="2000" b="1" i="1" u="sng">
              <a:solidFill>
                <a:srgbClr val="BE8FC3"/>
              </a:solidFill>
            </a:endParaRPr>
          </a:p>
          <a:p>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graphicFrame>
        <p:nvGraphicFramePr>
          <p:cNvPr id="7" name="Table 6">
            <a:extLst>
              <a:ext uri="{FF2B5EF4-FFF2-40B4-BE49-F238E27FC236}">
                <a16:creationId xmlns:a16="http://schemas.microsoft.com/office/drawing/2014/main" id="{EF65885F-86D0-FB7B-C705-11FFD15544A3}"/>
              </a:ext>
            </a:extLst>
          </p:cNvPr>
          <p:cNvGraphicFramePr>
            <a:graphicFrameLocks noGrp="1"/>
          </p:cNvGraphicFramePr>
          <p:nvPr>
            <p:extLst>
              <p:ext uri="{D42A27DB-BD31-4B8C-83A1-F6EECF244321}">
                <p14:modId xmlns:p14="http://schemas.microsoft.com/office/powerpoint/2010/main" val="3482154298"/>
              </p:ext>
            </p:extLst>
          </p:nvPr>
        </p:nvGraphicFramePr>
        <p:xfrm>
          <a:off x="1555589" y="2744171"/>
          <a:ext cx="8838602" cy="2614898"/>
        </p:xfrm>
        <a:graphic>
          <a:graphicData uri="http://schemas.openxmlformats.org/drawingml/2006/table">
            <a:tbl>
              <a:tblPr firstRow="1" bandRow="1">
                <a:tableStyleId>{7E9639D4-E3E2-4D34-9284-5A2195B3D0D7}</a:tableStyleId>
              </a:tblPr>
              <a:tblGrid>
                <a:gridCol w="4747865">
                  <a:extLst>
                    <a:ext uri="{9D8B030D-6E8A-4147-A177-3AD203B41FA5}">
                      <a16:colId xmlns:a16="http://schemas.microsoft.com/office/drawing/2014/main" val="3854774588"/>
                    </a:ext>
                  </a:extLst>
                </a:gridCol>
                <a:gridCol w="4090737">
                  <a:extLst>
                    <a:ext uri="{9D8B030D-6E8A-4147-A177-3AD203B41FA5}">
                      <a16:colId xmlns:a16="http://schemas.microsoft.com/office/drawing/2014/main" val="1935066323"/>
                    </a:ext>
                  </a:extLst>
                </a:gridCol>
              </a:tblGrid>
              <a:tr h="433066">
                <a:tc>
                  <a:txBody>
                    <a:bodyPr/>
                    <a:lstStyle/>
                    <a:p>
                      <a:pPr algn="l"/>
                      <a:r>
                        <a:rPr lang="en-GB" sz="2400" b="1"/>
                        <a:t>Milestone</a:t>
                      </a:r>
                      <a:endParaRPr lang="en-GB" sz="24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l"/>
                      <a:r>
                        <a:rPr lang="en-GB" sz="2400"/>
                        <a:t>Date</a:t>
                      </a:r>
                      <a:endParaRPr lang="en-GB" sz="240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6388180"/>
                  </a:ext>
                </a:extLst>
              </a:tr>
              <a:tr h="532186">
                <a:tc>
                  <a:txBody>
                    <a:bodyPr/>
                    <a:lstStyle/>
                    <a:p>
                      <a:r>
                        <a:rPr lang="en-GB" sz="2000" b="1" kern="1200">
                          <a:solidFill>
                            <a:schemeClr val="dk1"/>
                          </a:solidFill>
                          <a:effectLst/>
                        </a:rPr>
                        <a:t>Site opening</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a:latin typeface="+mn-lt"/>
                          <a:ea typeface="Calibri" panose="020F0502020204030204" pitchFamily="34" charset="0"/>
                          <a:cs typeface="Calibri" panose="020F0502020204030204" pitchFamily="34" charset="0"/>
                        </a:rPr>
                        <a:t>February 2026</a:t>
                      </a:r>
                    </a:p>
                  </a:txBody>
                  <a:tcPr/>
                </a:tc>
                <a:extLst>
                  <a:ext uri="{0D108BD9-81ED-4DB2-BD59-A6C34878D82A}">
                    <a16:rowId xmlns:a16="http://schemas.microsoft.com/office/drawing/2014/main" val="143146871"/>
                  </a:ext>
                </a:extLst>
              </a:tr>
              <a:tr h="532186">
                <a:tc>
                  <a:txBody>
                    <a:bodyPr/>
                    <a:lstStyle/>
                    <a:p>
                      <a:r>
                        <a:rPr lang="en-GB" sz="2000" b="1"/>
                        <a:t>Recruitment</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a:latin typeface="+mn-lt"/>
                          <a:ea typeface="Calibri" panose="020F0502020204030204" pitchFamily="34" charset="0"/>
                          <a:cs typeface="Calibri" panose="020F0502020204030204" pitchFamily="34" charset="0"/>
                        </a:rPr>
                        <a:t>24 months</a:t>
                      </a:r>
                    </a:p>
                  </a:txBody>
                  <a:tcPr/>
                </a:tc>
                <a:extLst>
                  <a:ext uri="{0D108BD9-81ED-4DB2-BD59-A6C34878D82A}">
                    <a16:rowId xmlns:a16="http://schemas.microsoft.com/office/drawing/2014/main" val="1272246393"/>
                  </a:ext>
                </a:extLst>
              </a:tr>
              <a:tr h="558185">
                <a:tc>
                  <a:txBody>
                    <a:bodyPr/>
                    <a:lstStyle/>
                    <a:p>
                      <a:r>
                        <a:rPr lang="en-GB" sz="2000" b="1"/>
                        <a:t>End of data collection and analysis</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dirty="0">
                          <a:latin typeface="+mn-lt"/>
                          <a:ea typeface="Calibri" panose="020F0502020204030204" pitchFamily="34" charset="0"/>
                          <a:cs typeface="Calibri" panose="020F0502020204030204" pitchFamily="34" charset="0"/>
                        </a:rPr>
                        <a:t>July 2027</a:t>
                      </a:r>
                    </a:p>
                  </a:txBody>
                  <a:tcPr/>
                </a:tc>
                <a:extLst>
                  <a:ext uri="{0D108BD9-81ED-4DB2-BD59-A6C34878D82A}">
                    <a16:rowId xmlns:a16="http://schemas.microsoft.com/office/drawing/2014/main" val="529249357"/>
                  </a:ext>
                </a:extLst>
              </a:tr>
              <a:tr h="535141">
                <a:tc>
                  <a:txBody>
                    <a:bodyPr/>
                    <a:lstStyle/>
                    <a:p>
                      <a:r>
                        <a:rPr lang="en-GB" sz="2000" b="1"/>
                        <a:t>Report and Dissemination</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dirty="0">
                          <a:latin typeface="+mn-lt"/>
                          <a:ea typeface="Calibri" panose="020F0502020204030204" pitchFamily="34" charset="0"/>
                          <a:cs typeface="Calibri" panose="020F0502020204030204" pitchFamily="34" charset="0"/>
                        </a:rPr>
                        <a:t>Mid 2028 and 2030</a:t>
                      </a:r>
                    </a:p>
                  </a:txBody>
                  <a:tcPr/>
                </a:tc>
                <a:extLst>
                  <a:ext uri="{0D108BD9-81ED-4DB2-BD59-A6C34878D82A}">
                    <a16:rowId xmlns:a16="http://schemas.microsoft.com/office/drawing/2014/main" val="1676727086"/>
                  </a:ext>
                </a:extLst>
              </a:tr>
            </a:tbl>
          </a:graphicData>
        </a:graphic>
      </p:graphicFrame>
      <p:pic>
        <p:nvPicPr>
          <p:cNvPr id="9" name="Picture 8" descr="A hand holding a baby&#10;&#10;AI-generated content may be incorrect.">
            <a:extLst>
              <a:ext uri="{FF2B5EF4-FFF2-40B4-BE49-F238E27FC236}">
                <a16:creationId xmlns:a16="http://schemas.microsoft.com/office/drawing/2014/main" id="{01C2074D-89B9-8CBD-B961-DD9E9D42111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607E28E-D94B-F2EC-8C21-5F6DD1080A1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869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73BF-64F7-9A24-6465-3638032F1B7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2110050-C783-569D-86A3-8CC773B5EC96}"/>
              </a:ext>
            </a:extLst>
          </p:cNvPr>
          <p:cNvSpPr>
            <a:spLocks noGrp="1"/>
          </p:cNvSpPr>
          <p:nvPr>
            <p:ph type="ctrTitle"/>
          </p:nvPr>
        </p:nvSpPr>
        <p:spPr>
          <a:xfrm>
            <a:off x="869130" y="2081863"/>
            <a:ext cx="11499850" cy="1620837"/>
          </a:xfrm>
        </p:spPr>
        <p:txBody>
          <a:bodyPr>
            <a:normAutofit/>
          </a:bodyPr>
          <a:lstStyle/>
          <a:p>
            <a:r>
              <a:rPr lang="en-GB"/>
              <a:t>Participant pathway</a:t>
            </a:r>
          </a:p>
        </p:txBody>
      </p:sp>
      <p:grpSp>
        <p:nvGrpSpPr>
          <p:cNvPr id="3" name="Group 2">
            <a:extLst>
              <a:ext uri="{FF2B5EF4-FFF2-40B4-BE49-F238E27FC236}">
                <a16:creationId xmlns:a16="http://schemas.microsoft.com/office/drawing/2014/main" id="{2EF43C89-0CD7-3952-5F73-778BE04B54E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9D40F72E-D166-A093-16C1-A7971C2D999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E4CE0D3-0116-B583-5FB9-251B79F7719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1E489BC-52DC-F730-D18E-5896020AB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975134BA-7C1C-16C4-4C59-7B1814D67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D640B6-0782-3FA6-25B0-EB5C1B9D7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1C5100C-D447-A077-03F3-EF4FACA3A37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88637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B488-6107-1D5E-7C2A-4B17C870290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BF7CE34-2546-41F2-72ED-D5418765351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DAC8C25-864E-D089-FBB0-80F699EF2B65}"/>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C36F03F8-8FF6-80A1-3E06-0477EC6D24E7}"/>
              </a:ext>
            </a:extLst>
          </p:cNvPr>
          <p:cNvSpPr>
            <a:spLocks noGrp="1"/>
          </p:cNvSpPr>
          <p:nvPr>
            <p:ph type="sldNum" sz="quarter" idx="4"/>
          </p:nvPr>
        </p:nvSpPr>
        <p:spPr/>
        <p:txBody>
          <a:bodyPr/>
          <a:lstStyle/>
          <a:p>
            <a:fld id="{820EACED-CA5D-B048-836B-BF30EF0E914A}" type="slidenum">
              <a:rPr lang="en-US" smtClean="0"/>
              <a:pPr/>
              <a:t>18</a:t>
            </a:fld>
            <a:endParaRPr lang="en-US"/>
          </a:p>
        </p:txBody>
      </p:sp>
      <p:pic>
        <p:nvPicPr>
          <p:cNvPr id="7" name="Picture 6" descr="A hand holding a baby&#10;&#10;AI-generated content may be incorrect.">
            <a:extLst>
              <a:ext uri="{FF2B5EF4-FFF2-40B4-BE49-F238E27FC236}">
                <a16:creationId xmlns:a16="http://schemas.microsoft.com/office/drawing/2014/main" id="{72EE8027-D77D-825B-1468-3D12E9E6842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DC84F95-B59E-CBF2-E996-66469369674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1" name="Picture 10">
            <a:extLst>
              <a:ext uri="{FF2B5EF4-FFF2-40B4-BE49-F238E27FC236}">
                <a16:creationId xmlns:a16="http://schemas.microsoft.com/office/drawing/2014/main" id="{B61A6CC4-CF1E-6AB6-3444-EA0FCE5D1A64}"/>
              </a:ext>
            </a:extLst>
          </p:cNvPr>
          <p:cNvPicPr>
            <a:picLocks noChangeAspect="1"/>
          </p:cNvPicPr>
          <p:nvPr/>
        </p:nvPicPr>
        <p:blipFill>
          <a:blip r:embed="rId4"/>
          <a:stretch>
            <a:fillRect/>
          </a:stretch>
        </p:blipFill>
        <p:spPr>
          <a:xfrm>
            <a:off x="672003" y="1494290"/>
            <a:ext cx="11073105" cy="4848224"/>
          </a:xfrm>
          <a:prstGeom prst="rect">
            <a:avLst/>
          </a:prstGeom>
        </p:spPr>
      </p:pic>
    </p:spTree>
    <p:extLst>
      <p:ext uri="{BB962C8B-B14F-4D97-AF65-F5344CB8AC3E}">
        <p14:creationId xmlns:p14="http://schemas.microsoft.com/office/powerpoint/2010/main" val="21027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88E4-F506-E947-4637-F685965232F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0A8DF0-E370-F4C2-A527-8E09B642E5D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282F3B4-F601-1764-00DD-2F48147DC02D}"/>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3C1E2018-B245-B681-958B-0A6B90118C29}"/>
              </a:ext>
            </a:extLst>
          </p:cNvPr>
          <p:cNvSpPr>
            <a:spLocks noGrp="1"/>
          </p:cNvSpPr>
          <p:nvPr>
            <p:ph type="sldNum" sz="quarter" idx="4"/>
          </p:nvPr>
        </p:nvSpPr>
        <p:spPr/>
        <p:txBody>
          <a:bodyPr/>
          <a:lstStyle/>
          <a:p>
            <a:fld id="{820EACED-CA5D-B048-836B-BF30EF0E914A}" type="slidenum">
              <a:rPr lang="en-US" smtClean="0"/>
              <a:pPr/>
              <a:t>19</a:t>
            </a:fld>
            <a:endParaRPr lang="en-US"/>
          </a:p>
        </p:txBody>
      </p:sp>
      <p:pic>
        <p:nvPicPr>
          <p:cNvPr id="7" name="Picture 6" descr="A hand holding a baby&#10;&#10;AI-generated content may be incorrect.">
            <a:extLst>
              <a:ext uri="{FF2B5EF4-FFF2-40B4-BE49-F238E27FC236}">
                <a16:creationId xmlns:a16="http://schemas.microsoft.com/office/drawing/2014/main" id="{143FDD94-CB26-C46A-D73E-13DC4207547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DCE972D0-B550-8A19-4380-7BA25F69145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B9E16CDF-5154-9DC0-4963-0E2A47E257F1}"/>
              </a:ext>
            </a:extLst>
          </p:cNvPr>
          <p:cNvPicPr>
            <a:picLocks noChangeAspect="1"/>
          </p:cNvPicPr>
          <p:nvPr/>
        </p:nvPicPr>
        <p:blipFill>
          <a:blip r:embed="rId4"/>
          <a:stretch>
            <a:fillRect/>
          </a:stretch>
        </p:blipFill>
        <p:spPr>
          <a:xfrm>
            <a:off x="534622" y="1549110"/>
            <a:ext cx="11421289" cy="4573460"/>
          </a:xfrm>
          <a:prstGeom prst="rect">
            <a:avLst/>
          </a:prstGeom>
        </p:spPr>
      </p:pic>
    </p:spTree>
    <p:extLst>
      <p:ext uri="{BB962C8B-B14F-4D97-AF65-F5344CB8AC3E}">
        <p14:creationId xmlns:p14="http://schemas.microsoft.com/office/powerpoint/2010/main" val="25154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B90551-E591-5835-074F-1BCCC9B58FE8}"/>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96910F-EB5C-A4DD-4693-FE08A898E52C}"/>
              </a:ext>
            </a:extLst>
          </p:cNvPr>
          <p:cNvSpPr>
            <a:spLocks noGrp="1"/>
          </p:cNvSpPr>
          <p:nvPr>
            <p:ph type="title"/>
          </p:nvPr>
        </p:nvSpPr>
        <p:spPr>
          <a:xfrm>
            <a:off x="1325563" y="153472"/>
            <a:ext cx="10440987" cy="900000"/>
          </a:xfrm>
        </p:spPr>
        <p:txBody>
          <a:bodyPr>
            <a:normAutofit/>
          </a:bodyPr>
          <a:lstStyle/>
          <a:p>
            <a:r>
              <a:rPr lang="en-US"/>
              <a:t>Agenda</a:t>
            </a:r>
          </a:p>
        </p:txBody>
      </p:sp>
      <p:sp>
        <p:nvSpPr>
          <p:cNvPr id="2" name="Slide Number Placeholder 1">
            <a:extLst>
              <a:ext uri="{FF2B5EF4-FFF2-40B4-BE49-F238E27FC236}">
                <a16:creationId xmlns:a16="http://schemas.microsoft.com/office/drawing/2014/main" id="{246728DB-BC72-D2DD-8FA7-115C9186D4C5}"/>
              </a:ext>
            </a:extLst>
          </p:cNvPr>
          <p:cNvSpPr>
            <a:spLocks noGrp="1"/>
          </p:cNvSpPr>
          <p:nvPr>
            <p:ph type="sldNum" sz="quarter" idx="4"/>
          </p:nvPr>
        </p:nvSpPr>
        <p:spPr/>
        <p:txBody>
          <a:bodyPr/>
          <a:lstStyle/>
          <a:p>
            <a:fld id="{820EACED-CA5D-B048-836B-BF30EF0E914A}" type="slidenum">
              <a:rPr lang="en-US" smtClean="0"/>
              <a:pPr/>
              <a:t>2</a:t>
            </a:fld>
            <a:endParaRPr lang="en-US"/>
          </a:p>
        </p:txBody>
      </p:sp>
      <p:graphicFrame>
        <p:nvGraphicFramePr>
          <p:cNvPr id="12" name="Table 11">
            <a:extLst>
              <a:ext uri="{FF2B5EF4-FFF2-40B4-BE49-F238E27FC236}">
                <a16:creationId xmlns:a16="http://schemas.microsoft.com/office/drawing/2014/main" id="{EA369813-AF43-D1B7-64A9-55153A281979}"/>
              </a:ext>
            </a:extLst>
          </p:cNvPr>
          <p:cNvGraphicFramePr>
            <a:graphicFrameLocks noGrp="1"/>
          </p:cNvGraphicFramePr>
          <p:nvPr>
            <p:extLst>
              <p:ext uri="{D42A27DB-BD31-4B8C-83A1-F6EECF244321}">
                <p14:modId xmlns:p14="http://schemas.microsoft.com/office/powerpoint/2010/main" val="1523221118"/>
              </p:ext>
            </p:extLst>
          </p:nvPr>
        </p:nvGraphicFramePr>
        <p:xfrm>
          <a:off x="1325563" y="1295240"/>
          <a:ext cx="4831127" cy="5541863"/>
        </p:xfrm>
        <a:graphic>
          <a:graphicData uri="http://schemas.openxmlformats.org/drawingml/2006/table">
            <a:tbl>
              <a:tblPr/>
              <a:tblGrid>
                <a:gridCol w="4831127">
                  <a:extLst>
                    <a:ext uri="{9D8B030D-6E8A-4147-A177-3AD203B41FA5}">
                      <a16:colId xmlns:a16="http://schemas.microsoft.com/office/drawing/2014/main" val="3670375072"/>
                    </a:ext>
                  </a:extLst>
                </a:gridCol>
              </a:tblGrid>
              <a:tr h="426337">
                <a:tc>
                  <a:txBody>
                    <a:bodyPr/>
                    <a:lstStyle/>
                    <a:p>
                      <a:pPr algn="l" rtl="0" fontAlgn="base"/>
                      <a:r>
                        <a:rPr lang="en-GB" sz="2000" b="1" i="0">
                          <a:solidFill>
                            <a:srgbClr val="FFFFFF"/>
                          </a:solidFill>
                          <a:effectLst/>
                        </a:rPr>
                        <a:t>Agenda Items</a:t>
                      </a:r>
                    </a:p>
                  </a:txBody>
                  <a:tcPr>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0263B"/>
                    </a:solidFill>
                  </a:tcPr>
                </a:tc>
                <a:extLst>
                  <a:ext uri="{0D108BD9-81ED-4DB2-BD59-A6C34878D82A}">
                    <a16:rowId xmlns:a16="http://schemas.microsoft.com/office/drawing/2014/main" val="2013627579"/>
                  </a:ext>
                </a:extLst>
              </a:tr>
              <a:tr h="426337">
                <a:tc>
                  <a:txBody>
                    <a:bodyPr/>
                    <a:lstStyle/>
                    <a:p>
                      <a:pPr algn="l" rtl="0" fontAlgn="base"/>
                      <a:r>
                        <a:rPr lang="en-GB" sz="2000" b="0" i="0">
                          <a:solidFill>
                            <a:schemeClr val="bg1">
                              <a:lumMod val="10000"/>
                            </a:schemeClr>
                          </a:solidFill>
                          <a:effectLst/>
                          <a:latin typeface="Calibri"/>
                        </a:rPr>
                        <a:t>1. Welcome/introductions</a:t>
                      </a:r>
                      <a:endParaRPr lang="en-GB" sz="3600" b="0" i="0">
                        <a:solidFill>
                          <a:schemeClr val="bg1">
                            <a:lumMod val="10000"/>
                          </a:schemeClr>
                        </a:solidFill>
                        <a:effectLst/>
                        <a:latin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4711845"/>
                  </a:ext>
                </a:extLst>
              </a:tr>
              <a:tr h="426078">
                <a:tc>
                  <a:txBody>
                    <a:bodyPr/>
                    <a:lstStyle/>
                    <a:p>
                      <a:pPr algn="l" rtl="0" fontAlgn="base">
                        <a:lnSpc>
                          <a:spcPts val="1457"/>
                        </a:lnSpc>
                        <a:spcBef>
                          <a:spcPts val="300"/>
                        </a:spcBef>
                        <a:spcAft>
                          <a:spcPts val="300"/>
                        </a:spcAft>
                      </a:pPr>
                      <a:r>
                        <a:rPr lang="en-GB" sz="2000" b="0" i="0" kern="1200">
                          <a:solidFill>
                            <a:schemeClr val="bg1">
                              <a:lumMod val="10000"/>
                            </a:schemeClr>
                          </a:solidFill>
                          <a:effectLst/>
                          <a:latin typeface="Calibri"/>
                          <a:ea typeface="+mn-ea"/>
                          <a:cs typeface="+mn-cs"/>
                        </a:rPr>
                        <a:t>2. Trial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8711999"/>
                  </a:ext>
                </a:extLst>
              </a:tr>
              <a:tr h="426078">
                <a:tc>
                  <a:txBody>
                    <a:bodyPr/>
                    <a:lstStyle/>
                    <a:p>
                      <a:pPr algn="l" rtl="0" fontAlgn="base">
                        <a:lnSpc>
                          <a:spcPts val="1457"/>
                        </a:lnSpc>
                        <a:spcBef>
                          <a:spcPts val="300"/>
                        </a:spcBef>
                        <a:spcAft>
                          <a:spcPts val="300"/>
                        </a:spcAft>
                      </a:pPr>
                      <a:r>
                        <a:rPr lang="en-GB" sz="2000" b="0" i="0" kern="1200">
                          <a:solidFill>
                            <a:schemeClr val="bg1">
                              <a:lumMod val="10000"/>
                            </a:schemeClr>
                          </a:solidFill>
                          <a:effectLst/>
                          <a:latin typeface="Calibri"/>
                          <a:ea typeface="+mn-ea"/>
                          <a:cs typeface="+mn-cs"/>
                        </a:rPr>
                        <a:t>3. Participant pathway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0455633"/>
                  </a:ext>
                </a:extLst>
              </a:tr>
              <a:tr h="426337">
                <a:tc>
                  <a:txBody>
                    <a:bodyPr/>
                    <a:lstStyle/>
                    <a:p>
                      <a:pPr algn="l" rtl="0" fontAlgn="base"/>
                      <a:r>
                        <a:rPr lang="en-GB" sz="2000" b="0" i="0">
                          <a:solidFill>
                            <a:schemeClr val="bg1">
                              <a:lumMod val="10000"/>
                            </a:schemeClr>
                          </a:solidFill>
                          <a:effectLst/>
                          <a:latin typeface="Calibri"/>
                        </a:rPr>
                        <a:t>4. Recruitment</a:t>
                      </a:r>
                      <a:endParaRPr lang="en-GB" sz="2000" b="0" i="0" kern="1200">
                        <a:solidFill>
                          <a:schemeClr val="bg1">
                            <a:lumMod val="10000"/>
                          </a:schemeClr>
                        </a:solidFill>
                        <a:effectLst/>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83287"/>
                  </a:ext>
                </a:extLst>
              </a:tr>
              <a:tr h="426337">
                <a:tc>
                  <a:txBody>
                    <a:bodyPr/>
                    <a:lstStyle/>
                    <a:p>
                      <a:pPr algn="l" rtl="0" fontAlgn="base"/>
                      <a:r>
                        <a:rPr lang="en-GB" sz="2000" b="0" i="0">
                          <a:solidFill>
                            <a:schemeClr val="bg1">
                              <a:lumMod val="10000"/>
                            </a:schemeClr>
                          </a:solidFill>
                          <a:effectLst/>
                          <a:latin typeface="Calibri"/>
                        </a:rPr>
                        <a:t>5. Participant information and consent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359042"/>
                  </a:ext>
                </a:extLst>
              </a:tr>
              <a:tr h="426337">
                <a:tc>
                  <a:txBody>
                    <a:bodyPr/>
                    <a:lstStyle/>
                    <a:p>
                      <a:pPr algn="l" rtl="0" fontAlgn="base"/>
                      <a:r>
                        <a:rPr lang="en-GB" sz="2000" b="0" i="0">
                          <a:solidFill>
                            <a:schemeClr val="bg1">
                              <a:lumMod val="10000"/>
                            </a:schemeClr>
                          </a:solidFill>
                          <a:effectLst/>
                          <a:latin typeface="Calibri"/>
                        </a:rPr>
                        <a:t>6. Baseline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049816"/>
                  </a:ext>
                </a:extLst>
              </a:tr>
              <a:tr h="426337">
                <a:tc>
                  <a:txBody>
                    <a:bodyPr/>
                    <a:lstStyle/>
                    <a:p>
                      <a:pPr algn="l" rtl="0" fontAlgn="base"/>
                      <a:r>
                        <a:rPr lang="en-GB" sz="2000" b="0" i="0">
                          <a:solidFill>
                            <a:schemeClr val="bg1">
                              <a:lumMod val="10000"/>
                            </a:schemeClr>
                          </a:solidFill>
                          <a:effectLst/>
                          <a:latin typeface="Calibri"/>
                        </a:rPr>
                        <a:t>7. Randomisation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51393"/>
                  </a:ext>
                </a:extLst>
              </a:tr>
              <a:tr h="426337">
                <a:tc>
                  <a:txBody>
                    <a:bodyPr/>
                    <a:lstStyle/>
                    <a:p>
                      <a:pPr algn="l" rtl="0" fontAlgn="base"/>
                      <a:r>
                        <a:rPr lang="en-GB" sz="2000" b="0" i="0">
                          <a:solidFill>
                            <a:schemeClr val="bg1">
                              <a:lumMod val="10000"/>
                            </a:schemeClr>
                          </a:solidFill>
                          <a:effectLst/>
                          <a:latin typeface="Calibri"/>
                        </a:rPr>
                        <a:t>8. IMP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608691"/>
                  </a:ext>
                </a:extLst>
              </a:tr>
              <a:tr h="426337">
                <a:tc>
                  <a:txBody>
                    <a:bodyPr/>
                    <a:lstStyle/>
                    <a:p>
                      <a:pPr algn="l" rtl="0" fontAlgn="base"/>
                      <a:r>
                        <a:rPr lang="en-GB" sz="2000" b="0" i="0">
                          <a:solidFill>
                            <a:schemeClr val="bg1">
                              <a:lumMod val="10000"/>
                            </a:schemeClr>
                          </a:solidFill>
                          <a:effectLst/>
                          <a:latin typeface="Calibri"/>
                        </a:rPr>
                        <a:t>9. PK Sampling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693163"/>
                  </a:ext>
                </a:extLst>
              </a:tr>
              <a:tr h="426337">
                <a:tc>
                  <a:txBody>
                    <a:bodyPr/>
                    <a:lstStyle/>
                    <a:p>
                      <a:pPr algn="l" rtl="0" fontAlgn="base"/>
                      <a:r>
                        <a:rPr lang="en-GB" sz="2000" b="0" i="0">
                          <a:solidFill>
                            <a:schemeClr val="bg1">
                              <a:lumMod val="10000"/>
                            </a:schemeClr>
                          </a:solidFill>
                          <a:effectLst/>
                          <a:latin typeface="Calibri"/>
                        </a:rPr>
                        <a:t>10. Safety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01683"/>
                  </a:ext>
                </a:extLst>
              </a:tr>
              <a:tr h="426337">
                <a:tc>
                  <a:txBody>
                    <a:bodyPr/>
                    <a:lstStyle/>
                    <a:p>
                      <a:pPr algn="l" rtl="0" fontAlgn="base"/>
                      <a:r>
                        <a:rPr lang="en-GB" sz="2000" b="0" i="0">
                          <a:solidFill>
                            <a:schemeClr val="bg1">
                              <a:lumMod val="10000"/>
                            </a:schemeClr>
                          </a:solidFill>
                          <a:effectLst/>
                          <a:latin typeface="Calibri"/>
                        </a:rPr>
                        <a:t>11. Protocol Deviations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388695"/>
                  </a:ext>
                </a:extLst>
              </a:tr>
              <a:tr h="42633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000" b="0" i="0">
                          <a:solidFill>
                            <a:schemeClr val="bg1">
                              <a:lumMod val="10000"/>
                            </a:schemeClr>
                          </a:solidFill>
                          <a:effectLst/>
                          <a:latin typeface="Calibri"/>
                        </a:rPr>
                        <a:t>12. Internal Pilot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595851"/>
                  </a:ext>
                </a:extLst>
              </a:tr>
            </a:tbl>
          </a:graphicData>
        </a:graphic>
      </p:graphicFrame>
      <p:graphicFrame>
        <p:nvGraphicFramePr>
          <p:cNvPr id="8" name="Table 7">
            <a:extLst>
              <a:ext uri="{FF2B5EF4-FFF2-40B4-BE49-F238E27FC236}">
                <a16:creationId xmlns:a16="http://schemas.microsoft.com/office/drawing/2014/main" id="{9F879689-3884-8843-EB15-46E510F395A0}"/>
              </a:ext>
            </a:extLst>
          </p:cNvPr>
          <p:cNvGraphicFramePr>
            <a:graphicFrameLocks noGrp="1"/>
          </p:cNvGraphicFramePr>
          <p:nvPr>
            <p:extLst>
              <p:ext uri="{D42A27DB-BD31-4B8C-83A1-F6EECF244321}">
                <p14:modId xmlns:p14="http://schemas.microsoft.com/office/powerpoint/2010/main" val="4020342907"/>
              </p:ext>
            </p:extLst>
          </p:nvPr>
        </p:nvGraphicFramePr>
        <p:xfrm>
          <a:off x="6546056" y="1316137"/>
          <a:ext cx="4831127" cy="5541863"/>
        </p:xfrm>
        <a:graphic>
          <a:graphicData uri="http://schemas.openxmlformats.org/drawingml/2006/table">
            <a:tbl>
              <a:tblPr/>
              <a:tblGrid>
                <a:gridCol w="4831127">
                  <a:extLst>
                    <a:ext uri="{9D8B030D-6E8A-4147-A177-3AD203B41FA5}">
                      <a16:colId xmlns:a16="http://schemas.microsoft.com/office/drawing/2014/main" val="3670375072"/>
                    </a:ext>
                  </a:extLst>
                </a:gridCol>
              </a:tblGrid>
              <a:tr h="426337">
                <a:tc>
                  <a:txBody>
                    <a:bodyPr/>
                    <a:lstStyle/>
                    <a:p>
                      <a:pPr algn="l" rtl="0" fontAlgn="base"/>
                      <a:r>
                        <a:rPr lang="en-GB" sz="2000" b="1" i="0">
                          <a:solidFill>
                            <a:schemeClr val="bg1"/>
                          </a:solidFill>
                          <a:effectLst/>
                        </a:rPr>
                        <a:t>Agenda Items</a:t>
                      </a:r>
                    </a:p>
                  </a:txBody>
                  <a:tcPr>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0263B"/>
                    </a:solidFill>
                  </a:tcPr>
                </a:tc>
                <a:extLst>
                  <a:ext uri="{0D108BD9-81ED-4DB2-BD59-A6C34878D82A}">
                    <a16:rowId xmlns:a16="http://schemas.microsoft.com/office/drawing/2014/main" val="2013627579"/>
                  </a:ext>
                </a:extLst>
              </a:tr>
              <a:tr h="426078">
                <a:tc>
                  <a:txBody>
                    <a:bodyPr/>
                    <a:lstStyle/>
                    <a:p>
                      <a:pPr algn="l" rtl="0" fontAlgn="base"/>
                      <a:r>
                        <a:rPr lang="en-GB" sz="2000" b="0" i="0">
                          <a:solidFill>
                            <a:schemeClr val="bg1">
                              <a:lumMod val="10000"/>
                            </a:schemeClr>
                          </a:solidFill>
                          <a:effectLst/>
                          <a:latin typeface="Calibri"/>
                        </a:rPr>
                        <a:t>13. Data Collection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264932"/>
                  </a:ext>
                </a:extLst>
              </a:tr>
              <a:tr h="426078">
                <a:tc>
                  <a:txBody>
                    <a:bodyPr/>
                    <a:lstStyle/>
                    <a:p>
                      <a:pPr algn="l" rtl="0" fontAlgn="base"/>
                      <a:r>
                        <a:rPr lang="en-GB" sz="2000" b="0" i="0">
                          <a:solidFill>
                            <a:schemeClr val="bg1">
                              <a:lumMod val="10000"/>
                            </a:schemeClr>
                          </a:solidFill>
                          <a:effectLst/>
                          <a:latin typeface="Calibri"/>
                        </a:rPr>
                        <a:t>14. Blinding/unblinding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0455633"/>
                  </a:ext>
                </a:extLst>
              </a:tr>
              <a:tr h="426337">
                <a:tc>
                  <a:txBody>
                    <a:bodyPr/>
                    <a:lstStyle/>
                    <a:p>
                      <a:pPr algn="l" rtl="0" fontAlgn="base"/>
                      <a:r>
                        <a:rPr lang="en-GB" sz="2000" b="0" i="0">
                          <a:solidFill>
                            <a:schemeClr val="bg1">
                              <a:lumMod val="10000"/>
                            </a:schemeClr>
                          </a:solidFill>
                          <a:effectLst/>
                          <a:latin typeface="Calibri"/>
                        </a:rPr>
                        <a:t>15. Co-enrolment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83287"/>
                  </a:ext>
                </a:extLst>
              </a:tr>
              <a:tr h="426337">
                <a:tc>
                  <a:txBody>
                    <a:bodyPr/>
                    <a:lstStyle/>
                    <a:p>
                      <a:pPr algn="l" rtl="0" fontAlgn="base"/>
                      <a:r>
                        <a:rPr lang="en-GB" sz="2000" b="0" i="0">
                          <a:solidFill>
                            <a:schemeClr val="bg1">
                              <a:lumMod val="10000"/>
                            </a:schemeClr>
                          </a:solidFill>
                          <a:effectLst/>
                          <a:latin typeface="Calibri"/>
                        </a:rPr>
                        <a:t>16. Interim analysis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2488100"/>
                  </a:ext>
                </a:extLst>
              </a:tr>
              <a:tr h="426337">
                <a:tc>
                  <a:txBody>
                    <a:bodyPr/>
                    <a:lstStyle/>
                    <a:p>
                      <a:pPr algn="l" rtl="0" fontAlgn="base"/>
                      <a:r>
                        <a:rPr lang="en-GB" sz="2000" b="0" i="0">
                          <a:solidFill>
                            <a:schemeClr val="bg1">
                              <a:lumMod val="10000"/>
                            </a:schemeClr>
                          </a:solidFill>
                          <a:effectLst/>
                          <a:latin typeface="Calibri"/>
                        </a:rPr>
                        <a:t>17. End of trial/withdrawals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359042"/>
                  </a:ext>
                </a:extLst>
              </a:tr>
              <a:tr h="426337">
                <a:tc>
                  <a:txBody>
                    <a:bodyPr/>
                    <a:lstStyle/>
                    <a:p>
                      <a:pPr algn="l" rtl="0" fontAlgn="base"/>
                      <a:r>
                        <a:rPr lang="en-GB" sz="2000" b="0" i="0">
                          <a:solidFill>
                            <a:schemeClr val="bg1">
                              <a:lumMod val="10000"/>
                            </a:schemeClr>
                          </a:solidFill>
                          <a:effectLst/>
                          <a:latin typeface="Calibri"/>
                        </a:rPr>
                        <a:t>18. Investigator Site File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049816"/>
                  </a:ext>
                </a:extLst>
              </a:tr>
              <a:tr h="426337">
                <a:tc>
                  <a:txBody>
                    <a:bodyPr/>
                    <a:lstStyle/>
                    <a:p>
                      <a:pPr algn="l" rtl="0" fontAlgn="base"/>
                      <a:r>
                        <a:rPr lang="en-GB" sz="2000" b="0" i="0">
                          <a:solidFill>
                            <a:schemeClr val="bg1">
                              <a:lumMod val="10000"/>
                            </a:schemeClr>
                          </a:solidFill>
                          <a:effectLst/>
                          <a:latin typeface="Calibri"/>
                        </a:rPr>
                        <a:t>19. Roles and responsibilities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51393"/>
                  </a:ext>
                </a:extLst>
              </a:tr>
              <a:tr h="426337">
                <a:tc>
                  <a:txBody>
                    <a:bodyPr/>
                    <a:lstStyle/>
                    <a:p>
                      <a:pPr algn="l" rtl="0" fontAlgn="base"/>
                      <a:r>
                        <a:rPr lang="en-GB" sz="2000" b="0" i="0">
                          <a:solidFill>
                            <a:schemeClr val="bg1">
                              <a:lumMod val="10000"/>
                            </a:schemeClr>
                          </a:solidFill>
                          <a:effectLst/>
                          <a:latin typeface="Calibri"/>
                        </a:rPr>
                        <a:t>20. Monitoring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608691"/>
                  </a:ext>
                </a:extLst>
              </a:tr>
              <a:tr h="426337">
                <a:tc>
                  <a:txBody>
                    <a:bodyPr/>
                    <a:lstStyle/>
                    <a:p>
                      <a:pPr algn="l" rtl="0" fontAlgn="base"/>
                      <a:r>
                        <a:rPr lang="en-GB" sz="2000" b="0" i="0">
                          <a:solidFill>
                            <a:schemeClr val="bg1">
                              <a:lumMod val="10000"/>
                            </a:schemeClr>
                          </a:solidFill>
                          <a:effectLst/>
                          <a:latin typeface="Calibri"/>
                        </a:rPr>
                        <a:t>21. Site training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785619"/>
                  </a:ext>
                </a:extLst>
              </a:tr>
              <a:tr h="426337">
                <a:tc>
                  <a:txBody>
                    <a:bodyPr/>
                    <a:lstStyle/>
                    <a:p>
                      <a:pPr algn="l" rtl="0" fontAlgn="base"/>
                      <a:r>
                        <a:rPr lang="en-GB" sz="2000" b="0" i="0">
                          <a:solidFill>
                            <a:schemeClr val="bg1">
                              <a:lumMod val="10000"/>
                            </a:schemeClr>
                          </a:solidFill>
                          <a:effectLst/>
                          <a:latin typeface="Calibri"/>
                        </a:rPr>
                        <a:t>22. Site opening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01683"/>
                  </a:ext>
                </a:extLst>
              </a:tr>
              <a:tr h="426337">
                <a:tc>
                  <a:txBody>
                    <a:bodyPr/>
                    <a:lstStyle/>
                    <a:p>
                      <a:pPr algn="l" rtl="0" fontAlgn="base"/>
                      <a:r>
                        <a:rPr lang="en-GB" sz="2000" b="0" i="0">
                          <a:solidFill>
                            <a:schemeClr val="bg1">
                              <a:lumMod val="10000"/>
                            </a:schemeClr>
                          </a:solidFill>
                          <a:effectLst/>
                          <a:latin typeface="Calibri"/>
                        </a:rPr>
                        <a:t>23. Q&amp;A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4639285"/>
                  </a:ext>
                </a:extLst>
              </a:tr>
              <a:tr h="426337">
                <a:tc>
                  <a:txBody>
                    <a:bodyPr/>
                    <a:lstStyle/>
                    <a:p>
                      <a:pPr algn="l" rtl="0" fontAlgn="base"/>
                      <a:r>
                        <a:rPr lang="en-GB" sz="2000" b="0" i="0">
                          <a:solidFill>
                            <a:schemeClr val="bg1">
                              <a:lumMod val="10000"/>
                            </a:schemeClr>
                          </a:solidFill>
                          <a:effectLst/>
                          <a:latin typeface="Calibri"/>
                        </a:rPr>
                        <a:t>24. What happens 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7553310"/>
                  </a:ext>
                </a:extLst>
              </a:tr>
            </a:tbl>
          </a:graphicData>
        </a:graphic>
      </p:graphicFrame>
      <p:pic>
        <p:nvPicPr>
          <p:cNvPr id="7" name="Picture 6" descr="A hand holding a baby&#10;&#10;AI-generated content may be incorrect.">
            <a:extLst>
              <a:ext uri="{FF2B5EF4-FFF2-40B4-BE49-F238E27FC236}">
                <a16:creationId xmlns:a16="http://schemas.microsoft.com/office/drawing/2014/main" id="{E589E5E6-8FF3-ABB9-BB6B-8F7AAF3581F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1C769E6-198C-6D33-745C-B3133E89466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6225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A5F6-4BB1-26AD-2071-3379F0925F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84AF14-DE75-029F-61BD-AC46D46449C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76A007C-BA32-D3B5-13A0-79119FDB0322}"/>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0A39D4A7-17D1-2E1A-E762-A71A20C89C90}"/>
              </a:ext>
            </a:extLst>
          </p:cNvPr>
          <p:cNvSpPr>
            <a:spLocks noGrp="1"/>
          </p:cNvSpPr>
          <p:nvPr>
            <p:ph type="sldNum" sz="quarter" idx="4"/>
          </p:nvPr>
        </p:nvSpPr>
        <p:spPr/>
        <p:txBody>
          <a:bodyPr/>
          <a:lstStyle/>
          <a:p>
            <a:fld id="{820EACED-CA5D-B048-836B-BF30EF0E914A}" type="slidenum">
              <a:rPr lang="en-US" smtClean="0"/>
              <a:pPr/>
              <a:t>20</a:t>
            </a:fld>
            <a:endParaRPr lang="en-US"/>
          </a:p>
        </p:txBody>
      </p:sp>
      <p:pic>
        <p:nvPicPr>
          <p:cNvPr id="7" name="Picture 6" descr="A hand holding a baby&#10;&#10;AI-generated content may be incorrect.">
            <a:extLst>
              <a:ext uri="{FF2B5EF4-FFF2-40B4-BE49-F238E27FC236}">
                <a16:creationId xmlns:a16="http://schemas.microsoft.com/office/drawing/2014/main" id="{1CEF0EF0-C9BE-FAF1-2505-C9157346E45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8ACA631-037E-FB89-8394-AAA556044DD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8" name="Picture 7">
            <a:extLst>
              <a:ext uri="{FF2B5EF4-FFF2-40B4-BE49-F238E27FC236}">
                <a16:creationId xmlns:a16="http://schemas.microsoft.com/office/drawing/2014/main" id="{B5B5E0DA-F0C8-41BC-1B22-4E2E4454A729}"/>
              </a:ext>
            </a:extLst>
          </p:cNvPr>
          <p:cNvPicPr>
            <a:picLocks noChangeAspect="1"/>
          </p:cNvPicPr>
          <p:nvPr/>
        </p:nvPicPr>
        <p:blipFill>
          <a:blip r:embed="rId4"/>
          <a:stretch>
            <a:fillRect/>
          </a:stretch>
        </p:blipFill>
        <p:spPr>
          <a:xfrm>
            <a:off x="534623" y="1784216"/>
            <a:ext cx="11347187" cy="3668639"/>
          </a:xfrm>
          <a:prstGeom prst="rect">
            <a:avLst/>
          </a:prstGeom>
        </p:spPr>
      </p:pic>
    </p:spTree>
    <p:extLst>
      <p:ext uri="{BB962C8B-B14F-4D97-AF65-F5344CB8AC3E}">
        <p14:creationId xmlns:p14="http://schemas.microsoft.com/office/powerpoint/2010/main" val="409465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C1BC-532B-8E2E-CBF8-01F8B4FB1CB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A30863B-8CEC-3F8D-9911-73D8003577CC}"/>
              </a:ext>
            </a:extLst>
          </p:cNvPr>
          <p:cNvSpPr>
            <a:spLocks noGrp="1"/>
          </p:cNvSpPr>
          <p:nvPr>
            <p:ph type="ctrTitle"/>
          </p:nvPr>
        </p:nvSpPr>
        <p:spPr>
          <a:xfrm>
            <a:off x="869130" y="2081863"/>
            <a:ext cx="11499850" cy="1620837"/>
          </a:xfrm>
        </p:spPr>
        <p:txBody>
          <a:bodyPr>
            <a:normAutofit/>
          </a:bodyPr>
          <a:lstStyle/>
          <a:p>
            <a:r>
              <a:rPr lang="en-GB"/>
              <a:t>Activities on a site level</a:t>
            </a:r>
          </a:p>
        </p:txBody>
      </p:sp>
      <p:grpSp>
        <p:nvGrpSpPr>
          <p:cNvPr id="3" name="Group 2">
            <a:extLst>
              <a:ext uri="{FF2B5EF4-FFF2-40B4-BE49-F238E27FC236}">
                <a16:creationId xmlns:a16="http://schemas.microsoft.com/office/drawing/2014/main" id="{8D758B1B-015C-C110-39ED-0EAE34384848}"/>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FC10BA52-E1EF-D295-DB3E-3A27E90170E0}"/>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648338B-A159-F4C7-CF64-8FF24F9BB55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8105FBFE-FBB9-57D8-C523-85FF0351E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44F10ED-BCB5-05BC-DE64-4B0D57363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EE857DB-AA86-49AC-AC53-D13C6306E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C07B307-CFF2-FC33-8368-3F406C17DD7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8603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F3EE-1DD6-763E-F274-5A1E9D28337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1336653-5B5A-F744-4772-7AF71ED8DBCB}"/>
              </a:ext>
            </a:extLst>
          </p:cNvPr>
          <p:cNvSpPr>
            <a:spLocks noGrp="1"/>
          </p:cNvSpPr>
          <p:nvPr>
            <p:ph type="ctrTitle"/>
          </p:nvPr>
        </p:nvSpPr>
        <p:spPr>
          <a:xfrm>
            <a:off x="869130" y="2081863"/>
            <a:ext cx="11499850" cy="1620837"/>
          </a:xfrm>
        </p:spPr>
        <p:txBody>
          <a:bodyPr>
            <a:normAutofit/>
          </a:bodyPr>
          <a:lstStyle/>
          <a:p>
            <a:r>
              <a:rPr lang="en-GB"/>
              <a:t>Recruitment</a:t>
            </a:r>
          </a:p>
        </p:txBody>
      </p:sp>
      <p:grpSp>
        <p:nvGrpSpPr>
          <p:cNvPr id="3" name="Group 2">
            <a:extLst>
              <a:ext uri="{FF2B5EF4-FFF2-40B4-BE49-F238E27FC236}">
                <a16:creationId xmlns:a16="http://schemas.microsoft.com/office/drawing/2014/main" id="{3094234F-B2D4-CE6C-1266-517BA61D927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DD0F2F2-4C56-D0CF-EA08-EE0A47FC0A68}"/>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2387827-0633-B8E0-B0AA-65092B4F0259}"/>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F60D959E-ACD1-3C1F-17BF-140B03F5C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90A7271-B55D-6082-D833-3B9B3292FB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143B30E-74BD-BDE8-A226-3B8F392DA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B3F11106-E234-4779-E7DA-86ACD49830A3}"/>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568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A06-5FF3-B3E7-1D16-2933123DC85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CA0FB27-579A-3078-9E3B-C3C6106B9E9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B2B1EF6-C25C-5798-6180-D143430199CB}"/>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E98A611C-3D70-FC21-BB18-F10E93543E71}"/>
              </a:ext>
            </a:extLst>
          </p:cNvPr>
          <p:cNvSpPr>
            <a:spLocks noGrp="1"/>
          </p:cNvSpPr>
          <p:nvPr>
            <p:ph type="sldNum" sz="quarter" idx="4"/>
          </p:nvPr>
        </p:nvSpPr>
        <p:spPr/>
        <p:txBody>
          <a:bodyPr/>
          <a:lstStyle/>
          <a:p>
            <a:fld id="{820EACED-CA5D-B048-836B-BF30EF0E914A}" type="slidenum">
              <a:rPr lang="en-US" smtClean="0"/>
              <a:pPr/>
              <a:t>23</a:t>
            </a:fld>
            <a:endParaRPr lang="en-US"/>
          </a:p>
        </p:txBody>
      </p:sp>
      <p:sp>
        <p:nvSpPr>
          <p:cNvPr id="8" name="TextBox 7">
            <a:extLst>
              <a:ext uri="{FF2B5EF4-FFF2-40B4-BE49-F238E27FC236}">
                <a16:creationId xmlns:a16="http://schemas.microsoft.com/office/drawing/2014/main" id="{C95BC745-179E-ADC4-498D-214937CEEFBE}"/>
              </a:ext>
            </a:extLst>
          </p:cNvPr>
          <p:cNvSpPr txBox="1"/>
          <p:nvPr/>
        </p:nvSpPr>
        <p:spPr>
          <a:xfrm>
            <a:off x="907500" y="1713120"/>
            <a:ext cx="11163367" cy="526297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Paper version of the screening log for individual entries.</a:t>
            </a:r>
          </a:p>
          <a:p>
            <a:pPr marL="285750" indent="-285750">
              <a:lnSpc>
                <a:spcPct val="150000"/>
              </a:lnSpc>
              <a:buFont typeface="Arial" panose="020B0604020202020204" pitchFamily="34" charset="0"/>
              <a:buChar char="•"/>
            </a:pPr>
            <a:r>
              <a:rPr lang="en-GB" sz="2000"/>
              <a:t>Record details of all babies who are born before 32 weeks gestation. </a:t>
            </a:r>
          </a:p>
          <a:p>
            <a:pPr marL="285750" indent="-285750">
              <a:lnSpc>
                <a:spcPct val="150000"/>
              </a:lnSpc>
              <a:buFont typeface="Arial" panose="020B0604020202020204" pitchFamily="34" charset="0"/>
              <a:buChar char="•"/>
            </a:pPr>
            <a:r>
              <a:rPr lang="en-GB" sz="2000"/>
              <a:t>If the family of a baby does not consent, record the </a:t>
            </a:r>
            <a:r>
              <a:rPr lang="en-GB" sz="2000" b="1"/>
              <a:t>main</a:t>
            </a:r>
            <a:r>
              <a:rPr lang="en-GB" sz="2000"/>
              <a:t> </a:t>
            </a:r>
            <a:r>
              <a:rPr lang="en-GB" sz="2000" b="1"/>
              <a:t>reason</a:t>
            </a:r>
            <a:r>
              <a:rPr lang="en-GB" sz="2000"/>
              <a:t> for not consenting.</a:t>
            </a:r>
          </a:p>
          <a:p>
            <a:pPr marL="285750" indent="-285750">
              <a:lnSpc>
                <a:spcPct val="150000"/>
              </a:lnSpc>
              <a:buFont typeface="Arial" panose="020B0604020202020204" pitchFamily="34" charset="0"/>
              <a:buChar char="•"/>
            </a:pPr>
            <a:r>
              <a:rPr lang="en-GB" sz="2000"/>
              <a:t>As babies’ eligibility may change, please monitor this during their time on the NICU. Record all details of this on the paper screening log. </a:t>
            </a:r>
          </a:p>
          <a:p>
            <a:pPr marL="285750" indent="-285750">
              <a:lnSpc>
                <a:spcPct val="150000"/>
              </a:lnSpc>
              <a:buFont typeface="Arial" panose="020B0604020202020204" pitchFamily="34" charset="0"/>
              <a:buChar char="•"/>
            </a:pPr>
            <a:r>
              <a:rPr lang="en-GB" sz="2000"/>
              <a:t>In </a:t>
            </a:r>
            <a:r>
              <a:rPr lang="en-GB" sz="2000" err="1"/>
              <a:t>REDCap</a:t>
            </a:r>
            <a:r>
              <a:rPr lang="en-GB" sz="2000"/>
              <a:t> - Record screening data in the “screening log” form. Only record information on </a:t>
            </a:r>
            <a:r>
              <a:rPr lang="en-GB" sz="2000" err="1"/>
              <a:t>REDCap</a:t>
            </a:r>
            <a:r>
              <a:rPr lang="en-GB" sz="2000"/>
              <a:t> when an outcome for that baby has been reached. Ensure that only 1 reason per participant is uploaded. (See diagram on next slide)</a:t>
            </a:r>
          </a:p>
          <a:p>
            <a:pPr marL="285750" indent="-285750">
              <a:lnSpc>
                <a:spcPct val="150000"/>
              </a:lnSpc>
              <a:buFont typeface="Arial" panose="020B0604020202020204" pitchFamily="34" charset="0"/>
              <a:buChar char="•"/>
            </a:pPr>
            <a:r>
              <a:rPr lang="en-GB" sz="2000"/>
              <a:t>Ensure the form status is “complete”, save and exit/go to next form.</a:t>
            </a:r>
          </a:p>
          <a:p>
            <a:pPr marL="285750" indent="-285750">
              <a:lnSpc>
                <a:spcPct val="150000"/>
              </a:lnSpc>
              <a:buFont typeface="Arial" panose="020B0604020202020204" pitchFamily="34" charset="0"/>
              <a:buChar char="•"/>
            </a:pPr>
            <a:endParaRPr lang="en-GB" sz="2000"/>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A9BF7410-ADCA-E854-7B40-8EBC265FC80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8EAC831-98E8-6D40-041C-41B652F393C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57737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A6FC1-A881-4200-04C9-ED5D1AE1E0A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FF5F9B-9B39-E5E7-9B9F-D8C5C75CF24C}"/>
              </a:ext>
            </a:extLst>
          </p:cNvPr>
          <p:cNvSpPr/>
          <p:nvPr/>
        </p:nvSpPr>
        <p:spPr>
          <a:xfrm>
            <a:off x="0" y="1295340"/>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06C8614-AC63-8114-5442-27962C583297}"/>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0FD71752-E123-4598-D5D0-F0DF0052352E}"/>
              </a:ext>
            </a:extLst>
          </p:cNvPr>
          <p:cNvSpPr>
            <a:spLocks noGrp="1"/>
          </p:cNvSpPr>
          <p:nvPr>
            <p:ph type="sldNum" sz="quarter" idx="4"/>
          </p:nvPr>
        </p:nvSpPr>
        <p:spPr/>
        <p:txBody>
          <a:bodyPr/>
          <a:lstStyle/>
          <a:p>
            <a:fld id="{820EACED-CA5D-B048-836B-BF30EF0E914A}" type="slidenum">
              <a:rPr lang="en-US" smtClean="0"/>
              <a:pPr/>
              <a:t>24</a:t>
            </a:fld>
            <a:endParaRPr lang="en-US"/>
          </a:p>
        </p:txBody>
      </p:sp>
      <p:pic>
        <p:nvPicPr>
          <p:cNvPr id="7" name="Picture 6" descr="A hand holding a baby&#10;&#10;AI-generated content may be incorrect.">
            <a:extLst>
              <a:ext uri="{FF2B5EF4-FFF2-40B4-BE49-F238E27FC236}">
                <a16:creationId xmlns:a16="http://schemas.microsoft.com/office/drawing/2014/main" id="{C01C63A7-D8D6-32E2-D579-8F79F156C02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093636F-0126-9D6D-C4A7-D9E2879823F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1" name="Picture 10">
            <a:extLst>
              <a:ext uri="{FF2B5EF4-FFF2-40B4-BE49-F238E27FC236}">
                <a16:creationId xmlns:a16="http://schemas.microsoft.com/office/drawing/2014/main" id="{01A0FB4B-D13E-0F03-8691-2F290EFD2C8D}"/>
              </a:ext>
            </a:extLst>
          </p:cNvPr>
          <p:cNvPicPr>
            <a:picLocks noChangeAspect="1"/>
          </p:cNvPicPr>
          <p:nvPr/>
        </p:nvPicPr>
        <p:blipFill>
          <a:blip r:embed="rId4"/>
          <a:stretch>
            <a:fillRect/>
          </a:stretch>
        </p:blipFill>
        <p:spPr>
          <a:xfrm>
            <a:off x="931094" y="1295340"/>
            <a:ext cx="10565442" cy="5562660"/>
          </a:xfrm>
          <a:prstGeom prst="rect">
            <a:avLst/>
          </a:prstGeom>
        </p:spPr>
      </p:pic>
    </p:spTree>
    <p:extLst>
      <p:ext uri="{BB962C8B-B14F-4D97-AF65-F5344CB8AC3E}">
        <p14:creationId xmlns:p14="http://schemas.microsoft.com/office/powerpoint/2010/main" val="126107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CA33-9FEE-E06D-C738-297C51DCC6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94022F-E38D-FD36-E23B-10F5E79AF9F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480EA6F-274C-F73F-813F-4D2C86DC055E}"/>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11033E16-2C9F-263B-3B0A-DAF3DE4A7744}"/>
              </a:ext>
            </a:extLst>
          </p:cNvPr>
          <p:cNvSpPr>
            <a:spLocks noGrp="1"/>
          </p:cNvSpPr>
          <p:nvPr>
            <p:ph type="sldNum" sz="quarter" idx="4"/>
          </p:nvPr>
        </p:nvSpPr>
        <p:spPr/>
        <p:txBody>
          <a:bodyPr/>
          <a:lstStyle/>
          <a:p>
            <a:fld id="{820EACED-CA5D-B048-836B-BF30EF0E914A}" type="slidenum">
              <a:rPr lang="en-US" smtClean="0"/>
              <a:pPr/>
              <a:t>25</a:t>
            </a:fld>
            <a:endParaRPr lang="en-US"/>
          </a:p>
        </p:txBody>
      </p:sp>
      <p:pic>
        <p:nvPicPr>
          <p:cNvPr id="7" name="Picture 6" descr="A hand holding a baby&#10;&#10;AI-generated content may be incorrect.">
            <a:extLst>
              <a:ext uri="{FF2B5EF4-FFF2-40B4-BE49-F238E27FC236}">
                <a16:creationId xmlns:a16="http://schemas.microsoft.com/office/drawing/2014/main" id="{D99BE1E5-957A-A614-E85B-61CA26D606D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A8F66D0-2157-64A0-9BFA-4482B7CD0F4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8" name="Picture 7">
            <a:extLst>
              <a:ext uri="{FF2B5EF4-FFF2-40B4-BE49-F238E27FC236}">
                <a16:creationId xmlns:a16="http://schemas.microsoft.com/office/drawing/2014/main" id="{484614CA-8F1B-CA97-BD70-72DEFE6B4799}"/>
              </a:ext>
            </a:extLst>
          </p:cNvPr>
          <p:cNvPicPr>
            <a:picLocks noChangeAspect="1"/>
          </p:cNvPicPr>
          <p:nvPr/>
        </p:nvPicPr>
        <p:blipFill>
          <a:blip r:embed="rId4"/>
          <a:stretch>
            <a:fillRect/>
          </a:stretch>
        </p:blipFill>
        <p:spPr>
          <a:xfrm>
            <a:off x="2481826" y="1306240"/>
            <a:ext cx="7287816" cy="5551760"/>
          </a:xfrm>
          <a:prstGeom prst="rect">
            <a:avLst/>
          </a:prstGeom>
        </p:spPr>
      </p:pic>
    </p:spTree>
    <p:extLst>
      <p:ext uri="{BB962C8B-B14F-4D97-AF65-F5344CB8AC3E}">
        <p14:creationId xmlns:p14="http://schemas.microsoft.com/office/powerpoint/2010/main" val="1683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3C47-A2D8-C977-D269-5F2F3A08155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D1B075C-1DC1-83F2-F070-0B9A0E743CE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1375EFA-9B72-BDCB-ED2B-D14105848099}"/>
              </a:ext>
            </a:extLst>
          </p:cNvPr>
          <p:cNvSpPr>
            <a:spLocks noGrp="1"/>
          </p:cNvSpPr>
          <p:nvPr>
            <p:ph type="title"/>
          </p:nvPr>
        </p:nvSpPr>
        <p:spPr>
          <a:xfrm>
            <a:off x="1325563" y="153472"/>
            <a:ext cx="10440987" cy="900000"/>
          </a:xfrm>
        </p:spPr>
        <p:txBody>
          <a:bodyPr>
            <a:normAutofit/>
          </a:bodyPr>
          <a:lstStyle/>
          <a:p>
            <a:r>
              <a:rPr lang="en-US"/>
              <a:t>Recruitment and retention</a:t>
            </a:r>
          </a:p>
        </p:txBody>
      </p:sp>
      <p:sp>
        <p:nvSpPr>
          <p:cNvPr id="2" name="Slide Number Placeholder 1">
            <a:extLst>
              <a:ext uri="{FF2B5EF4-FFF2-40B4-BE49-F238E27FC236}">
                <a16:creationId xmlns:a16="http://schemas.microsoft.com/office/drawing/2014/main" id="{CD337C93-0227-F8A0-27F8-8D3030F84448}"/>
              </a:ext>
            </a:extLst>
          </p:cNvPr>
          <p:cNvSpPr>
            <a:spLocks noGrp="1"/>
          </p:cNvSpPr>
          <p:nvPr>
            <p:ph type="sldNum" sz="quarter" idx="4"/>
          </p:nvPr>
        </p:nvSpPr>
        <p:spPr/>
        <p:txBody>
          <a:bodyPr/>
          <a:lstStyle/>
          <a:p>
            <a:fld id="{820EACED-CA5D-B048-836B-BF30EF0E914A}" type="slidenum">
              <a:rPr lang="en-US" smtClean="0"/>
              <a:pPr/>
              <a:t>26</a:t>
            </a:fld>
            <a:endParaRPr lang="en-US"/>
          </a:p>
        </p:txBody>
      </p:sp>
      <p:sp>
        <p:nvSpPr>
          <p:cNvPr id="8" name="TextBox 7">
            <a:extLst>
              <a:ext uri="{FF2B5EF4-FFF2-40B4-BE49-F238E27FC236}">
                <a16:creationId xmlns:a16="http://schemas.microsoft.com/office/drawing/2014/main" id="{B619ED1A-9161-0E90-F685-1A143DD30480}"/>
              </a:ext>
            </a:extLst>
          </p:cNvPr>
          <p:cNvSpPr txBox="1"/>
          <p:nvPr/>
        </p:nvSpPr>
        <p:spPr>
          <a:xfrm>
            <a:off x="907500" y="1713120"/>
            <a:ext cx="11163367" cy="6093976"/>
          </a:xfrm>
          <a:prstGeom prst="rect">
            <a:avLst/>
          </a:prstGeom>
          <a:noFill/>
        </p:spPr>
        <p:txBody>
          <a:bodyPr wrap="square" rtlCol="0">
            <a:spAutoFit/>
          </a:bodyPr>
          <a:lstStyle/>
          <a:p>
            <a:pPr>
              <a:lnSpc>
                <a:spcPct val="150000"/>
              </a:lnSpc>
            </a:pPr>
            <a:r>
              <a:rPr lang="en-GB" sz="2400" b="1">
                <a:solidFill>
                  <a:srgbClr val="BE8FC3"/>
                </a:solidFill>
              </a:rPr>
              <a:t>240</a:t>
            </a:r>
            <a:r>
              <a:rPr lang="en-GB" sz="2000"/>
              <a:t> participants overall </a:t>
            </a:r>
          </a:p>
          <a:p>
            <a:pPr>
              <a:lnSpc>
                <a:spcPct val="150000"/>
              </a:lnSpc>
            </a:pPr>
            <a:endParaRPr lang="en-GB" sz="2000"/>
          </a:p>
          <a:p>
            <a:pPr>
              <a:lnSpc>
                <a:spcPct val="150000"/>
              </a:lnSpc>
            </a:pPr>
            <a:endParaRPr lang="en-GB" sz="2000"/>
          </a:p>
          <a:p>
            <a:pPr>
              <a:lnSpc>
                <a:spcPct val="150000"/>
              </a:lnSpc>
            </a:pPr>
            <a:r>
              <a:rPr lang="en-GB" sz="2000"/>
              <a:t>Retention is really important.</a:t>
            </a:r>
          </a:p>
          <a:p>
            <a:pPr marL="285750" indent="-285750">
              <a:lnSpc>
                <a:spcPct val="150000"/>
              </a:lnSpc>
              <a:buFont typeface="Arial" panose="020B0604020202020204" pitchFamily="34" charset="0"/>
              <a:buChar char="•"/>
            </a:pPr>
            <a:r>
              <a:rPr lang="en-GB" sz="2000" b="1"/>
              <a:t>Sites can aid retention by:</a:t>
            </a:r>
          </a:p>
          <a:p>
            <a:pPr marL="1257300" lvl="2" indent="-342900">
              <a:lnSpc>
                <a:spcPct val="150000"/>
              </a:lnSpc>
              <a:buClr>
                <a:srgbClr val="00B050"/>
              </a:buClr>
              <a:buFont typeface="Wingdings" panose="05000000000000000000" pitchFamily="2" charset="2"/>
              <a:buChar char="ü"/>
            </a:pPr>
            <a:r>
              <a:rPr lang="en-GB" sz="2000"/>
              <a:t>Ensure parents are aware of importance of collecting follow up data </a:t>
            </a:r>
          </a:p>
          <a:p>
            <a:pPr marL="1257300" lvl="2" indent="-342900">
              <a:lnSpc>
                <a:spcPct val="150000"/>
              </a:lnSpc>
              <a:buClr>
                <a:srgbClr val="00B050"/>
              </a:buClr>
              <a:buFont typeface="Wingdings" panose="05000000000000000000" pitchFamily="2" charset="2"/>
              <a:buChar char="ü"/>
            </a:pPr>
            <a:r>
              <a:rPr lang="en-GB" sz="2000"/>
              <a:t>Explain processes clearly to the parents of potential participants </a:t>
            </a:r>
          </a:p>
          <a:p>
            <a:pPr marL="1257300" lvl="2" indent="-342900">
              <a:lnSpc>
                <a:spcPct val="150000"/>
              </a:lnSpc>
              <a:buClr>
                <a:srgbClr val="00B050"/>
              </a:buClr>
              <a:buFont typeface="Wingdings" panose="05000000000000000000" pitchFamily="2" charset="2"/>
              <a:buChar char="ü"/>
            </a:pPr>
            <a:r>
              <a:rPr lang="en-GB" sz="2000"/>
              <a:t>Check contact details are correct and up to date for the parents/families </a:t>
            </a:r>
          </a:p>
          <a:p>
            <a:pPr marL="1257300" lvl="2" indent="-342900">
              <a:lnSpc>
                <a:spcPct val="150000"/>
              </a:lnSpc>
              <a:buClr>
                <a:srgbClr val="00B050"/>
              </a:buClr>
              <a:buFont typeface="Wingdings" panose="05000000000000000000" pitchFamily="2" charset="2"/>
              <a:buChar char="ü"/>
            </a:pPr>
            <a:r>
              <a:rPr lang="en-GB" sz="2000"/>
              <a:t>Notify NCTU should contact details change for any personnel participating or working on the trial.</a:t>
            </a:r>
          </a:p>
          <a:p>
            <a:pPr marL="285750" indent="-285750">
              <a:lnSpc>
                <a:spcPct val="150000"/>
              </a:lnSpc>
              <a:buFont typeface="Arial" panose="020B0604020202020204" pitchFamily="34" charset="0"/>
              <a:buChar char="•"/>
            </a:pPr>
            <a:endParaRPr lang="en-GB" sz="2000"/>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20AF5FDC-9F81-5989-4AC5-65A22D7E30A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601E5BD-266F-F1D1-E12D-9403A10463E2}"/>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04713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B238E-C6A2-70FE-2911-A693B88EB8A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1BCD5A9-00DF-94C7-11F1-C1B338B29CD2}"/>
              </a:ext>
            </a:extLst>
          </p:cNvPr>
          <p:cNvSpPr>
            <a:spLocks noGrp="1"/>
          </p:cNvSpPr>
          <p:nvPr>
            <p:ph type="ctrTitle"/>
          </p:nvPr>
        </p:nvSpPr>
        <p:spPr>
          <a:xfrm>
            <a:off x="869130" y="2081863"/>
            <a:ext cx="11499850" cy="1620837"/>
          </a:xfrm>
        </p:spPr>
        <p:txBody>
          <a:bodyPr>
            <a:normAutofit fontScale="90000"/>
          </a:bodyPr>
          <a:lstStyle/>
          <a:p>
            <a:r>
              <a:rPr lang="en-GB"/>
              <a:t>Participant information and consent</a:t>
            </a:r>
          </a:p>
        </p:txBody>
      </p:sp>
      <p:grpSp>
        <p:nvGrpSpPr>
          <p:cNvPr id="3" name="Group 2">
            <a:extLst>
              <a:ext uri="{FF2B5EF4-FFF2-40B4-BE49-F238E27FC236}">
                <a16:creationId xmlns:a16="http://schemas.microsoft.com/office/drawing/2014/main" id="{9999464B-F3C7-17BC-EF97-6D121F90E048}"/>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D8E28966-952C-6536-83C4-2730414108F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852C23E-D0EA-765E-13FB-568556782D9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62E6AEB7-6D40-4970-4CDB-D83C37999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F11BD124-EF4E-9F64-F905-7226D256B2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84AAAA-CBB8-AFEE-48E5-85F125FA5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4CEECFD1-84E3-3BD9-071D-91611A71D353}"/>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5000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E72A-5073-D5D1-5FE1-E6317ED386D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1404DF-D5AE-6901-DE0E-721422524C3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E217425-598B-F4D8-B1A8-7781A771ED6D}"/>
              </a:ext>
            </a:extLst>
          </p:cNvPr>
          <p:cNvSpPr>
            <a:spLocks noGrp="1"/>
          </p:cNvSpPr>
          <p:nvPr>
            <p:ph type="title"/>
          </p:nvPr>
        </p:nvSpPr>
        <p:spPr>
          <a:xfrm>
            <a:off x="1325563" y="153472"/>
            <a:ext cx="10440987" cy="900000"/>
          </a:xfrm>
        </p:spPr>
        <p:txBody>
          <a:bodyPr>
            <a:normAutofit/>
          </a:bodyPr>
          <a:lstStyle/>
          <a:p>
            <a:r>
              <a:rPr lang="en-US"/>
              <a:t>Participant approach</a:t>
            </a:r>
          </a:p>
        </p:txBody>
      </p:sp>
      <p:sp>
        <p:nvSpPr>
          <p:cNvPr id="2" name="Slide Number Placeholder 1">
            <a:extLst>
              <a:ext uri="{FF2B5EF4-FFF2-40B4-BE49-F238E27FC236}">
                <a16:creationId xmlns:a16="http://schemas.microsoft.com/office/drawing/2014/main" id="{C4A51E03-5AE7-73A3-ED55-EB9239A05C46}"/>
              </a:ext>
            </a:extLst>
          </p:cNvPr>
          <p:cNvSpPr>
            <a:spLocks noGrp="1"/>
          </p:cNvSpPr>
          <p:nvPr>
            <p:ph type="sldNum" sz="quarter" idx="4"/>
          </p:nvPr>
        </p:nvSpPr>
        <p:spPr/>
        <p:txBody>
          <a:bodyPr/>
          <a:lstStyle/>
          <a:p>
            <a:fld id="{820EACED-CA5D-B048-836B-BF30EF0E914A}" type="slidenum">
              <a:rPr lang="en-US" smtClean="0"/>
              <a:pPr/>
              <a:t>28</a:t>
            </a:fld>
            <a:endParaRPr lang="en-US"/>
          </a:p>
        </p:txBody>
      </p:sp>
      <p:sp>
        <p:nvSpPr>
          <p:cNvPr id="8" name="TextBox 7">
            <a:extLst>
              <a:ext uri="{FF2B5EF4-FFF2-40B4-BE49-F238E27FC236}">
                <a16:creationId xmlns:a16="http://schemas.microsoft.com/office/drawing/2014/main" id="{4B7CB653-727C-D43D-DBA1-F7F86354F7C6}"/>
              </a:ext>
            </a:extLst>
          </p:cNvPr>
          <p:cNvSpPr txBox="1"/>
          <p:nvPr/>
        </p:nvSpPr>
        <p:spPr>
          <a:xfrm>
            <a:off x="907500" y="1713120"/>
            <a:ext cx="11284500" cy="4036426"/>
          </a:xfrm>
          <a:prstGeom prst="rect">
            <a:avLst/>
          </a:prstGeom>
          <a:noFill/>
        </p:spPr>
        <p:txBody>
          <a:bodyPr wrap="square" rtlCol="0">
            <a:spAutoFit/>
          </a:bodyPr>
          <a:lstStyle/>
          <a:p>
            <a:r>
              <a:rPr lang="en-GB" sz="2000" b="1" u="sng">
                <a:solidFill>
                  <a:srgbClr val="BE8FC3"/>
                </a:solidFill>
              </a:rPr>
              <a:t>Participant information and consent</a:t>
            </a:r>
          </a:p>
          <a:p>
            <a:pPr marL="285750" indent="-285750">
              <a:lnSpc>
                <a:spcPct val="150000"/>
              </a:lnSpc>
              <a:buFont typeface="Arial" panose="020B0604020202020204" pitchFamily="34" charset="0"/>
              <a:buChar char="•"/>
            </a:pPr>
            <a:r>
              <a:rPr lang="en-GB" sz="2000"/>
              <a:t>Use the Parent Information Sheet (PIS) to facilitate a conversation with the parents/families.</a:t>
            </a:r>
          </a:p>
          <a:p>
            <a:pPr marL="1257300" lvl="2" indent="-342900">
              <a:lnSpc>
                <a:spcPct val="150000"/>
              </a:lnSpc>
              <a:buFont typeface="Wingdings" panose="05000000000000000000" pitchFamily="2" charset="2"/>
              <a:buChar char="Ø"/>
            </a:pPr>
            <a:r>
              <a:rPr lang="en-GB" sz="2000"/>
              <a:t>There is an animation video also available to accompany this PIS. This will have translated subtitles to 10 languages. </a:t>
            </a:r>
          </a:p>
          <a:p>
            <a:pPr marL="1257300" lvl="2" indent="-342900">
              <a:lnSpc>
                <a:spcPct val="150000"/>
              </a:lnSpc>
              <a:buFont typeface="Wingdings" panose="05000000000000000000" pitchFamily="2" charset="2"/>
              <a:buChar char="Ø"/>
            </a:pPr>
            <a:endParaRPr lang="en-GB" sz="2000"/>
          </a:p>
          <a:p>
            <a:pPr marL="285750" indent="-285750">
              <a:lnSpc>
                <a:spcPct val="150000"/>
              </a:lnSpc>
              <a:buFont typeface="Arial" panose="020B0604020202020204" pitchFamily="34" charset="0"/>
              <a:buChar char="•"/>
            </a:pPr>
            <a:r>
              <a:rPr lang="en-GB" sz="2000"/>
              <a:t>Remain in equipoise and encourage this in communications</a:t>
            </a:r>
          </a:p>
          <a:p>
            <a:pPr marL="285750" indent="-285750">
              <a:lnSpc>
                <a:spcPct val="150000"/>
              </a:lnSpc>
              <a:buFont typeface="Arial" panose="020B0604020202020204" pitchFamily="34" charset="0"/>
              <a:buChar char="•"/>
            </a:pPr>
            <a:r>
              <a:rPr lang="en-GB" sz="2000"/>
              <a:t>Give enough time for parents to ask questions and consider participation</a:t>
            </a:r>
          </a:p>
          <a:p>
            <a:pPr marL="285750" indent="-285750">
              <a:lnSpc>
                <a:spcPct val="150000"/>
              </a:lnSpc>
              <a:buFont typeface="Arial" panose="020B0604020202020204" pitchFamily="34" charset="0"/>
              <a:buChar char="•"/>
            </a:pPr>
            <a:r>
              <a:rPr lang="en-GB" sz="2000"/>
              <a:t>Consent can be taken prior to eligibility being confirmed. In these instances, please make sure to explain to parents that their baby(s) might not be in the trial if they later become ineligible.</a:t>
            </a:r>
          </a:p>
        </p:txBody>
      </p:sp>
      <p:pic>
        <p:nvPicPr>
          <p:cNvPr id="7" name="Picture 6" descr="A hand holding a baby&#10;&#10;AI-generated content may be incorrect.">
            <a:extLst>
              <a:ext uri="{FF2B5EF4-FFF2-40B4-BE49-F238E27FC236}">
                <a16:creationId xmlns:a16="http://schemas.microsoft.com/office/drawing/2014/main" id="{2A8DED9B-A4D2-C862-206C-8924D55EB7E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07E9962-26A0-71C5-EF91-C10713362BA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777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B2FEB-2DB4-7FB6-54FD-321E5CD70A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7F7C89-138C-1410-E386-F5FA666FDD1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680A00B-B9FA-05B2-BE0C-3D69549DB7F1}"/>
              </a:ext>
            </a:extLst>
          </p:cNvPr>
          <p:cNvSpPr>
            <a:spLocks noGrp="1"/>
          </p:cNvSpPr>
          <p:nvPr>
            <p:ph type="title"/>
          </p:nvPr>
        </p:nvSpPr>
        <p:spPr>
          <a:xfrm>
            <a:off x="1325563" y="153472"/>
            <a:ext cx="10440987" cy="900000"/>
          </a:xfrm>
        </p:spPr>
        <p:txBody>
          <a:bodyPr>
            <a:normAutofit/>
          </a:bodyPr>
          <a:lstStyle/>
          <a:p>
            <a:r>
              <a:rPr lang="en-US"/>
              <a:t>Participant approach</a:t>
            </a:r>
          </a:p>
        </p:txBody>
      </p:sp>
      <p:sp>
        <p:nvSpPr>
          <p:cNvPr id="2" name="Slide Number Placeholder 1">
            <a:extLst>
              <a:ext uri="{FF2B5EF4-FFF2-40B4-BE49-F238E27FC236}">
                <a16:creationId xmlns:a16="http://schemas.microsoft.com/office/drawing/2014/main" id="{3E0EA775-80DA-5288-FB9A-23037E9B198C}"/>
              </a:ext>
            </a:extLst>
          </p:cNvPr>
          <p:cNvSpPr>
            <a:spLocks noGrp="1"/>
          </p:cNvSpPr>
          <p:nvPr>
            <p:ph type="sldNum" sz="quarter" idx="4"/>
          </p:nvPr>
        </p:nvSpPr>
        <p:spPr/>
        <p:txBody>
          <a:bodyPr/>
          <a:lstStyle/>
          <a:p>
            <a:fld id="{820EACED-CA5D-B048-836B-BF30EF0E914A}" type="slidenum">
              <a:rPr lang="en-US" smtClean="0"/>
              <a:pPr/>
              <a:t>29</a:t>
            </a:fld>
            <a:endParaRPr lang="en-US"/>
          </a:p>
        </p:txBody>
      </p:sp>
      <p:sp>
        <p:nvSpPr>
          <p:cNvPr id="8" name="TextBox 7">
            <a:extLst>
              <a:ext uri="{FF2B5EF4-FFF2-40B4-BE49-F238E27FC236}">
                <a16:creationId xmlns:a16="http://schemas.microsoft.com/office/drawing/2014/main" id="{36047ED8-C731-2C81-6C2E-98DC60CEA2E3}"/>
              </a:ext>
            </a:extLst>
          </p:cNvPr>
          <p:cNvSpPr txBox="1"/>
          <p:nvPr/>
        </p:nvSpPr>
        <p:spPr>
          <a:xfrm>
            <a:off x="907500" y="1713120"/>
            <a:ext cx="11284500" cy="3385542"/>
          </a:xfrm>
          <a:prstGeom prst="rect">
            <a:avLst/>
          </a:prstGeom>
          <a:noFill/>
        </p:spPr>
        <p:txBody>
          <a:bodyPr wrap="square" rtlCol="0">
            <a:spAutoFit/>
          </a:bodyPr>
          <a:lstStyle/>
          <a:p>
            <a:r>
              <a:rPr lang="en-GB" sz="2000" b="1" u="sng">
                <a:solidFill>
                  <a:srgbClr val="BE8FC3"/>
                </a:solidFill>
              </a:rPr>
              <a:t>Participant information and consent</a:t>
            </a:r>
          </a:p>
          <a:p>
            <a:endParaRPr lang="en-GB" sz="2000"/>
          </a:p>
          <a:p>
            <a:pPr marL="285750" indent="-285750">
              <a:lnSpc>
                <a:spcPct val="150000"/>
              </a:lnSpc>
              <a:buFont typeface="Arial" panose="020B0604020202020204" pitchFamily="34" charset="0"/>
              <a:buChar char="•"/>
            </a:pPr>
            <a:r>
              <a:rPr lang="en-GB" sz="2000"/>
              <a:t>If the parents are happy for their baby to take part, consent can be taken by a delegated member of staff. Consent will be via </a:t>
            </a:r>
            <a:r>
              <a:rPr lang="en-GB" sz="2000" b="1"/>
              <a:t>p</a:t>
            </a:r>
            <a:r>
              <a:rPr lang="en-GB" sz="2000" b="1">
                <a:solidFill>
                  <a:schemeClr val="bg1">
                    <a:lumMod val="10000"/>
                  </a:schemeClr>
                </a:solidFill>
              </a:rPr>
              <a:t>ape</a:t>
            </a:r>
            <a:r>
              <a:rPr lang="en-GB" sz="2000" b="1"/>
              <a:t>r only</a:t>
            </a:r>
            <a:r>
              <a:rPr lang="en-GB" sz="2000"/>
              <a:t>. </a:t>
            </a:r>
          </a:p>
          <a:p>
            <a:pPr marL="285750" indent="-285750">
              <a:lnSpc>
                <a:spcPct val="150000"/>
              </a:lnSpc>
              <a:buFont typeface="Arial" panose="020B0604020202020204" pitchFamily="34" charset="0"/>
              <a:buChar char="•"/>
            </a:pPr>
            <a:endParaRPr lang="en-GB" sz="2000"/>
          </a:p>
          <a:p>
            <a:pPr marL="285750" indent="-285750">
              <a:lnSpc>
                <a:spcPct val="150000"/>
              </a:lnSpc>
              <a:buFont typeface="Arial" panose="020B0604020202020204" pitchFamily="34" charset="0"/>
              <a:buChar char="•"/>
            </a:pPr>
            <a:r>
              <a:rPr lang="en-GB" sz="2000"/>
              <a:t>Please remember that consent must be taken by the </a:t>
            </a:r>
            <a:r>
              <a:rPr lang="en-GB" sz="2000" b="1"/>
              <a:t>mother only.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45FCB389-7046-BD94-46C0-F70D688AB13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CD1AA20-E1F8-2255-994D-BEFDA43D91A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2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B55F-0902-5B35-0DCE-A81D90758DF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7B5F297-5A2F-C6AA-6B1B-FC02A090FBEB}"/>
              </a:ext>
            </a:extLst>
          </p:cNvPr>
          <p:cNvSpPr>
            <a:spLocks noGrp="1"/>
          </p:cNvSpPr>
          <p:nvPr>
            <p:ph type="ctrTitle"/>
          </p:nvPr>
        </p:nvSpPr>
        <p:spPr>
          <a:xfrm>
            <a:off x="869130" y="2081863"/>
            <a:ext cx="11499850" cy="1620837"/>
          </a:xfrm>
        </p:spPr>
        <p:txBody>
          <a:bodyPr>
            <a:normAutofit/>
          </a:bodyPr>
          <a:lstStyle/>
          <a:p>
            <a:r>
              <a:rPr lang="en-GB"/>
              <a:t>Welcome/introductions</a:t>
            </a:r>
          </a:p>
        </p:txBody>
      </p:sp>
      <p:grpSp>
        <p:nvGrpSpPr>
          <p:cNvPr id="3" name="Group 2">
            <a:extLst>
              <a:ext uri="{FF2B5EF4-FFF2-40B4-BE49-F238E27FC236}">
                <a16:creationId xmlns:a16="http://schemas.microsoft.com/office/drawing/2014/main" id="{10831EB8-9EDB-7645-D96F-3E10E1061356}"/>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CB65744B-BC42-2B97-B99A-64D70CED87D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D15A033C-8F65-3905-3649-533B469896D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5C3022A4-565A-EDBD-181E-6B5DEF79C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86FDD6A3-9ABB-99AF-D686-1BCF49E51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3F8CF98-AF57-8E08-ABE4-AA91CEBE2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09C94098-9583-8F11-7B22-24374A93029B}"/>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3976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5F8DD-287C-F226-CA80-77B66ED5F8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135B26-E3F0-956A-9E27-4BD4CD28A99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C8946D6-B3E9-DD02-FBC3-06FEBEB4FFAD}"/>
              </a:ext>
            </a:extLst>
          </p:cNvPr>
          <p:cNvSpPr>
            <a:spLocks noGrp="1"/>
          </p:cNvSpPr>
          <p:nvPr>
            <p:ph type="title"/>
          </p:nvPr>
        </p:nvSpPr>
        <p:spPr>
          <a:xfrm>
            <a:off x="1325563" y="153472"/>
            <a:ext cx="10440987" cy="900000"/>
          </a:xfrm>
        </p:spPr>
        <p:txBody>
          <a:bodyPr>
            <a:normAutofit/>
          </a:bodyPr>
          <a:lstStyle/>
          <a:p>
            <a:r>
              <a:rPr lang="en-US"/>
              <a:t>Consent</a:t>
            </a:r>
          </a:p>
        </p:txBody>
      </p:sp>
      <p:sp>
        <p:nvSpPr>
          <p:cNvPr id="2" name="Slide Number Placeholder 1">
            <a:extLst>
              <a:ext uri="{FF2B5EF4-FFF2-40B4-BE49-F238E27FC236}">
                <a16:creationId xmlns:a16="http://schemas.microsoft.com/office/drawing/2014/main" id="{62AFE2B0-E3D7-BB50-5713-7E3ECB8136A9}"/>
              </a:ext>
            </a:extLst>
          </p:cNvPr>
          <p:cNvSpPr>
            <a:spLocks noGrp="1"/>
          </p:cNvSpPr>
          <p:nvPr>
            <p:ph type="sldNum" sz="quarter" idx="4"/>
          </p:nvPr>
        </p:nvSpPr>
        <p:spPr/>
        <p:txBody>
          <a:bodyPr/>
          <a:lstStyle/>
          <a:p>
            <a:fld id="{820EACED-CA5D-B048-836B-BF30EF0E914A}" type="slidenum">
              <a:rPr lang="en-US" smtClean="0"/>
              <a:pPr/>
              <a:t>30</a:t>
            </a:fld>
            <a:endParaRPr lang="en-US"/>
          </a:p>
        </p:txBody>
      </p:sp>
      <p:sp>
        <p:nvSpPr>
          <p:cNvPr id="8" name="TextBox 7">
            <a:extLst>
              <a:ext uri="{FF2B5EF4-FFF2-40B4-BE49-F238E27FC236}">
                <a16:creationId xmlns:a16="http://schemas.microsoft.com/office/drawing/2014/main" id="{E24C47B7-8892-92ED-301F-A39D62CDA580}"/>
              </a:ext>
            </a:extLst>
          </p:cNvPr>
          <p:cNvSpPr txBox="1"/>
          <p:nvPr/>
        </p:nvSpPr>
        <p:spPr>
          <a:xfrm>
            <a:off x="907500" y="1713120"/>
            <a:ext cx="11163367" cy="5050100"/>
          </a:xfrm>
          <a:prstGeom prst="rect">
            <a:avLst/>
          </a:prstGeom>
          <a:noFill/>
        </p:spPr>
        <p:txBody>
          <a:bodyPr wrap="square" rtlCol="0">
            <a:spAutoFit/>
          </a:bodyPr>
          <a:lstStyle/>
          <a:p>
            <a:pPr marL="342900" indent="-342900">
              <a:lnSpc>
                <a:spcPts val="3000"/>
              </a:lnSpc>
              <a:buClr>
                <a:srgbClr val="00B050"/>
              </a:buClr>
              <a:buFont typeface="Wingdings" panose="05000000000000000000" pitchFamily="2" charset="2"/>
              <a:buChar char="ü"/>
            </a:pPr>
            <a:r>
              <a:rPr lang="en-GB" sz="2000"/>
              <a:t>Consent can be taken by trained and delegated health care professionals (dependent on what is approved at your Trust)</a:t>
            </a:r>
          </a:p>
          <a:p>
            <a:pPr marL="285750" indent="-285750">
              <a:lnSpc>
                <a:spcPts val="3000"/>
              </a:lnSpc>
              <a:buClr>
                <a:srgbClr val="00B050"/>
              </a:buClr>
              <a:buFont typeface="Wingdings" panose="05000000000000000000" pitchFamily="2" charset="2"/>
              <a:buChar char="ü"/>
            </a:pPr>
            <a:r>
              <a:rPr lang="en-GB" sz="2000"/>
              <a:t>Investigator (or delegate) must sign and date Informed Consent Form (ICF) in presence of mother (i.e. on same day)</a:t>
            </a:r>
          </a:p>
          <a:p>
            <a:pPr marL="285750" indent="-285750">
              <a:lnSpc>
                <a:spcPts val="3000"/>
              </a:lnSpc>
              <a:buClr>
                <a:srgbClr val="00B050"/>
              </a:buClr>
              <a:buFont typeface="Wingdings" panose="05000000000000000000" pitchFamily="2" charset="2"/>
              <a:buChar char="ü"/>
            </a:pPr>
            <a:r>
              <a:rPr lang="en-GB" sz="2000"/>
              <a:t>Ensure the mother completes the ICF properly. E.g. initials in the boxes</a:t>
            </a:r>
          </a:p>
          <a:p>
            <a:pPr marL="285750" indent="-285750">
              <a:lnSpc>
                <a:spcPts val="3000"/>
              </a:lnSpc>
              <a:buClr>
                <a:srgbClr val="00B050"/>
              </a:buClr>
              <a:buFont typeface="Wingdings" panose="05000000000000000000" pitchFamily="2" charset="2"/>
              <a:buChar char="ü"/>
            </a:pPr>
            <a:r>
              <a:rPr lang="en-GB" sz="2000"/>
              <a:t>Copies of the consent form should go to the mother, be included in the baby’s medical notes, NCTU (via </a:t>
            </a:r>
            <a:r>
              <a:rPr lang="en-GB" sz="2000" err="1"/>
              <a:t>REDCap</a:t>
            </a:r>
            <a:r>
              <a:rPr lang="en-GB" sz="2000"/>
              <a:t> upload) and the site file.</a:t>
            </a:r>
          </a:p>
          <a:p>
            <a:pPr marL="285750" indent="-285750">
              <a:lnSpc>
                <a:spcPts val="3000"/>
              </a:lnSpc>
              <a:buClr>
                <a:srgbClr val="00B050"/>
              </a:buClr>
              <a:buFont typeface="Wingdings" panose="05000000000000000000" pitchFamily="2" charset="2"/>
              <a:buChar char="ü"/>
            </a:pPr>
            <a:r>
              <a:rPr lang="en-GB" sz="2000"/>
              <a:t>Mothers must complete their name and the date section themselves at the time of signing – this should not be prepared in advance</a:t>
            </a:r>
          </a:p>
          <a:p>
            <a:pPr marL="285750" indent="-285750">
              <a:lnSpc>
                <a:spcPts val="3000"/>
              </a:lnSpc>
              <a:buClr>
                <a:srgbClr val="00B050"/>
              </a:buClr>
              <a:buFont typeface="Wingdings" panose="05000000000000000000" pitchFamily="2" charset="2"/>
              <a:buChar char="ü"/>
            </a:pPr>
            <a:r>
              <a:rPr lang="en-GB" sz="2000"/>
              <a:t>Completed paper ICFs must be uploaded to </a:t>
            </a:r>
            <a:r>
              <a:rPr lang="en-GB" sz="2000" err="1"/>
              <a:t>REDCap</a:t>
            </a:r>
            <a:r>
              <a:rPr lang="en-GB" sz="2000"/>
              <a:t> and retained as source data</a:t>
            </a:r>
          </a:p>
          <a:p>
            <a:pPr marL="285750" indent="-285750">
              <a:lnSpc>
                <a:spcPts val="3000"/>
              </a:lnSpc>
              <a:buClr>
                <a:srgbClr val="00B050"/>
              </a:buClr>
              <a:buFont typeface="Wingdings" panose="05000000000000000000" pitchFamily="2" charset="2"/>
              <a:buChar char="ü"/>
            </a:pPr>
            <a:r>
              <a:rPr lang="en-GB" sz="2000"/>
              <a:t>Optional questions must also be completed</a:t>
            </a:r>
          </a:p>
          <a:p>
            <a:pPr marL="285750" indent="-285750">
              <a:lnSpc>
                <a:spcPts val="3000"/>
              </a:lnSpc>
              <a:buFont typeface="Arial" panose="020B0604020202020204" pitchFamily="34" charset="0"/>
              <a:buChar char="•"/>
            </a:pPr>
            <a:endParaRPr lang="en-GB"/>
          </a:p>
          <a:p>
            <a:pPr>
              <a:lnSpc>
                <a:spcPts val="3000"/>
              </a:lnSpc>
            </a:pPr>
            <a:endParaRPr lang="en-GB"/>
          </a:p>
        </p:txBody>
      </p:sp>
      <p:pic>
        <p:nvPicPr>
          <p:cNvPr id="7" name="Picture 6" descr="A hand holding a baby&#10;&#10;AI-generated content may be incorrect.">
            <a:extLst>
              <a:ext uri="{FF2B5EF4-FFF2-40B4-BE49-F238E27FC236}">
                <a16:creationId xmlns:a16="http://schemas.microsoft.com/office/drawing/2014/main" id="{22B3858B-75E9-F326-47DA-5641DA4C708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E435E7E-3341-3140-7710-EC365E5ED0E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73291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26D-EDDD-156D-2C72-C328360E873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830D6B1-AD26-9A98-434F-3D59213ACD1F}"/>
              </a:ext>
            </a:extLst>
          </p:cNvPr>
          <p:cNvSpPr>
            <a:spLocks noGrp="1"/>
          </p:cNvSpPr>
          <p:nvPr>
            <p:ph type="ctrTitle"/>
          </p:nvPr>
        </p:nvSpPr>
        <p:spPr>
          <a:xfrm>
            <a:off x="869130" y="2081863"/>
            <a:ext cx="11499850" cy="1620837"/>
          </a:xfrm>
        </p:spPr>
        <p:txBody>
          <a:bodyPr>
            <a:normAutofit/>
          </a:bodyPr>
          <a:lstStyle/>
          <a:p>
            <a:r>
              <a:rPr lang="en-GB"/>
              <a:t>Baseline</a:t>
            </a:r>
          </a:p>
        </p:txBody>
      </p:sp>
      <p:grpSp>
        <p:nvGrpSpPr>
          <p:cNvPr id="3" name="Group 2">
            <a:extLst>
              <a:ext uri="{FF2B5EF4-FFF2-40B4-BE49-F238E27FC236}">
                <a16:creationId xmlns:a16="http://schemas.microsoft.com/office/drawing/2014/main" id="{AC6216EF-E76D-6F63-3879-677227D2B293}"/>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679CAF58-F786-DBF6-67E4-C92BEF8859C9}"/>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9177D7B-5BEA-F935-EE2A-329E4B140327}"/>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4C2EA6E1-35F4-D77F-8C5C-C5C3723B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63FC62B3-4869-0856-585B-65BE87E787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4C9256F-8F73-7BFE-B010-193E6CA69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68209E96-C8BA-1C38-9B0E-9BFF56996F3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94818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59467-8281-99B8-D3A7-5FF2B4F523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6D1C95-EB71-B426-B705-64940572140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EC2DD6-00FA-FD2B-9972-E55EEE0BACBF}"/>
              </a:ext>
            </a:extLst>
          </p:cNvPr>
          <p:cNvSpPr>
            <a:spLocks noGrp="1"/>
          </p:cNvSpPr>
          <p:nvPr>
            <p:ph type="title"/>
          </p:nvPr>
        </p:nvSpPr>
        <p:spPr>
          <a:xfrm>
            <a:off x="1325563" y="153472"/>
            <a:ext cx="10440987" cy="900000"/>
          </a:xfrm>
        </p:spPr>
        <p:txBody>
          <a:bodyPr>
            <a:normAutofit/>
          </a:bodyPr>
          <a:lstStyle/>
          <a:p>
            <a:r>
              <a:rPr lang="en-US"/>
              <a:t>Baseline</a:t>
            </a:r>
          </a:p>
        </p:txBody>
      </p:sp>
      <p:sp>
        <p:nvSpPr>
          <p:cNvPr id="2" name="Slide Number Placeholder 1">
            <a:extLst>
              <a:ext uri="{FF2B5EF4-FFF2-40B4-BE49-F238E27FC236}">
                <a16:creationId xmlns:a16="http://schemas.microsoft.com/office/drawing/2014/main" id="{80F8A8E6-D86F-7EDA-34CC-8B3BAC0085C3}"/>
              </a:ext>
            </a:extLst>
          </p:cNvPr>
          <p:cNvSpPr>
            <a:spLocks noGrp="1"/>
          </p:cNvSpPr>
          <p:nvPr>
            <p:ph type="sldNum" sz="quarter" idx="4"/>
          </p:nvPr>
        </p:nvSpPr>
        <p:spPr/>
        <p:txBody>
          <a:bodyPr/>
          <a:lstStyle/>
          <a:p>
            <a:fld id="{820EACED-CA5D-B048-836B-BF30EF0E914A}" type="slidenum">
              <a:rPr lang="en-US" smtClean="0"/>
              <a:pPr/>
              <a:t>32</a:t>
            </a:fld>
            <a:endParaRPr lang="en-US"/>
          </a:p>
        </p:txBody>
      </p:sp>
      <p:sp>
        <p:nvSpPr>
          <p:cNvPr id="8" name="TextBox 7">
            <a:extLst>
              <a:ext uri="{FF2B5EF4-FFF2-40B4-BE49-F238E27FC236}">
                <a16:creationId xmlns:a16="http://schemas.microsoft.com/office/drawing/2014/main" id="{AB295E69-C5F1-70D0-31F9-4C82D643D48E}"/>
              </a:ext>
            </a:extLst>
          </p:cNvPr>
          <p:cNvSpPr txBox="1"/>
          <p:nvPr/>
        </p:nvSpPr>
        <p:spPr>
          <a:xfrm>
            <a:off x="739254" y="1533627"/>
            <a:ext cx="11163367" cy="4401205"/>
          </a:xfrm>
          <a:prstGeom prst="rect">
            <a:avLst/>
          </a:prstGeom>
          <a:noFill/>
        </p:spPr>
        <p:txBody>
          <a:bodyPr wrap="square" rtlCol="0">
            <a:spAutoFit/>
          </a:bodyPr>
          <a:lstStyle/>
          <a:p>
            <a:r>
              <a:rPr lang="en-GB" sz="2000" b="1" u="sng" dirty="0">
                <a:solidFill>
                  <a:srgbClr val="BE8FC3"/>
                </a:solidFill>
              </a:rPr>
              <a:t>Baseline</a:t>
            </a:r>
          </a:p>
          <a:p>
            <a:endParaRPr lang="en-GB" sz="2000" b="1" u="sng" dirty="0">
              <a:solidFill>
                <a:srgbClr val="BE8FC3"/>
              </a:solidFill>
            </a:endParaRPr>
          </a:p>
          <a:p>
            <a:pPr marL="285750" indent="-285750">
              <a:buFont typeface="Arial" panose="020B0604020202020204" pitchFamily="34" charset="0"/>
              <a:buChar char="•"/>
            </a:pPr>
            <a:r>
              <a:rPr lang="en-GB" sz="2000" dirty="0">
                <a:solidFill>
                  <a:schemeClr val="bg1">
                    <a:lumMod val="10000"/>
                  </a:schemeClr>
                </a:solidFill>
              </a:rPr>
              <a:t>Once the main trial informed consent is obtained from the mother, proceed to baseline:</a:t>
            </a:r>
          </a:p>
          <a:p>
            <a:pPr marL="285750" indent="-285750">
              <a:buFont typeface="Arial" panose="020B0604020202020204" pitchFamily="34" charset="0"/>
              <a:buChar char="•"/>
            </a:pPr>
            <a:endParaRPr lang="en-GB" sz="2000" dirty="0">
              <a:solidFill>
                <a:schemeClr val="bg1">
                  <a:lumMod val="10000"/>
                </a:schemeClr>
              </a:solidFill>
            </a:endParaRPr>
          </a:p>
          <a:p>
            <a:r>
              <a:rPr lang="en-GB" sz="2000" b="1" dirty="0">
                <a:solidFill>
                  <a:schemeClr val="bg1">
                    <a:lumMod val="10000"/>
                  </a:schemeClr>
                </a:solidFill>
              </a:rPr>
              <a:t>Baseline measures/data</a:t>
            </a:r>
          </a:p>
          <a:p>
            <a:r>
              <a:rPr lang="en-GB" sz="2000" dirty="0">
                <a:solidFill>
                  <a:schemeClr val="bg1">
                    <a:lumMod val="10000"/>
                  </a:schemeClr>
                </a:solidFill>
              </a:rPr>
              <a:t>The baseline measures needs to be completed and entered by appropriately trained staff on </a:t>
            </a:r>
            <a:r>
              <a:rPr lang="en-GB" sz="2000" dirty="0" err="1">
                <a:solidFill>
                  <a:schemeClr val="bg1">
                    <a:lumMod val="10000"/>
                  </a:schemeClr>
                </a:solidFill>
              </a:rPr>
              <a:t>REDCap</a:t>
            </a:r>
            <a:r>
              <a:rPr lang="en-GB" sz="2000" dirty="0">
                <a:solidFill>
                  <a:schemeClr val="bg1">
                    <a:lumMod val="10000"/>
                  </a:schemeClr>
                </a:solidFill>
              </a:rPr>
              <a:t> </a:t>
            </a:r>
          </a:p>
          <a:p>
            <a:endParaRPr lang="en-GB" sz="2000" dirty="0">
              <a:solidFill>
                <a:schemeClr val="bg1">
                  <a:lumMod val="10000"/>
                </a:schemeClr>
              </a:solidFill>
            </a:endParaRPr>
          </a:p>
          <a:p>
            <a:endParaRPr lang="en-GB" sz="2000" dirty="0">
              <a:solidFill>
                <a:schemeClr val="bg1">
                  <a:lumMod val="10000"/>
                </a:schemeClr>
              </a:solidFill>
            </a:endParaRPr>
          </a:p>
          <a:p>
            <a:r>
              <a:rPr lang="en-GB" sz="2000" dirty="0">
                <a:solidFill>
                  <a:schemeClr val="bg1">
                    <a:lumMod val="10000"/>
                  </a:schemeClr>
                </a:solidFill>
              </a:rPr>
              <a:t>Following baseline, proceed to randomisation. </a:t>
            </a:r>
          </a:p>
          <a:p>
            <a:endParaRPr lang="en-GB" sz="2000" dirty="0">
              <a:solidFill>
                <a:schemeClr val="bg1">
                  <a:lumMod val="10000"/>
                </a:schemeClr>
              </a:solidFill>
            </a:endParaRPr>
          </a:p>
          <a:p>
            <a:endParaRPr lang="en-GB" sz="2000" dirty="0">
              <a:solidFill>
                <a:schemeClr val="bg1">
                  <a:lumMod val="10000"/>
                </a:schemeClr>
              </a:solidFill>
            </a:endParaRPr>
          </a:p>
          <a:p>
            <a:r>
              <a:rPr lang="en-GB" sz="2000" i="1" dirty="0">
                <a:solidFill>
                  <a:schemeClr val="bg1">
                    <a:lumMod val="10000"/>
                  </a:schemeClr>
                </a:solidFill>
              </a:rPr>
              <a:t>Please note: some baseline measures can be collected post-randomisation. Demographics part 1 must be completed before randomisation. </a:t>
            </a:r>
          </a:p>
        </p:txBody>
      </p:sp>
      <p:pic>
        <p:nvPicPr>
          <p:cNvPr id="10" name="Picture 9" descr="A hand holding a baby&#10;&#10;AI-generated content may be incorrect.">
            <a:extLst>
              <a:ext uri="{FF2B5EF4-FFF2-40B4-BE49-F238E27FC236}">
                <a16:creationId xmlns:a16="http://schemas.microsoft.com/office/drawing/2014/main" id="{A6FA971C-4ADF-5F94-4CEC-6C9900C19560}"/>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DD2A258-C3B8-B2A3-2CF8-BE139D5DA14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7044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6CB8-36E4-A573-26B8-2C3E2AE3D38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3C29AF4-BA39-718E-4A79-EAE7F08F62C2}"/>
              </a:ext>
            </a:extLst>
          </p:cNvPr>
          <p:cNvSpPr>
            <a:spLocks noGrp="1"/>
          </p:cNvSpPr>
          <p:nvPr>
            <p:ph type="ctrTitle"/>
          </p:nvPr>
        </p:nvSpPr>
        <p:spPr>
          <a:xfrm>
            <a:off x="869130" y="2081863"/>
            <a:ext cx="11499850" cy="1620837"/>
          </a:xfrm>
        </p:spPr>
        <p:txBody>
          <a:bodyPr>
            <a:normAutofit/>
          </a:bodyPr>
          <a:lstStyle/>
          <a:p>
            <a:r>
              <a:rPr lang="en-GB"/>
              <a:t>Randomisation</a:t>
            </a:r>
          </a:p>
        </p:txBody>
      </p:sp>
      <p:grpSp>
        <p:nvGrpSpPr>
          <p:cNvPr id="3" name="Group 2">
            <a:extLst>
              <a:ext uri="{FF2B5EF4-FFF2-40B4-BE49-F238E27FC236}">
                <a16:creationId xmlns:a16="http://schemas.microsoft.com/office/drawing/2014/main" id="{A284DCB4-F0F6-E0E5-D0B6-385B07034821}"/>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6707F54C-5548-F393-5A67-17DC964DB696}"/>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92843D3B-FB3C-1493-669A-B2D4C3EFF420}"/>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63758AB9-6520-C866-9712-B034006BE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A886623-AE7E-A476-FD00-F5DD7EA8E6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141EBD2-5D25-881F-9785-5989B3494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D5CFBFE5-16C7-6966-3DC2-AABE79E43CB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05422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FC4BC-6209-FF43-A671-16F88ECD33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FE0BD6-212A-7EF4-9359-D9BA75E7CFC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BC82CCD-9A61-57CD-AAE6-D5CF8E3E256E}"/>
              </a:ext>
            </a:extLst>
          </p:cNvPr>
          <p:cNvSpPr>
            <a:spLocks noGrp="1"/>
          </p:cNvSpPr>
          <p:nvPr>
            <p:ph type="title"/>
          </p:nvPr>
        </p:nvSpPr>
        <p:spPr>
          <a:xfrm>
            <a:off x="1325563" y="153472"/>
            <a:ext cx="10440987" cy="900000"/>
          </a:xfrm>
        </p:spPr>
        <p:txBody>
          <a:bodyPr>
            <a:normAutofit/>
          </a:bodyPr>
          <a:lstStyle/>
          <a:p>
            <a:r>
              <a:rPr lang="en-US"/>
              <a:t>Randomisation</a:t>
            </a:r>
          </a:p>
        </p:txBody>
      </p:sp>
      <p:sp>
        <p:nvSpPr>
          <p:cNvPr id="2" name="Slide Number Placeholder 1">
            <a:extLst>
              <a:ext uri="{FF2B5EF4-FFF2-40B4-BE49-F238E27FC236}">
                <a16:creationId xmlns:a16="http://schemas.microsoft.com/office/drawing/2014/main" id="{DD3DCED0-5C83-576B-4BEC-D89F701A60FD}"/>
              </a:ext>
            </a:extLst>
          </p:cNvPr>
          <p:cNvSpPr>
            <a:spLocks noGrp="1"/>
          </p:cNvSpPr>
          <p:nvPr>
            <p:ph type="sldNum" sz="quarter" idx="4"/>
          </p:nvPr>
        </p:nvSpPr>
        <p:spPr/>
        <p:txBody>
          <a:bodyPr/>
          <a:lstStyle/>
          <a:p>
            <a:fld id="{820EACED-CA5D-B048-836B-BF30EF0E914A}" type="slidenum">
              <a:rPr lang="en-US" smtClean="0"/>
              <a:pPr/>
              <a:t>34</a:t>
            </a:fld>
            <a:endParaRPr lang="en-US"/>
          </a:p>
        </p:txBody>
      </p:sp>
      <p:sp>
        <p:nvSpPr>
          <p:cNvPr id="8" name="TextBox 7">
            <a:extLst>
              <a:ext uri="{FF2B5EF4-FFF2-40B4-BE49-F238E27FC236}">
                <a16:creationId xmlns:a16="http://schemas.microsoft.com/office/drawing/2014/main" id="{EBE6A85D-2513-8881-05B0-EFAE7A524524}"/>
              </a:ext>
            </a:extLst>
          </p:cNvPr>
          <p:cNvSpPr txBox="1"/>
          <p:nvPr/>
        </p:nvSpPr>
        <p:spPr>
          <a:xfrm>
            <a:off x="907500" y="1713120"/>
            <a:ext cx="6702668" cy="32669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All study data is captured in </a:t>
            </a:r>
            <a:r>
              <a:rPr lang="en-GB" sz="2000" dirty="0" err="1"/>
              <a:t>REDcap</a:t>
            </a:r>
            <a:endParaRPr lang="en-GB" sz="2000" dirty="0"/>
          </a:p>
          <a:p>
            <a:pPr marL="285750" indent="-285750">
              <a:lnSpc>
                <a:spcPct val="150000"/>
              </a:lnSpc>
              <a:buFont typeface="Arial" panose="020B0604020202020204" pitchFamily="34" charset="0"/>
              <a:buChar char="•"/>
            </a:pPr>
            <a:r>
              <a:rPr lang="en-GB" sz="2000" dirty="0"/>
              <a:t>Randomisation is completed by the NICU staff.</a:t>
            </a:r>
          </a:p>
          <a:p>
            <a:pPr marL="285750" indent="-285750">
              <a:lnSpc>
                <a:spcPct val="150000"/>
              </a:lnSpc>
              <a:buFont typeface="Arial" panose="020B0604020202020204" pitchFamily="34" charset="0"/>
              <a:buChar char="•"/>
            </a:pPr>
            <a:r>
              <a:rPr lang="en-GB" sz="2000" dirty="0"/>
              <a:t>Randomisation can only take place once consent, eligibility and baseline (part) are completed.</a:t>
            </a:r>
          </a:p>
          <a:p>
            <a:pPr marL="285750" indent="-285750">
              <a:lnSpc>
                <a:spcPct val="150000"/>
              </a:lnSpc>
              <a:buFont typeface="Arial" panose="020B0604020202020204" pitchFamily="34" charset="0"/>
              <a:buChar char="•"/>
            </a:pPr>
            <a:r>
              <a:rPr lang="en-GB" sz="2000" dirty="0"/>
              <a:t>Confirmation of eligibility needs to be at the point of randomisation</a:t>
            </a:r>
          </a:p>
          <a:p>
            <a:pPr marL="285750" indent="-285750">
              <a:lnSpc>
                <a:spcPct val="150000"/>
              </a:lnSpc>
              <a:buFont typeface="Arial" panose="020B0604020202020204" pitchFamily="34" charset="0"/>
              <a:buChar char="•"/>
            </a:pPr>
            <a:r>
              <a:rPr lang="en-GB" sz="2000" dirty="0"/>
              <a:t>All site staff will be </a:t>
            </a:r>
            <a:r>
              <a:rPr lang="en-GB" sz="2000" b="1" dirty="0"/>
              <a:t>blinded</a:t>
            </a:r>
            <a:r>
              <a:rPr lang="en-GB" sz="2000" dirty="0"/>
              <a:t> to the treatment arm. </a:t>
            </a:r>
          </a:p>
        </p:txBody>
      </p:sp>
      <p:pic>
        <p:nvPicPr>
          <p:cNvPr id="2050" name="Picture 2" descr="REDCap Reviews 2025: Details, Pricing, &amp; Features | G2">
            <a:extLst>
              <a:ext uri="{FF2B5EF4-FFF2-40B4-BE49-F238E27FC236}">
                <a16:creationId xmlns:a16="http://schemas.microsoft.com/office/drawing/2014/main" id="{3E2BDED3-6012-4863-F7C8-2EF1C275B23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17899" y="1492247"/>
            <a:ext cx="1856314" cy="9745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7B0600-A097-5828-EFA6-2CAA1A2887F0}"/>
              </a:ext>
            </a:extLst>
          </p:cNvPr>
          <p:cNvSpPr/>
          <p:nvPr/>
        </p:nvSpPr>
        <p:spPr>
          <a:xfrm>
            <a:off x="8347587" y="2359742"/>
            <a:ext cx="3598607" cy="322391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Add image here of redcap randomisation form</a:t>
            </a:r>
          </a:p>
        </p:txBody>
      </p:sp>
      <p:pic>
        <p:nvPicPr>
          <p:cNvPr id="9" name="Picture 8" descr="A hand holding a baby&#10;&#10;AI-generated content may be incorrect.">
            <a:extLst>
              <a:ext uri="{FF2B5EF4-FFF2-40B4-BE49-F238E27FC236}">
                <a16:creationId xmlns:a16="http://schemas.microsoft.com/office/drawing/2014/main" id="{EA744625-5939-57DE-0858-2533477B94E0}"/>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D9966AE0-F452-5D5C-EF08-780C8EF4A5E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a:extLst>
              <a:ext uri="{FF2B5EF4-FFF2-40B4-BE49-F238E27FC236}">
                <a16:creationId xmlns:a16="http://schemas.microsoft.com/office/drawing/2014/main" id="{F76AA916-0DDF-C139-649B-9D319F48E7C7}"/>
              </a:ext>
            </a:extLst>
          </p:cNvPr>
          <p:cNvPicPr>
            <a:picLocks noChangeAspect="1"/>
          </p:cNvPicPr>
          <p:nvPr/>
        </p:nvPicPr>
        <p:blipFill>
          <a:blip r:embed="rId5"/>
          <a:stretch>
            <a:fillRect/>
          </a:stretch>
        </p:blipFill>
        <p:spPr>
          <a:xfrm>
            <a:off x="7304177" y="2307063"/>
            <a:ext cx="4785826" cy="3329270"/>
          </a:xfrm>
          <a:prstGeom prst="rect">
            <a:avLst/>
          </a:prstGeom>
        </p:spPr>
      </p:pic>
    </p:spTree>
    <p:extLst>
      <p:ext uri="{BB962C8B-B14F-4D97-AF65-F5344CB8AC3E}">
        <p14:creationId xmlns:p14="http://schemas.microsoft.com/office/powerpoint/2010/main" val="12976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A591-2613-2E26-1438-06663CFE3C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E2F57AE-FB05-4639-56AB-41DBC66B57B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9B8932C-047B-B0D4-ADE9-2EED0F4C05C5}"/>
              </a:ext>
            </a:extLst>
          </p:cNvPr>
          <p:cNvSpPr>
            <a:spLocks noGrp="1"/>
          </p:cNvSpPr>
          <p:nvPr>
            <p:ph type="title"/>
          </p:nvPr>
        </p:nvSpPr>
        <p:spPr>
          <a:xfrm>
            <a:off x="1325563" y="153472"/>
            <a:ext cx="10440987" cy="900000"/>
          </a:xfrm>
        </p:spPr>
        <p:txBody>
          <a:bodyPr>
            <a:normAutofit/>
          </a:bodyPr>
          <a:lstStyle/>
          <a:p>
            <a:r>
              <a:rPr lang="en-US"/>
              <a:t>In summary</a:t>
            </a:r>
          </a:p>
        </p:txBody>
      </p:sp>
      <p:sp>
        <p:nvSpPr>
          <p:cNvPr id="2" name="Slide Number Placeholder 1">
            <a:extLst>
              <a:ext uri="{FF2B5EF4-FFF2-40B4-BE49-F238E27FC236}">
                <a16:creationId xmlns:a16="http://schemas.microsoft.com/office/drawing/2014/main" id="{AE41A5EA-AAAD-243D-98B3-DCE9C9448AF1}"/>
              </a:ext>
            </a:extLst>
          </p:cNvPr>
          <p:cNvSpPr>
            <a:spLocks noGrp="1"/>
          </p:cNvSpPr>
          <p:nvPr>
            <p:ph type="sldNum" sz="quarter" idx="4"/>
          </p:nvPr>
        </p:nvSpPr>
        <p:spPr/>
        <p:txBody>
          <a:bodyPr/>
          <a:lstStyle/>
          <a:p>
            <a:fld id="{820EACED-CA5D-B048-836B-BF30EF0E914A}" type="slidenum">
              <a:rPr lang="en-US" smtClean="0"/>
              <a:pPr/>
              <a:t>35</a:t>
            </a:fld>
            <a:endParaRPr lang="en-US"/>
          </a:p>
        </p:txBody>
      </p:sp>
      <p:grpSp>
        <p:nvGrpSpPr>
          <p:cNvPr id="7" name="Group 6">
            <a:extLst>
              <a:ext uri="{FF2B5EF4-FFF2-40B4-BE49-F238E27FC236}">
                <a16:creationId xmlns:a16="http://schemas.microsoft.com/office/drawing/2014/main" id="{F568B640-CFAF-204C-05A9-1883DAF2E410}"/>
              </a:ext>
            </a:extLst>
          </p:cNvPr>
          <p:cNvGrpSpPr/>
          <p:nvPr/>
        </p:nvGrpSpPr>
        <p:grpSpPr>
          <a:xfrm>
            <a:off x="2052001" y="1568039"/>
            <a:ext cx="8429309" cy="4831173"/>
            <a:chOff x="2063134" y="1621116"/>
            <a:chExt cx="3707335" cy="3775868"/>
          </a:xfrm>
        </p:grpSpPr>
        <p:sp>
          <p:nvSpPr>
            <p:cNvPr id="29" name="Rectangle 28">
              <a:extLst>
                <a:ext uri="{FF2B5EF4-FFF2-40B4-BE49-F238E27FC236}">
                  <a16:creationId xmlns:a16="http://schemas.microsoft.com/office/drawing/2014/main" id="{00BD6C06-31AA-97C9-7B73-DE5C282E271B}"/>
                </a:ext>
              </a:extLst>
            </p:cNvPr>
            <p:cNvSpPr/>
            <p:nvPr/>
          </p:nvSpPr>
          <p:spPr>
            <a:xfrm>
              <a:off x="2066344" y="4611386"/>
              <a:ext cx="3704125" cy="785598"/>
            </a:xfrm>
            <a:prstGeom prst="rect">
              <a:avLst/>
            </a:prstGeom>
            <a:solidFill>
              <a:srgbClr val="A461AB"/>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Call-out: Up Arrow 6">
              <a:extLst>
                <a:ext uri="{FF2B5EF4-FFF2-40B4-BE49-F238E27FC236}">
                  <a16:creationId xmlns:a16="http://schemas.microsoft.com/office/drawing/2014/main" id="{C1A7FA33-B7D4-CBB4-5FE2-F069EC9BC950}"/>
                </a:ext>
              </a:extLst>
            </p:cNvPr>
            <p:cNvSpPr txBox="1"/>
            <p:nvPr/>
          </p:nvSpPr>
          <p:spPr>
            <a:xfrm>
              <a:off x="2063134" y="4440128"/>
              <a:ext cx="3705730" cy="728713"/>
            </a:xfrm>
            <a:prstGeom prst="rect">
              <a:avLst/>
            </a:prstGeom>
            <a:solidFill>
              <a:srgbClr val="A461AB"/>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ysClr val="window" lastClr="FFFFFF"/>
                  </a:solidFill>
                  <a:effectLst/>
                  <a:uLnTx/>
                  <a:uFillTx/>
                  <a:latin typeface="Calibri" panose="020F0502020204030204"/>
                  <a:ea typeface="+mn-ea"/>
                  <a:cs typeface="+mn-cs"/>
                </a:rPr>
                <a:t>Randomisation</a:t>
              </a:r>
              <a:endParaRPr kumimoji="0" lang="en-GB" sz="16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EA273C0-A62B-4D1E-D00C-E285951A99DC}"/>
                </a:ext>
              </a:extLst>
            </p:cNvPr>
            <p:cNvGrpSpPr/>
            <p:nvPr/>
          </p:nvGrpSpPr>
          <p:grpSpPr>
            <a:xfrm>
              <a:off x="2066344" y="3612779"/>
              <a:ext cx="3704125" cy="998606"/>
              <a:chOff x="-1" y="1886740"/>
              <a:chExt cx="3704125" cy="998606"/>
            </a:xfrm>
          </p:grpSpPr>
          <p:sp>
            <p:nvSpPr>
              <p:cNvPr id="25" name="Call-out: Up Arrow 57">
                <a:extLst>
                  <a:ext uri="{FF2B5EF4-FFF2-40B4-BE49-F238E27FC236}">
                    <a16:creationId xmlns:a16="http://schemas.microsoft.com/office/drawing/2014/main" id="{ED05912F-A768-1EB1-7EA8-B502E4883710}"/>
                  </a:ext>
                </a:extLst>
              </p:cNvPr>
              <p:cNvSpPr/>
              <p:nvPr/>
            </p:nvSpPr>
            <p:spPr>
              <a:xfrm rot="10800000">
                <a:off x="-1" y="1886740"/>
                <a:ext cx="3704125" cy="998606"/>
              </a:xfrm>
              <a:prstGeom prst="upArrowCallout">
                <a:avLst/>
              </a:prstGeom>
              <a:solidFill>
                <a:srgbClr val="BE8FC3"/>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26" name="Call-out: Up Arrow 8">
                <a:extLst>
                  <a:ext uri="{FF2B5EF4-FFF2-40B4-BE49-F238E27FC236}">
                    <a16:creationId xmlns:a16="http://schemas.microsoft.com/office/drawing/2014/main" id="{828EF172-A6AD-B6D5-8ED3-28E83E959482}"/>
                  </a:ext>
                </a:extLst>
              </p:cNvPr>
              <p:cNvSpPr txBox="1"/>
              <p:nvPr/>
            </p:nvSpPr>
            <p:spPr>
              <a:xfrm>
                <a:off x="-1" y="1886740"/>
                <a:ext cx="3704125" cy="648864"/>
              </a:xfrm>
              <a:prstGeom prst="rect">
                <a:avLst/>
              </a:prstGeom>
              <a:solidFill>
                <a:srgbClr val="BE8FC3"/>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lang="en-GB" sz="2800" b="1">
                    <a:solidFill>
                      <a:schemeClr val="bg1"/>
                    </a:solidFill>
                    <a:latin typeface="Calibri" panose="020F0502020204030204"/>
                  </a:rPr>
                  <a:t>Baseline</a:t>
                </a:r>
                <a:endParaRPr kumimoji="0" lang="en-GB" sz="2800" b="1"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711200" eaLnBrk="1" fontAlgn="auto" latinLnBrk="0" hangingPunct="1">
                  <a:lnSpc>
                    <a:spcPct val="90000"/>
                  </a:lnSpc>
                  <a:spcBef>
                    <a:spcPct val="0"/>
                  </a:spcBef>
                  <a:spcAft>
                    <a:spcPct val="35000"/>
                  </a:spcAft>
                  <a:buClrTx/>
                  <a:buSzTx/>
                  <a:buFontTx/>
                  <a:buNone/>
                  <a:tabLst/>
                  <a:defRPr/>
                </a:pPr>
                <a:r>
                  <a:rPr lang="en-GB" sz="2000">
                    <a:solidFill>
                      <a:schemeClr val="bg1"/>
                    </a:solidFill>
                    <a:latin typeface="Calibri" panose="020F0502020204030204"/>
                  </a:rPr>
                  <a:t>Data collection and baseline questionnaire</a:t>
                </a:r>
                <a:endParaRPr kumimoji="0" lang="en-GB"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CB7751A1-2461-0D6A-FD0C-B8B488780B22}"/>
                </a:ext>
              </a:extLst>
            </p:cNvPr>
            <p:cNvGrpSpPr/>
            <p:nvPr/>
          </p:nvGrpSpPr>
          <p:grpSpPr>
            <a:xfrm>
              <a:off x="2066344" y="2603009"/>
              <a:ext cx="3704125" cy="998606"/>
              <a:chOff x="0" y="991070"/>
              <a:chExt cx="3704125" cy="998606"/>
            </a:xfrm>
          </p:grpSpPr>
          <p:sp>
            <p:nvSpPr>
              <p:cNvPr id="23" name="Call-out: Up Arrow 55">
                <a:extLst>
                  <a:ext uri="{FF2B5EF4-FFF2-40B4-BE49-F238E27FC236}">
                    <a16:creationId xmlns:a16="http://schemas.microsoft.com/office/drawing/2014/main" id="{260E751E-7713-EE7F-0748-3E35BD389FE1}"/>
                  </a:ext>
                </a:extLst>
              </p:cNvPr>
              <p:cNvSpPr/>
              <p:nvPr/>
            </p:nvSpPr>
            <p:spPr>
              <a:xfrm rot="10800000">
                <a:off x="0" y="991070"/>
                <a:ext cx="3704125" cy="998606"/>
              </a:xfrm>
              <a:prstGeom prst="upArrowCallout">
                <a:avLst/>
              </a:prstGeom>
              <a:solidFill>
                <a:srgbClr val="D5B6D8"/>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all-out: Up Arrow 10">
                <a:extLst>
                  <a:ext uri="{FF2B5EF4-FFF2-40B4-BE49-F238E27FC236}">
                    <a16:creationId xmlns:a16="http://schemas.microsoft.com/office/drawing/2014/main" id="{FA2A6B70-F7BD-49CA-8B07-3D118D1FA41E}"/>
                  </a:ext>
                </a:extLst>
              </p:cNvPr>
              <p:cNvSpPr txBox="1"/>
              <p:nvPr/>
            </p:nvSpPr>
            <p:spPr>
              <a:xfrm>
                <a:off x="0" y="991070"/>
                <a:ext cx="3704125" cy="350510"/>
              </a:xfrm>
              <a:prstGeom prst="rect">
                <a:avLst/>
              </a:prstGeom>
              <a:solidFill>
                <a:srgbClr val="D5B6D8"/>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Informed</a:t>
                </a:r>
                <a:r>
                  <a:rPr kumimoji="0" lang="en-GB" sz="2800" b="0" i="0" u="none" strike="noStrike" kern="1200" cap="none" spc="0" normalizeH="0" baseline="0" noProof="0">
                    <a:ln>
                      <a:noFill/>
                    </a:ln>
                    <a:effectLst/>
                    <a:uLnTx/>
                    <a:uFillTx/>
                    <a:latin typeface="Calibri" panose="020F0502020204030204"/>
                    <a:ea typeface="+mn-ea"/>
                    <a:cs typeface="+mn-cs"/>
                  </a:rPr>
                  <a:t> </a:t>
                </a:r>
                <a:r>
                  <a:rPr kumimoji="0" lang="en-GB" sz="2800" b="1" i="0" u="none" strike="noStrike" kern="1200" cap="none" spc="0" normalizeH="0" baseline="0" noProof="0">
                    <a:ln>
                      <a:noFill/>
                    </a:ln>
                    <a:effectLst/>
                    <a:uLnTx/>
                    <a:uFillTx/>
                    <a:latin typeface="Calibri" panose="020F0502020204030204"/>
                    <a:ea typeface="+mn-ea"/>
                    <a:cs typeface="+mn-cs"/>
                  </a:rPr>
                  <a:t>consent</a:t>
                </a:r>
              </a:p>
            </p:txBody>
          </p:sp>
        </p:grpSp>
        <p:grpSp>
          <p:nvGrpSpPr>
            <p:cNvPr id="13" name="Group 12">
              <a:extLst>
                <a:ext uri="{FF2B5EF4-FFF2-40B4-BE49-F238E27FC236}">
                  <a16:creationId xmlns:a16="http://schemas.microsoft.com/office/drawing/2014/main" id="{78DE0485-DF98-BA70-E459-22118AE5122B}"/>
                </a:ext>
              </a:extLst>
            </p:cNvPr>
            <p:cNvGrpSpPr/>
            <p:nvPr/>
          </p:nvGrpSpPr>
          <p:grpSpPr>
            <a:xfrm>
              <a:off x="2066344" y="2953520"/>
              <a:ext cx="3704125" cy="298583"/>
              <a:chOff x="0" y="1341581"/>
              <a:chExt cx="3704125" cy="298583"/>
            </a:xfrm>
          </p:grpSpPr>
          <p:sp>
            <p:nvSpPr>
              <p:cNvPr id="21" name="Rectangle 20">
                <a:extLst>
                  <a:ext uri="{FF2B5EF4-FFF2-40B4-BE49-F238E27FC236}">
                    <a16:creationId xmlns:a16="http://schemas.microsoft.com/office/drawing/2014/main" id="{01C66CCB-956C-846E-7563-B69DC32B6133}"/>
                  </a:ext>
                </a:extLst>
              </p:cNvPr>
              <p:cNvSpPr/>
              <p:nvPr/>
            </p:nvSpPr>
            <p:spPr>
              <a:xfrm>
                <a:off x="0" y="1341581"/>
                <a:ext cx="3704125" cy="298583"/>
              </a:xfrm>
              <a:prstGeom prst="rect">
                <a:avLst/>
              </a:prstGeom>
              <a:solidFill>
                <a:srgbClr val="8BC145">
                  <a:tint val="40000"/>
                  <a:alpha val="90000"/>
                  <a:hueOff val="0"/>
                  <a:satOff val="0"/>
                  <a:lumOff val="0"/>
                  <a:alphaOff val="0"/>
                </a:srgbClr>
              </a:solidFill>
              <a:ln w="12700" cap="flat" cmpd="sng" algn="ctr">
                <a:solidFill>
                  <a:srgbClr val="8BC145">
                    <a:tint val="40000"/>
                    <a:alpha val="90000"/>
                    <a:hueOff val="0"/>
                    <a:satOff val="0"/>
                    <a:lumOff val="0"/>
                    <a:alphaOff val="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22" name="TextBox 54">
                <a:extLst>
                  <a:ext uri="{FF2B5EF4-FFF2-40B4-BE49-F238E27FC236}">
                    <a16:creationId xmlns:a16="http://schemas.microsoft.com/office/drawing/2014/main" id="{A75E9DD5-86AE-2AF8-5643-576A14A7A9E5}"/>
                  </a:ext>
                </a:extLst>
              </p:cNvPr>
              <p:cNvSpPr txBox="1"/>
              <p:nvPr/>
            </p:nvSpPr>
            <p:spPr>
              <a:xfrm>
                <a:off x="0" y="1341581"/>
                <a:ext cx="3704125" cy="298583"/>
              </a:xfrm>
              <a:prstGeom prst="rect">
                <a:avLst/>
              </a:prstGeom>
              <a:solidFill>
                <a:srgbClr val="D5B6D8"/>
              </a:solid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Upload consent form</a:t>
                </a:r>
              </a:p>
            </p:txBody>
          </p:sp>
        </p:grpSp>
        <p:sp>
          <p:nvSpPr>
            <p:cNvPr id="20" name="Call-out: Up Arrow 14">
              <a:extLst>
                <a:ext uri="{FF2B5EF4-FFF2-40B4-BE49-F238E27FC236}">
                  <a16:creationId xmlns:a16="http://schemas.microsoft.com/office/drawing/2014/main" id="{CD58F951-896F-DE49-D9AC-0E08AA8E99ED}"/>
                </a:ext>
              </a:extLst>
            </p:cNvPr>
            <p:cNvSpPr txBox="1"/>
            <p:nvPr/>
          </p:nvSpPr>
          <p:spPr>
            <a:xfrm>
              <a:off x="2066344" y="1621116"/>
              <a:ext cx="3704125" cy="350510"/>
            </a:xfrm>
            <a:prstGeom prst="rect">
              <a:avLst/>
            </a:prstGeom>
            <a:solidFill>
              <a:srgbClr val="E6D4E8"/>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Screening</a:t>
              </a:r>
              <a:endParaRPr kumimoji="0" lang="en-GB" sz="2400" b="1" i="0" u="none" strike="noStrike" kern="1200" cap="none" spc="0" normalizeH="0" baseline="0" noProof="0">
                <a:ln>
                  <a:noFill/>
                </a:ln>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4803C87-8CB5-DC89-3A77-45FB375856C7}"/>
                </a:ext>
              </a:extLst>
            </p:cNvPr>
            <p:cNvGrpSpPr/>
            <p:nvPr/>
          </p:nvGrpSpPr>
          <p:grpSpPr>
            <a:xfrm>
              <a:off x="2066344" y="1957115"/>
              <a:ext cx="3704125" cy="298584"/>
              <a:chOff x="0" y="352713"/>
              <a:chExt cx="3704125" cy="298584"/>
            </a:xfrm>
          </p:grpSpPr>
          <p:sp>
            <p:nvSpPr>
              <p:cNvPr id="17" name="Rectangle 16">
                <a:extLst>
                  <a:ext uri="{FF2B5EF4-FFF2-40B4-BE49-F238E27FC236}">
                    <a16:creationId xmlns:a16="http://schemas.microsoft.com/office/drawing/2014/main" id="{D6212B1E-75CE-AB38-4A4F-9F0A3E52FEAC}"/>
                  </a:ext>
                </a:extLst>
              </p:cNvPr>
              <p:cNvSpPr/>
              <p:nvPr/>
            </p:nvSpPr>
            <p:spPr>
              <a:xfrm>
                <a:off x="0" y="352714"/>
                <a:ext cx="3704125" cy="298583"/>
              </a:xfrm>
              <a:prstGeom prst="rect">
                <a:avLst/>
              </a:prstGeom>
              <a:solidFill>
                <a:srgbClr val="8BC145">
                  <a:tint val="40000"/>
                  <a:alpha val="90000"/>
                  <a:hueOff val="6276057"/>
                  <a:satOff val="9776"/>
                  <a:lumOff val="560"/>
                  <a:alphaOff val="0"/>
                </a:srgbClr>
              </a:solidFill>
              <a:ln w="12700" cap="flat" cmpd="sng" algn="ctr">
                <a:solidFill>
                  <a:srgbClr val="8BC145">
                    <a:tint val="40000"/>
                    <a:alpha val="90000"/>
                    <a:hueOff val="6276057"/>
                    <a:satOff val="9776"/>
                    <a:lumOff val="560"/>
                    <a:alphaOff val="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18" name="TextBox 50">
                <a:extLst>
                  <a:ext uri="{FF2B5EF4-FFF2-40B4-BE49-F238E27FC236}">
                    <a16:creationId xmlns:a16="http://schemas.microsoft.com/office/drawing/2014/main" id="{4AE0ABA1-2FD3-AE69-99AE-4A93129C17CF}"/>
                  </a:ext>
                </a:extLst>
              </p:cNvPr>
              <p:cNvSpPr txBox="1"/>
              <p:nvPr/>
            </p:nvSpPr>
            <p:spPr>
              <a:xfrm>
                <a:off x="0" y="352713"/>
                <a:ext cx="3704125" cy="298583"/>
              </a:xfrm>
              <a:prstGeom prst="rect">
                <a:avLst/>
              </a:prstGeom>
              <a:solidFill>
                <a:srgbClr val="E6D4E8"/>
              </a:solid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GB" sz="2000">
                    <a:latin typeface="Calibri" panose="020F0502020204030204"/>
                  </a:rPr>
                  <a:t>Screening log data uploaded when a baby reaches a fixed outcome</a:t>
                </a:r>
                <a:endParaRPr kumimoji="0" lang="en-GB" sz="2000" b="0" i="0" u="none" strike="noStrike" kern="1200" cap="none" spc="0" normalizeH="0" baseline="0" noProof="0">
                  <a:ln>
                    <a:noFill/>
                  </a:ln>
                  <a:effectLst/>
                  <a:uLnTx/>
                  <a:uFillTx/>
                  <a:latin typeface="Calibri" panose="020F0502020204030204"/>
                  <a:ea typeface="+mn-ea"/>
                  <a:cs typeface="+mn-cs"/>
                </a:endParaRPr>
              </a:p>
            </p:txBody>
          </p:sp>
        </p:grpSp>
        <p:sp>
          <p:nvSpPr>
            <p:cNvPr id="16" name="TextBox 69">
              <a:extLst>
                <a:ext uri="{FF2B5EF4-FFF2-40B4-BE49-F238E27FC236}">
                  <a16:creationId xmlns:a16="http://schemas.microsoft.com/office/drawing/2014/main" id="{2F9FB248-EC41-A358-8815-7D2E2A90793E}"/>
                </a:ext>
              </a:extLst>
            </p:cNvPr>
            <p:cNvSpPr txBox="1"/>
            <p:nvPr/>
          </p:nvSpPr>
          <p:spPr>
            <a:xfrm>
              <a:off x="2064739" y="4977111"/>
              <a:ext cx="3704125" cy="298583"/>
            </a:xfrm>
            <a:prstGeom prst="rect">
              <a:avLst/>
            </a:prstGeom>
            <a:no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GB" sz="2000">
                  <a:solidFill>
                    <a:schemeClr val="bg1"/>
                  </a:solidFill>
                  <a:latin typeface="Calibri" panose="020F0502020204030204"/>
                </a:rPr>
                <a:t>Performed by the site staff and pack ID allocated</a:t>
              </a:r>
              <a:endParaRPr kumimoji="0" lang="en-GB"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pic>
        <p:nvPicPr>
          <p:cNvPr id="8" name="Picture 7" descr="A hand holding a baby&#10;&#10;AI-generated content may be incorrect.">
            <a:extLst>
              <a:ext uri="{FF2B5EF4-FFF2-40B4-BE49-F238E27FC236}">
                <a16:creationId xmlns:a16="http://schemas.microsoft.com/office/drawing/2014/main" id="{2A81DB1B-3D35-731C-2D24-7E3F2DB65AA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F6AF0649-D39D-7C5B-777A-CBA87A4CC3A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9087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A63F-4532-9C70-926A-61DF4E2DB3F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4C29E96-56C8-ACAD-AA88-36565BAA073C}"/>
              </a:ext>
            </a:extLst>
          </p:cNvPr>
          <p:cNvSpPr>
            <a:spLocks noGrp="1"/>
          </p:cNvSpPr>
          <p:nvPr>
            <p:ph type="ctrTitle"/>
          </p:nvPr>
        </p:nvSpPr>
        <p:spPr>
          <a:xfrm>
            <a:off x="869130" y="2081863"/>
            <a:ext cx="11499850" cy="1620837"/>
          </a:xfrm>
        </p:spPr>
        <p:txBody>
          <a:bodyPr>
            <a:normAutofit/>
          </a:bodyPr>
          <a:lstStyle/>
          <a:p>
            <a:r>
              <a:rPr lang="en-GB"/>
              <a:t>IMP</a:t>
            </a:r>
          </a:p>
        </p:txBody>
      </p:sp>
      <p:grpSp>
        <p:nvGrpSpPr>
          <p:cNvPr id="3" name="Group 2">
            <a:extLst>
              <a:ext uri="{FF2B5EF4-FFF2-40B4-BE49-F238E27FC236}">
                <a16:creationId xmlns:a16="http://schemas.microsoft.com/office/drawing/2014/main" id="{81D59C09-5B14-B485-75A8-1BE6ACCAA8C3}"/>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3AD88128-DAF3-DF50-E373-C8E77656E04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CDF1406-EAF8-BA1C-55FF-6A94B00A49F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8B19F3EC-DBCF-D6CE-A9B8-91CD22512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905219E-AA1D-2DFC-D6C7-5D81DE6B9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DF2681B-4C1A-DF43-A847-CAA37EFF5A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670C620-CEED-4F5D-40A9-4D99D433D561}"/>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06051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BBAA-CD2D-5F66-8AD0-4F0FDE01FC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DBA979-6B1B-DE07-20A8-750AE81DD67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F6033AD-548A-44E6-A076-2BAED5638BF7}"/>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62BD01A3-69D3-7275-D505-A0756331B590}"/>
              </a:ext>
            </a:extLst>
          </p:cNvPr>
          <p:cNvSpPr>
            <a:spLocks noGrp="1"/>
          </p:cNvSpPr>
          <p:nvPr>
            <p:ph type="sldNum" sz="quarter" idx="4"/>
          </p:nvPr>
        </p:nvSpPr>
        <p:spPr/>
        <p:txBody>
          <a:bodyPr/>
          <a:lstStyle/>
          <a:p>
            <a:fld id="{820EACED-CA5D-B048-836B-BF30EF0E914A}" type="slidenum">
              <a:rPr lang="en-US" smtClean="0"/>
              <a:pPr/>
              <a:t>37</a:t>
            </a:fld>
            <a:endParaRPr lang="en-US"/>
          </a:p>
        </p:txBody>
      </p:sp>
      <p:sp>
        <p:nvSpPr>
          <p:cNvPr id="8" name="TextBox 7">
            <a:extLst>
              <a:ext uri="{FF2B5EF4-FFF2-40B4-BE49-F238E27FC236}">
                <a16:creationId xmlns:a16="http://schemas.microsoft.com/office/drawing/2014/main" id="{06820424-5AFB-14D5-BD96-2053A495FEE1}"/>
              </a:ext>
            </a:extLst>
          </p:cNvPr>
          <p:cNvSpPr txBox="1"/>
          <p:nvPr/>
        </p:nvSpPr>
        <p:spPr>
          <a:xfrm>
            <a:off x="907500" y="1713120"/>
            <a:ext cx="11163367" cy="3785652"/>
          </a:xfrm>
          <a:prstGeom prst="rect">
            <a:avLst/>
          </a:prstGeom>
          <a:noFill/>
        </p:spPr>
        <p:txBody>
          <a:bodyPr wrap="square" rtlCol="0">
            <a:spAutoFit/>
          </a:bodyPr>
          <a:lstStyle/>
          <a:p>
            <a:r>
              <a:rPr lang="en-GB" sz="2000" b="1" u="sng" err="1">
                <a:solidFill>
                  <a:srgbClr val="BE8FC3"/>
                </a:solidFill>
              </a:rPr>
              <a:t>Dexmed</a:t>
            </a:r>
            <a:endParaRPr lang="en-GB" sz="2000" b="1" u="sng">
              <a:solidFill>
                <a:srgbClr val="BE8FC3"/>
              </a:solidFill>
            </a:endParaRPr>
          </a:p>
          <a:p>
            <a:endParaRPr lang="en-GB" sz="2000" b="1" u="sng">
              <a:solidFill>
                <a:srgbClr val="BE8FC3"/>
              </a:solidFill>
            </a:endParaRPr>
          </a:p>
          <a:p>
            <a:pPr marL="342900" indent="-342900">
              <a:buFont typeface="Arial" panose="020B0604020202020204" pitchFamily="34" charset="0"/>
              <a:buChar char="•"/>
            </a:pPr>
            <a:r>
              <a:rPr lang="en-GB" sz="2000" b="1"/>
              <a:t>Please refer to the DEXTA IMP manual for information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 IMP will be supplied in blinded ampoule pairs with identical packaging.</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 ampoules will be 2ml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Each kit contains 7 pairs of ampoules, only 5 will be needed for the infusion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There are 2 spares to allow for spillage / breakage </a:t>
            </a:r>
          </a:p>
        </p:txBody>
      </p:sp>
      <p:pic>
        <p:nvPicPr>
          <p:cNvPr id="7" name="Picture 6" descr="A hand holding a baby&#10;&#10;AI-generated content may be incorrect.">
            <a:extLst>
              <a:ext uri="{FF2B5EF4-FFF2-40B4-BE49-F238E27FC236}">
                <a16:creationId xmlns:a16="http://schemas.microsoft.com/office/drawing/2014/main" id="{861FBE5F-18E2-3D16-497C-C2ED62D5DEF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772962E-13AC-3C38-AA48-EE1C540737E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4">
            <a:extLst>
              <a:ext uri="{FF2B5EF4-FFF2-40B4-BE49-F238E27FC236}">
                <a16:creationId xmlns:a16="http://schemas.microsoft.com/office/drawing/2014/main" id="{50228F52-FFDE-49BF-EE21-DDA1F3F5C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122" y="2796812"/>
            <a:ext cx="239287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3A8433E-E8E9-80AD-05DF-D8826A8B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122" y="4401930"/>
            <a:ext cx="23812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1472D9-D6F2-17E2-2373-A67988720E75}"/>
              </a:ext>
            </a:extLst>
          </p:cNvPr>
          <p:cNvPicPr>
            <a:picLocks noChangeAspect="1"/>
          </p:cNvPicPr>
          <p:nvPr/>
        </p:nvPicPr>
        <p:blipFill>
          <a:blip r:embed="rId6"/>
          <a:stretch>
            <a:fillRect/>
          </a:stretch>
        </p:blipFill>
        <p:spPr>
          <a:xfrm>
            <a:off x="8775032" y="2377262"/>
            <a:ext cx="3416968" cy="309114"/>
          </a:xfrm>
          <a:prstGeom prst="rect">
            <a:avLst/>
          </a:prstGeom>
        </p:spPr>
      </p:pic>
    </p:spTree>
    <p:extLst>
      <p:ext uri="{BB962C8B-B14F-4D97-AF65-F5344CB8AC3E}">
        <p14:creationId xmlns:p14="http://schemas.microsoft.com/office/powerpoint/2010/main" val="37151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18B8E-BB7E-11F0-9923-97672D9810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EFE9FB-FCF2-8812-602E-0510D7D7BEC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5626AEA-4003-0AAF-611D-7D4F9CD71567}"/>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2EB0381-C04E-0645-F29E-5A29820F0909}"/>
              </a:ext>
            </a:extLst>
          </p:cNvPr>
          <p:cNvSpPr>
            <a:spLocks noGrp="1"/>
          </p:cNvSpPr>
          <p:nvPr>
            <p:ph type="sldNum" sz="quarter" idx="4"/>
          </p:nvPr>
        </p:nvSpPr>
        <p:spPr/>
        <p:txBody>
          <a:bodyPr/>
          <a:lstStyle/>
          <a:p>
            <a:fld id="{820EACED-CA5D-B048-836B-BF30EF0E914A}" type="slidenum">
              <a:rPr lang="en-US" smtClean="0"/>
              <a:pPr/>
              <a:t>38</a:t>
            </a:fld>
            <a:endParaRPr lang="en-US"/>
          </a:p>
        </p:txBody>
      </p:sp>
      <p:sp>
        <p:nvSpPr>
          <p:cNvPr id="8" name="TextBox 7">
            <a:extLst>
              <a:ext uri="{FF2B5EF4-FFF2-40B4-BE49-F238E27FC236}">
                <a16:creationId xmlns:a16="http://schemas.microsoft.com/office/drawing/2014/main" id="{F72295BE-BF43-3702-E25D-9DC02A820CBA}"/>
              </a:ext>
            </a:extLst>
          </p:cNvPr>
          <p:cNvSpPr txBox="1"/>
          <p:nvPr/>
        </p:nvSpPr>
        <p:spPr>
          <a:xfrm>
            <a:off x="907500" y="1713120"/>
            <a:ext cx="11163367" cy="1015663"/>
          </a:xfrm>
          <a:prstGeom prst="rect">
            <a:avLst/>
          </a:prstGeom>
          <a:noFill/>
        </p:spPr>
        <p:txBody>
          <a:bodyPr wrap="square" rtlCol="0">
            <a:spAutoFit/>
          </a:bodyPr>
          <a:lstStyle/>
          <a:p>
            <a:r>
              <a:rPr lang="en-GB" sz="2000" b="1" u="sng">
                <a:solidFill>
                  <a:srgbClr val="BE8FC3"/>
                </a:solidFill>
              </a:rPr>
              <a:t>Ampoule pairs</a:t>
            </a: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2358803F-4155-FA93-A2F2-5B3A3D644E4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439D3D2-655A-754C-EF7C-E2BCE31E538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a:extLst>
              <a:ext uri="{FF2B5EF4-FFF2-40B4-BE49-F238E27FC236}">
                <a16:creationId xmlns:a16="http://schemas.microsoft.com/office/drawing/2014/main" id="{0D9AF72C-51C3-5955-52BF-4FDA76E16572}"/>
              </a:ext>
            </a:extLst>
          </p:cNvPr>
          <p:cNvPicPr>
            <a:picLocks noChangeAspect="1"/>
          </p:cNvPicPr>
          <p:nvPr/>
        </p:nvPicPr>
        <p:blipFill>
          <a:blip r:embed="rId4"/>
          <a:srcRect l="6819" t="16569" r="5267" b="14909"/>
          <a:stretch>
            <a:fillRect/>
          </a:stretch>
        </p:blipFill>
        <p:spPr>
          <a:xfrm>
            <a:off x="1011072" y="2220951"/>
            <a:ext cx="10169856" cy="4458633"/>
          </a:xfrm>
          <a:prstGeom prst="rect">
            <a:avLst/>
          </a:prstGeom>
        </p:spPr>
      </p:pic>
    </p:spTree>
    <p:extLst>
      <p:ext uri="{BB962C8B-B14F-4D97-AF65-F5344CB8AC3E}">
        <p14:creationId xmlns:p14="http://schemas.microsoft.com/office/powerpoint/2010/main" val="3436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5D07-E638-54A1-6836-6B510B9847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E7F4C6-A651-0A80-EF22-3D42CD50DDF3}"/>
              </a:ext>
            </a:extLst>
          </p:cNvPr>
          <p:cNvSpPr/>
          <p:nvPr/>
        </p:nvSpPr>
        <p:spPr>
          <a:xfrm>
            <a:off x="0" y="1285362"/>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C852537-A8F8-1BE8-F51C-5EE47BB39AEC}"/>
              </a:ext>
            </a:extLst>
          </p:cNvPr>
          <p:cNvSpPr>
            <a:spLocks noGrp="1"/>
          </p:cNvSpPr>
          <p:nvPr>
            <p:ph type="title"/>
          </p:nvPr>
        </p:nvSpPr>
        <p:spPr>
          <a:xfrm>
            <a:off x="1325563" y="153472"/>
            <a:ext cx="10440987" cy="900000"/>
          </a:xfrm>
        </p:spPr>
        <p:txBody>
          <a:bodyPr>
            <a:normAutofit/>
          </a:bodyPr>
          <a:lstStyle/>
          <a:p>
            <a:r>
              <a:rPr lang="en-US" dirty="0"/>
              <a:t>IMP</a:t>
            </a:r>
          </a:p>
        </p:txBody>
      </p:sp>
      <p:sp>
        <p:nvSpPr>
          <p:cNvPr id="2" name="Slide Number Placeholder 1">
            <a:extLst>
              <a:ext uri="{FF2B5EF4-FFF2-40B4-BE49-F238E27FC236}">
                <a16:creationId xmlns:a16="http://schemas.microsoft.com/office/drawing/2014/main" id="{7A79E39E-1EC2-B037-6AE9-53290C49B7AB}"/>
              </a:ext>
            </a:extLst>
          </p:cNvPr>
          <p:cNvSpPr>
            <a:spLocks noGrp="1"/>
          </p:cNvSpPr>
          <p:nvPr>
            <p:ph type="sldNum" sz="quarter" idx="4"/>
          </p:nvPr>
        </p:nvSpPr>
        <p:spPr/>
        <p:txBody>
          <a:bodyPr/>
          <a:lstStyle/>
          <a:p>
            <a:fld id="{820EACED-CA5D-B048-836B-BF30EF0E914A}" type="slidenum">
              <a:rPr lang="en-US" smtClean="0"/>
              <a:pPr/>
              <a:t>39</a:t>
            </a:fld>
            <a:endParaRPr lang="en-US"/>
          </a:p>
        </p:txBody>
      </p:sp>
      <p:sp>
        <p:nvSpPr>
          <p:cNvPr id="8" name="TextBox 7">
            <a:extLst>
              <a:ext uri="{FF2B5EF4-FFF2-40B4-BE49-F238E27FC236}">
                <a16:creationId xmlns:a16="http://schemas.microsoft.com/office/drawing/2014/main" id="{3C44B6E1-FE39-3D6B-214B-DED525CE784D}"/>
              </a:ext>
            </a:extLst>
          </p:cNvPr>
          <p:cNvSpPr txBox="1"/>
          <p:nvPr/>
        </p:nvSpPr>
        <p:spPr>
          <a:xfrm>
            <a:off x="907500" y="1713120"/>
            <a:ext cx="11163367" cy="4093428"/>
          </a:xfrm>
          <a:prstGeom prst="rect">
            <a:avLst/>
          </a:prstGeom>
          <a:noFill/>
        </p:spPr>
        <p:txBody>
          <a:bodyPr wrap="square" rtlCol="0">
            <a:spAutoFit/>
          </a:bodyPr>
          <a:lstStyle/>
          <a:p>
            <a:r>
              <a:rPr lang="en-GB" sz="2000" b="1" u="sng" dirty="0">
                <a:solidFill>
                  <a:srgbClr val="BE8FC3"/>
                </a:solidFill>
              </a:rPr>
              <a:t>Supply and ordering </a:t>
            </a:r>
          </a:p>
          <a:p>
            <a:endParaRPr lang="en-GB" sz="2000" b="1" u="sng" dirty="0">
              <a:solidFill>
                <a:srgbClr val="BE8FC3"/>
              </a:solidFill>
            </a:endParaRPr>
          </a:p>
          <a:p>
            <a:pPr marL="342900" indent="-342900">
              <a:buFont typeface="Arial" panose="020B0604020202020204" pitchFamily="34" charset="0"/>
              <a:buChar char="•"/>
            </a:pPr>
            <a:r>
              <a:rPr lang="en-GB" sz="2000" dirty="0"/>
              <a:t>The initial order = </a:t>
            </a:r>
            <a:r>
              <a:rPr lang="en-GB" sz="2000" b="1" dirty="0"/>
              <a:t>12 IMP packs </a:t>
            </a:r>
            <a:r>
              <a:rPr lang="en-GB" sz="2000" dirty="0"/>
              <a:t>sent to site pharmacy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Subsequent orders will be managed by the CTU as part of our monitoring</a:t>
            </a:r>
          </a:p>
          <a:p>
            <a:pPr marL="800100" lvl="1" indent="-342900">
              <a:buFont typeface="Wingdings" panose="05000000000000000000" pitchFamily="2" charset="2"/>
              <a:buChar char="Ø"/>
            </a:pPr>
            <a:r>
              <a:rPr lang="en-GB" sz="2000" dirty="0"/>
              <a:t>New orders will be placed when one of the treatment arms stock reaches 1 pack</a:t>
            </a:r>
          </a:p>
          <a:p>
            <a:pPr marL="800100" lvl="1" indent="-342900">
              <a:buFont typeface="Wingdings" panose="05000000000000000000" pitchFamily="2" charset="2"/>
              <a:buChar char="Ø"/>
            </a:pPr>
            <a:r>
              <a:rPr lang="en-GB" sz="2000" dirty="0"/>
              <a:t>New orders will supply </a:t>
            </a:r>
            <a:r>
              <a:rPr lang="en-GB" sz="2000" b="1" dirty="0"/>
              <a:t>6 IMP packs </a:t>
            </a:r>
          </a:p>
          <a:p>
            <a:pPr marL="800100" lvl="1" indent="-342900">
              <a:buFont typeface="Wingdings" panose="05000000000000000000" pitchFamily="2" charset="2"/>
              <a:buChar char="Ø"/>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solidFill>
                  <a:srgbClr val="000000"/>
                </a:solidFill>
              </a:rPr>
              <a:t>Orders received </a:t>
            </a:r>
            <a:r>
              <a:rPr lang="en-GB" sz="2000" b="1" dirty="0">
                <a:solidFill>
                  <a:srgbClr val="000000"/>
                </a:solidFill>
              </a:rPr>
              <a:t>before</a:t>
            </a:r>
            <a:r>
              <a:rPr lang="en-GB" sz="2000" dirty="0">
                <a:solidFill>
                  <a:srgbClr val="000000"/>
                </a:solidFill>
              </a:rPr>
              <a:t> </a:t>
            </a:r>
            <a:r>
              <a:rPr lang="en-GB" sz="2000" b="1" dirty="0">
                <a:solidFill>
                  <a:srgbClr val="000000"/>
                </a:solidFill>
              </a:rPr>
              <a:t>12:00 </a:t>
            </a:r>
            <a:r>
              <a:rPr lang="en-GB" sz="2000" dirty="0">
                <a:solidFill>
                  <a:srgbClr val="000000"/>
                </a:solidFill>
              </a:rPr>
              <a:t>are processed the next day and dispatched the following day</a:t>
            </a:r>
          </a:p>
          <a:p>
            <a:pPr marL="342900" indent="-342900">
              <a:buFont typeface="Arial" panose="020B0604020202020204" pitchFamily="34" charset="0"/>
              <a:buChar char="•"/>
            </a:pPr>
            <a:endParaRPr lang="en-GB" sz="2000" dirty="0">
              <a:solidFill>
                <a:srgbClr val="000000"/>
              </a:solidFill>
            </a:endParaRPr>
          </a:p>
          <a:p>
            <a:pPr marL="342900" indent="-342900">
              <a:buFont typeface="Arial" panose="020B0604020202020204" pitchFamily="34" charset="0"/>
              <a:buChar char="•"/>
            </a:pPr>
            <a:r>
              <a:rPr lang="en-GB" sz="2000" dirty="0">
                <a:solidFill>
                  <a:srgbClr val="000000"/>
                </a:solidFill>
              </a:rPr>
              <a:t>Orders received </a:t>
            </a:r>
            <a:r>
              <a:rPr lang="en-GB" sz="2000" b="1" dirty="0">
                <a:solidFill>
                  <a:srgbClr val="000000"/>
                </a:solidFill>
              </a:rPr>
              <a:t>after</a:t>
            </a:r>
            <a:r>
              <a:rPr lang="en-GB" sz="2000" dirty="0">
                <a:solidFill>
                  <a:srgbClr val="000000"/>
                </a:solidFill>
              </a:rPr>
              <a:t> </a:t>
            </a:r>
            <a:r>
              <a:rPr lang="en-GB" sz="2000" b="1" dirty="0">
                <a:solidFill>
                  <a:srgbClr val="000000"/>
                </a:solidFill>
              </a:rPr>
              <a:t>12:00</a:t>
            </a:r>
            <a:r>
              <a:rPr lang="en-GB" sz="2000" dirty="0">
                <a:solidFill>
                  <a:srgbClr val="000000"/>
                </a:solidFill>
              </a:rPr>
              <a:t> are processed on day 2 and shipped the following working day</a:t>
            </a:r>
            <a:endParaRPr lang="en-GB" sz="2000" b="1" u="sng" dirty="0">
              <a:solidFill>
                <a:srgbClr val="BE8FC3"/>
              </a:solidFill>
            </a:endParaRPr>
          </a:p>
          <a:p>
            <a:pPr marL="342900" indent="-342900">
              <a:buFont typeface="Arial" panose="020B0604020202020204" pitchFamily="34" charset="0"/>
              <a:buChar char="•"/>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74E56A9E-7FE9-B3A7-A6A9-F9B7956278A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38A7CB2-0C1F-8302-8D6D-88C2A032E37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8843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0F4ED-C4B7-37DA-97A3-8D662D57B04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7667B8-C67A-DC33-7584-3A85C57308F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6C4BC3E-B4C4-0248-792D-948FBF5E048D}"/>
              </a:ext>
            </a:extLst>
          </p:cNvPr>
          <p:cNvSpPr>
            <a:spLocks noGrp="1"/>
          </p:cNvSpPr>
          <p:nvPr>
            <p:ph type="title"/>
          </p:nvPr>
        </p:nvSpPr>
        <p:spPr>
          <a:xfrm>
            <a:off x="1325563" y="153472"/>
            <a:ext cx="10440987" cy="900000"/>
          </a:xfrm>
        </p:spPr>
        <p:txBody>
          <a:bodyPr>
            <a:normAutofit/>
          </a:bodyPr>
          <a:lstStyle/>
          <a:p>
            <a:r>
              <a:rPr lang="en-US"/>
              <a:t>Trial team introductions</a:t>
            </a:r>
          </a:p>
        </p:txBody>
      </p:sp>
      <p:sp>
        <p:nvSpPr>
          <p:cNvPr id="2" name="Slide Number Placeholder 1">
            <a:extLst>
              <a:ext uri="{FF2B5EF4-FFF2-40B4-BE49-F238E27FC236}">
                <a16:creationId xmlns:a16="http://schemas.microsoft.com/office/drawing/2014/main" id="{86DBC20D-8BB9-F6D1-BC85-C652ADA799A6}"/>
              </a:ext>
            </a:extLst>
          </p:cNvPr>
          <p:cNvSpPr>
            <a:spLocks noGrp="1"/>
          </p:cNvSpPr>
          <p:nvPr>
            <p:ph type="sldNum" sz="quarter" idx="4"/>
          </p:nvPr>
        </p:nvSpPr>
        <p:spPr/>
        <p:txBody>
          <a:bodyPr/>
          <a:lstStyle/>
          <a:p>
            <a:fld id="{820EACED-CA5D-B048-836B-BF30EF0E914A}" type="slidenum">
              <a:rPr lang="en-US" smtClean="0"/>
              <a:pPr/>
              <a:t>4</a:t>
            </a:fld>
            <a:endParaRPr lang="en-US"/>
          </a:p>
        </p:txBody>
      </p:sp>
      <p:pic>
        <p:nvPicPr>
          <p:cNvPr id="8" name="Picture 7" descr="A hand holding a baby&#10;&#10;AI-generated content may be incorrect.">
            <a:extLst>
              <a:ext uri="{FF2B5EF4-FFF2-40B4-BE49-F238E27FC236}">
                <a16:creationId xmlns:a16="http://schemas.microsoft.com/office/drawing/2014/main" id="{08BC81B4-1B27-4AE6-DE60-0A239E2D8DB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1BCD16E-DA47-274B-C087-2F09C444E11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9" name="Oval 8">
            <a:extLst>
              <a:ext uri="{FF2B5EF4-FFF2-40B4-BE49-F238E27FC236}">
                <a16:creationId xmlns:a16="http://schemas.microsoft.com/office/drawing/2014/main" id="{E6415097-7E50-6A46-889A-7439CEEEEFC1}"/>
              </a:ext>
            </a:extLst>
          </p:cNvPr>
          <p:cNvSpPr/>
          <p:nvPr/>
        </p:nvSpPr>
        <p:spPr>
          <a:xfrm>
            <a:off x="5699392" y="1420533"/>
            <a:ext cx="1773716" cy="1666301"/>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31A15D4-802C-2B59-7EBF-39027697C7DA}"/>
              </a:ext>
            </a:extLst>
          </p:cNvPr>
          <p:cNvSpPr/>
          <p:nvPr/>
        </p:nvSpPr>
        <p:spPr>
          <a:xfrm>
            <a:off x="5699392" y="5077075"/>
            <a:ext cx="1773716" cy="1666301"/>
          </a:xfrm>
          <a:prstGeom prst="ellipse">
            <a:avLst/>
          </a:prstGeom>
          <a:blipFill dpi="0" rotWithShape="1">
            <a:blip r:embed="rId5"/>
            <a:srcRect/>
            <a:stretch>
              <a:fillRect l="-15000" r="-1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D5900CC-967C-BC3F-E6A2-7C45F43F7BF0}"/>
              </a:ext>
            </a:extLst>
          </p:cNvPr>
          <p:cNvSpPr/>
          <p:nvPr/>
        </p:nvSpPr>
        <p:spPr>
          <a:xfrm>
            <a:off x="5699392" y="3248804"/>
            <a:ext cx="1773716" cy="1666301"/>
          </a:xfrm>
          <a:prstGeom prst="ellipse">
            <a:avLst/>
          </a:prstGeom>
          <a:blipFill dpi="0" rotWithShape="1">
            <a:blip r:embed="rId6"/>
            <a:srcRect/>
            <a:stretch>
              <a:fillRect l="-15000" r="-1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3A4D7ED-7DD3-9988-B32F-EF030CFFE422}"/>
              </a:ext>
            </a:extLst>
          </p:cNvPr>
          <p:cNvSpPr txBox="1"/>
          <p:nvPr/>
        </p:nvSpPr>
        <p:spPr>
          <a:xfrm>
            <a:off x="7590622" y="1884351"/>
            <a:ext cx="3613532" cy="738664"/>
          </a:xfrm>
          <a:prstGeom prst="rect">
            <a:avLst/>
          </a:prstGeom>
          <a:noFill/>
        </p:spPr>
        <p:txBody>
          <a:bodyPr wrap="square" rtlCol="0">
            <a:spAutoFit/>
          </a:bodyPr>
          <a:lstStyle/>
          <a:p>
            <a:r>
              <a:rPr lang="en-GB" sz="2400" b="1"/>
              <a:t>Garry Meakin</a:t>
            </a:r>
          </a:p>
          <a:p>
            <a:r>
              <a:rPr lang="en-GB"/>
              <a:t>Senior Trial Manager</a:t>
            </a:r>
          </a:p>
        </p:txBody>
      </p:sp>
      <p:sp>
        <p:nvSpPr>
          <p:cNvPr id="15" name="TextBox 14">
            <a:extLst>
              <a:ext uri="{FF2B5EF4-FFF2-40B4-BE49-F238E27FC236}">
                <a16:creationId xmlns:a16="http://schemas.microsoft.com/office/drawing/2014/main" id="{E60E2B4B-565A-8B5F-D636-F0563EBD3BB7}"/>
              </a:ext>
            </a:extLst>
          </p:cNvPr>
          <p:cNvSpPr txBox="1"/>
          <p:nvPr/>
        </p:nvSpPr>
        <p:spPr>
          <a:xfrm>
            <a:off x="7590622" y="3698457"/>
            <a:ext cx="3613532" cy="738664"/>
          </a:xfrm>
          <a:prstGeom prst="rect">
            <a:avLst/>
          </a:prstGeom>
          <a:noFill/>
        </p:spPr>
        <p:txBody>
          <a:bodyPr wrap="square" rtlCol="0">
            <a:spAutoFit/>
          </a:bodyPr>
          <a:lstStyle/>
          <a:p>
            <a:r>
              <a:rPr lang="en-GB" sz="2400" b="1"/>
              <a:t>Megan Birchenall</a:t>
            </a:r>
          </a:p>
          <a:p>
            <a:r>
              <a:rPr lang="en-GB"/>
              <a:t>Trial Manager</a:t>
            </a:r>
          </a:p>
        </p:txBody>
      </p:sp>
      <p:sp>
        <p:nvSpPr>
          <p:cNvPr id="16" name="TextBox 15">
            <a:extLst>
              <a:ext uri="{FF2B5EF4-FFF2-40B4-BE49-F238E27FC236}">
                <a16:creationId xmlns:a16="http://schemas.microsoft.com/office/drawing/2014/main" id="{9C55FC8D-3BEF-FC18-50C6-553B1DFAA442}"/>
              </a:ext>
            </a:extLst>
          </p:cNvPr>
          <p:cNvSpPr txBox="1"/>
          <p:nvPr/>
        </p:nvSpPr>
        <p:spPr>
          <a:xfrm>
            <a:off x="7590622" y="5512563"/>
            <a:ext cx="3613532" cy="738664"/>
          </a:xfrm>
          <a:prstGeom prst="rect">
            <a:avLst/>
          </a:prstGeom>
          <a:noFill/>
        </p:spPr>
        <p:txBody>
          <a:bodyPr wrap="square" lIns="91440" tIns="45720" rIns="91440" bIns="45720" rtlCol="0" anchor="t">
            <a:spAutoFit/>
          </a:bodyPr>
          <a:lstStyle/>
          <a:p>
            <a:r>
              <a:rPr lang="en-GB" sz="2400" b="1"/>
              <a:t>Woo Taek Jang</a:t>
            </a:r>
          </a:p>
          <a:p>
            <a:r>
              <a:rPr lang="en-GB"/>
              <a:t>Trial Coordinator</a:t>
            </a:r>
          </a:p>
        </p:txBody>
      </p:sp>
      <p:sp>
        <p:nvSpPr>
          <p:cNvPr id="17" name="Oval 16">
            <a:extLst>
              <a:ext uri="{FF2B5EF4-FFF2-40B4-BE49-F238E27FC236}">
                <a16:creationId xmlns:a16="http://schemas.microsoft.com/office/drawing/2014/main" id="{0DAD2857-5605-E776-D628-EED4A4C48AF4}"/>
              </a:ext>
            </a:extLst>
          </p:cNvPr>
          <p:cNvSpPr/>
          <p:nvPr/>
        </p:nvSpPr>
        <p:spPr>
          <a:xfrm>
            <a:off x="1239418" y="2183398"/>
            <a:ext cx="1773716" cy="1666301"/>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C102553-523E-2F1F-F94D-EFAE58E2679D}"/>
              </a:ext>
            </a:extLst>
          </p:cNvPr>
          <p:cNvSpPr/>
          <p:nvPr/>
        </p:nvSpPr>
        <p:spPr>
          <a:xfrm>
            <a:off x="1239418" y="4070571"/>
            <a:ext cx="1773716" cy="1666301"/>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0464D5A-CADA-0B86-C38F-318243A25285}"/>
              </a:ext>
            </a:extLst>
          </p:cNvPr>
          <p:cNvSpPr txBox="1"/>
          <p:nvPr/>
        </p:nvSpPr>
        <p:spPr>
          <a:xfrm>
            <a:off x="3218762" y="2690336"/>
            <a:ext cx="3613532" cy="738664"/>
          </a:xfrm>
          <a:prstGeom prst="rect">
            <a:avLst/>
          </a:prstGeom>
          <a:noFill/>
        </p:spPr>
        <p:txBody>
          <a:bodyPr wrap="square" rtlCol="0">
            <a:spAutoFit/>
          </a:bodyPr>
          <a:lstStyle/>
          <a:p>
            <a:r>
              <a:rPr lang="en-GB" sz="2400" b="1"/>
              <a:t>Shalini Ojha</a:t>
            </a:r>
          </a:p>
          <a:p>
            <a:r>
              <a:rPr lang="en-GB"/>
              <a:t>Chief Investigator</a:t>
            </a:r>
          </a:p>
        </p:txBody>
      </p:sp>
      <p:sp>
        <p:nvSpPr>
          <p:cNvPr id="20" name="TextBox 19">
            <a:extLst>
              <a:ext uri="{FF2B5EF4-FFF2-40B4-BE49-F238E27FC236}">
                <a16:creationId xmlns:a16="http://schemas.microsoft.com/office/drawing/2014/main" id="{E425C0EE-DF50-8B8E-BE39-A47ADBEBEA5B}"/>
              </a:ext>
            </a:extLst>
          </p:cNvPr>
          <p:cNvSpPr txBox="1"/>
          <p:nvPr/>
        </p:nvSpPr>
        <p:spPr>
          <a:xfrm>
            <a:off x="3218762" y="4534389"/>
            <a:ext cx="3613532" cy="738664"/>
          </a:xfrm>
          <a:prstGeom prst="rect">
            <a:avLst/>
          </a:prstGeom>
          <a:noFill/>
        </p:spPr>
        <p:txBody>
          <a:bodyPr wrap="square" rtlCol="0">
            <a:spAutoFit/>
          </a:bodyPr>
          <a:lstStyle/>
          <a:p>
            <a:r>
              <a:rPr lang="en-GB" sz="2400" b="1"/>
              <a:t>Jon Dorling</a:t>
            </a:r>
          </a:p>
          <a:p>
            <a:r>
              <a:rPr lang="en-GB"/>
              <a:t>Co-Chief Investigator</a:t>
            </a:r>
          </a:p>
        </p:txBody>
      </p:sp>
    </p:spTree>
    <p:extLst>
      <p:ext uri="{BB962C8B-B14F-4D97-AF65-F5344CB8AC3E}">
        <p14:creationId xmlns:p14="http://schemas.microsoft.com/office/powerpoint/2010/main" val="106732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F1BD-DAA3-D970-0650-17DF99FBDAA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7F76AA-E376-C5FE-09FC-BDF336A5F11F}"/>
              </a:ext>
            </a:extLst>
          </p:cNvPr>
          <p:cNvSpPr/>
          <p:nvPr/>
        </p:nvSpPr>
        <p:spPr>
          <a:xfrm>
            <a:off x="0" y="1296379"/>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CBF1073-BBB2-DD4A-733D-9654DADAB1EF}"/>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AB512316-90C2-D4AD-2980-3069FDEDDB4F}"/>
              </a:ext>
            </a:extLst>
          </p:cNvPr>
          <p:cNvSpPr>
            <a:spLocks noGrp="1"/>
          </p:cNvSpPr>
          <p:nvPr>
            <p:ph type="sldNum" sz="quarter" idx="4"/>
          </p:nvPr>
        </p:nvSpPr>
        <p:spPr/>
        <p:txBody>
          <a:bodyPr/>
          <a:lstStyle/>
          <a:p>
            <a:fld id="{820EACED-CA5D-B048-836B-BF30EF0E914A}" type="slidenum">
              <a:rPr lang="en-US" smtClean="0"/>
              <a:pPr/>
              <a:t>40</a:t>
            </a:fld>
            <a:endParaRPr lang="en-US"/>
          </a:p>
        </p:txBody>
      </p:sp>
      <p:sp>
        <p:nvSpPr>
          <p:cNvPr id="8" name="TextBox 7">
            <a:extLst>
              <a:ext uri="{FF2B5EF4-FFF2-40B4-BE49-F238E27FC236}">
                <a16:creationId xmlns:a16="http://schemas.microsoft.com/office/drawing/2014/main" id="{B3CCA502-3D9A-8F13-9251-CA7E41FAB4F4}"/>
              </a:ext>
            </a:extLst>
          </p:cNvPr>
          <p:cNvSpPr txBox="1"/>
          <p:nvPr/>
        </p:nvSpPr>
        <p:spPr>
          <a:xfrm>
            <a:off x="907500" y="1713120"/>
            <a:ext cx="11163367" cy="4401205"/>
          </a:xfrm>
          <a:prstGeom prst="rect">
            <a:avLst/>
          </a:prstGeom>
          <a:noFill/>
        </p:spPr>
        <p:txBody>
          <a:bodyPr wrap="square" rtlCol="0">
            <a:spAutoFit/>
          </a:bodyPr>
          <a:lstStyle/>
          <a:p>
            <a:r>
              <a:rPr lang="en-GB" sz="2000" b="1" u="sng">
                <a:solidFill>
                  <a:srgbClr val="BE8FC3"/>
                </a:solidFill>
              </a:rPr>
              <a:t>Receipt</a:t>
            </a:r>
          </a:p>
          <a:p>
            <a:endParaRPr lang="en-GB" sz="2000" b="1" u="sng">
              <a:solidFill>
                <a:srgbClr val="BE8FC3"/>
              </a:solidFill>
            </a:endParaRPr>
          </a:p>
          <a:p>
            <a:pPr marL="342900" indent="-342900">
              <a:buFont typeface="Arial" panose="020B0604020202020204" pitchFamily="34" charset="0"/>
              <a:buChar char="•"/>
            </a:pPr>
            <a:r>
              <a:rPr lang="en-GB" sz="2000"/>
              <a:t>Receipt of the IMP will be logged in site-level IMP Accountability Log and </a:t>
            </a:r>
            <a:r>
              <a:rPr lang="en-GB" sz="2000" err="1"/>
              <a:t>REDCap’s</a:t>
            </a:r>
            <a:r>
              <a:rPr lang="en-GB" sz="2000"/>
              <a:t> pack management system</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A transfer will need to be done to move the IMP into the neonatal unit storage location if the IMP is being stored in the NICU</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If the IMP is being stored in the NICU, mark it as received when it reaches the NICU not when it arrived in Pharmacy </a:t>
            </a: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D5F9D0BC-F167-FA5C-C8DA-C354A654D9B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592ACF3-1A80-F7EE-653C-165027D74A62}"/>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424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B6B2-61D3-A9FC-2949-123B328BBDD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13BD67-74A5-19E6-3B01-3D9A50A5410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3326F15-A70A-E2CA-DEB4-451A5C63D080}"/>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81A5A690-9DB8-5E96-6ACB-9DA5042A7510}"/>
              </a:ext>
            </a:extLst>
          </p:cNvPr>
          <p:cNvSpPr>
            <a:spLocks noGrp="1"/>
          </p:cNvSpPr>
          <p:nvPr>
            <p:ph type="sldNum" sz="quarter" idx="4"/>
          </p:nvPr>
        </p:nvSpPr>
        <p:spPr/>
        <p:txBody>
          <a:bodyPr/>
          <a:lstStyle/>
          <a:p>
            <a:fld id="{820EACED-CA5D-B048-836B-BF30EF0E914A}" type="slidenum">
              <a:rPr lang="en-US" smtClean="0"/>
              <a:pPr/>
              <a:t>41</a:t>
            </a:fld>
            <a:endParaRPr lang="en-US"/>
          </a:p>
        </p:txBody>
      </p:sp>
      <p:sp>
        <p:nvSpPr>
          <p:cNvPr id="8" name="TextBox 7">
            <a:extLst>
              <a:ext uri="{FF2B5EF4-FFF2-40B4-BE49-F238E27FC236}">
                <a16:creationId xmlns:a16="http://schemas.microsoft.com/office/drawing/2014/main" id="{A0F55371-01B4-67CD-8CF8-7794B2231D24}"/>
              </a:ext>
            </a:extLst>
          </p:cNvPr>
          <p:cNvSpPr txBox="1"/>
          <p:nvPr/>
        </p:nvSpPr>
        <p:spPr>
          <a:xfrm>
            <a:off x="739254" y="1497854"/>
            <a:ext cx="11163367" cy="4401205"/>
          </a:xfrm>
          <a:prstGeom prst="rect">
            <a:avLst/>
          </a:prstGeom>
          <a:noFill/>
        </p:spPr>
        <p:txBody>
          <a:bodyPr wrap="square" rtlCol="0">
            <a:spAutoFit/>
          </a:bodyPr>
          <a:lstStyle/>
          <a:p>
            <a:r>
              <a:rPr lang="en-GB" sz="2000" b="1" u="sng">
                <a:solidFill>
                  <a:srgbClr val="BE8FC3"/>
                </a:solidFill>
              </a:rPr>
              <a:t>Storage and temperature excursions: </a:t>
            </a:r>
          </a:p>
          <a:p>
            <a:endParaRPr lang="en-GB" sz="2000" b="1" u="sng">
              <a:solidFill>
                <a:srgbClr val="BE8FC3"/>
              </a:solidFill>
            </a:endParaRPr>
          </a:p>
          <a:p>
            <a:r>
              <a:rPr lang="en-GB" sz="2000"/>
              <a:t>The recommended storage conditions for IMP packs are:</a:t>
            </a:r>
          </a:p>
          <a:p>
            <a:pPr marL="342900" indent="-342900">
              <a:buFont typeface="Arial" panose="020B0604020202020204" pitchFamily="34" charset="0"/>
              <a:buChar char="•"/>
            </a:pPr>
            <a:r>
              <a:rPr lang="en-GB" sz="2000"/>
              <a:t>Below 25°C </a:t>
            </a:r>
          </a:p>
          <a:p>
            <a:pPr marL="342900" indent="-342900">
              <a:buFont typeface="Arial" panose="020B0604020202020204" pitchFamily="34" charset="0"/>
              <a:buChar char="•"/>
            </a:pPr>
            <a:r>
              <a:rPr lang="en-GB" sz="2000"/>
              <a:t>Store in original packaging to protect from light</a:t>
            </a:r>
          </a:p>
          <a:p>
            <a:endParaRPr lang="en-GB" sz="2000" b="1" u="sng">
              <a:solidFill>
                <a:srgbClr val="BE8FC3"/>
              </a:solidFill>
            </a:endParaRPr>
          </a:p>
          <a:p>
            <a:pPr marL="342900" indent="-342900">
              <a:buFont typeface="Arial" panose="020B0604020202020204" pitchFamily="34" charset="0"/>
              <a:buChar char="•"/>
            </a:pPr>
            <a:r>
              <a:rPr lang="en-GB" sz="2000" b="1"/>
              <a:t>During transportation: </a:t>
            </a:r>
            <a:r>
              <a:rPr lang="en-GB" sz="2000"/>
              <a:t>for any temperature excursions during the transportation of the IMP from Sharp to your site, if the monitor is triggered, you will be required to follow the specific instructions. These will be provided to you as part of your training package.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During storage within the pharmacy/NICU</a:t>
            </a:r>
            <a:r>
              <a:rPr lang="en-GB" sz="2000"/>
              <a:t>: The IMP will need to be separated from standard stock and accessible 24/7 to support recruitment. Each trial site is responsible for ensuring that temperature monitoring of the storage area is conducted in accordance with local policies and standard clinical practice. </a:t>
            </a:r>
          </a:p>
        </p:txBody>
      </p:sp>
      <p:pic>
        <p:nvPicPr>
          <p:cNvPr id="7" name="Picture 6" descr="A hand holding a baby&#10;&#10;AI-generated content may be incorrect.">
            <a:extLst>
              <a:ext uri="{FF2B5EF4-FFF2-40B4-BE49-F238E27FC236}">
                <a16:creationId xmlns:a16="http://schemas.microsoft.com/office/drawing/2014/main" id="{DF79B2F2-E94C-3BDC-62A7-7236304C35B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24ED35C-EFBA-A249-24E2-892AB793AFA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37044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A0ADD-3193-7F56-084B-5458BC2C7B5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93FC49-3E37-7FE5-510D-268E4F2B15B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BA2350-6EDB-6B30-4398-0A1F4D4CD369}"/>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FEC06E1B-4787-C414-0D67-DC3E32C9FEAB}"/>
              </a:ext>
            </a:extLst>
          </p:cNvPr>
          <p:cNvSpPr>
            <a:spLocks noGrp="1"/>
          </p:cNvSpPr>
          <p:nvPr>
            <p:ph type="sldNum" sz="quarter" idx="4"/>
          </p:nvPr>
        </p:nvSpPr>
        <p:spPr/>
        <p:txBody>
          <a:bodyPr/>
          <a:lstStyle/>
          <a:p>
            <a:fld id="{820EACED-CA5D-B048-836B-BF30EF0E914A}" type="slidenum">
              <a:rPr lang="en-US" smtClean="0"/>
              <a:pPr/>
              <a:t>42</a:t>
            </a:fld>
            <a:endParaRPr lang="en-US"/>
          </a:p>
        </p:txBody>
      </p:sp>
      <p:sp>
        <p:nvSpPr>
          <p:cNvPr id="8" name="TextBox 7">
            <a:extLst>
              <a:ext uri="{FF2B5EF4-FFF2-40B4-BE49-F238E27FC236}">
                <a16:creationId xmlns:a16="http://schemas.microsoft.com/office/drawing/2014/main" id="{51369597-DB6A-5F87-B3DF-F205E2A2C881}"/>
              </a:ext>
            </a:extLst>
          </p:cNvPr>
          <p:cNvSpPr txBox="1"/>
          <p:nvPr/>
        </p:nvSpPr>
        <p:spPr>
          <a:xfrm>
            <a:off x="603183" y="1482288"/>
            <a:ext cx="11163367" cy="4401205"/>
          </a:xfrm>
          <a:prstGeom prst="rect">
            <a:avLst/>
          </a:prstGeom>
          <a:noFill/>
        </p:spPr>
        <p:txBody>
          <a:bodyPr wrap="square" rtlCol="0">
            <a:spAutoFit/>
          </a:bodyPr>
          <a:lstStyle/>
          <a:p>
            <a:r>
              <a:rPr lang="en-GB" sz="2000" b="1" u="sng">
                <a:solidFill>
                  <a:srgbClr val="BE8FC3"/>
                </a:solidFill>
              </a:rPr>
              <a:t>Preparation</a:t>
            </a:r>
          </a:p>
          <a:p>
            <a:endParaRPr lang="en-GB" sz="2000" b="1" u="sng">
              <a:solidFill>
                <a:srgbClr val="BE8FC3"/>
              </a:solidFill>
            </a:endParaRPr>
          </a:p>
          <a:p>
            <a:pPr marL="342900" indent="-342900">
              <a:buFont typeface="Arial" panose="020B0604020202020204" pitchFamily="34" charset="0"/>
              <a:buChar char="•"/>
            </a:pPr>
            <a:r>
              <a:rPr lang="en-GB" sz="2000"/>
              <a:t>The pack ID will be provided as soon as randomisation is complete. The pack ID will ensure that blinding is maintained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Use the ampoule pair (A + B) according to the baby’s weight band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Dilute with 5% Glucose or 0.9% sodium chloride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Use immediately after preparation (IV syringe should be changed every 24h)</a:t>
            </a: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6B7E9255-6F8A-EEBE-CC30-B474E7D78CE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E944D4-6204-8843-F1D2-F2F61641864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descr="A couple of vials with yellow liquid&#10;&#10;AI-generated content may be incorrect.">
            <a:extLst>
              <a:ext uri="{FF2B5EF4-FFF2-40B4-BE49-F238E27FC236}">
                <a16:creationId xmlns:a16="http://schemas.microsoft.com/office/drawing/2014/main" id="{C782D407-8F7F-AE4F-680F-A36E28E97586}"/>
              </a:ext>
            </a:extLst>
          </p:cNvPr>
          <p:cNvPicPr>
            <a:picLocks noChangeAspect="1"/>
          </p:cNvPicPr>
          <p:nvPr/>
        </p:nvPicPr>
        <p:blipFill>
          <a:blip r:embed="rId4"/>
          <a:stretch>
            <a:fillRect/>
          </a:stretch>
        </p:blipFill>
        <p:spPr>
          <a:xfrm>
            <a:off x="3438417" y="4727316"/>
            <a:ext cx="3286325" cy="1977212"/>
          </a:xfrm>
          <a:prstGeom prst="rect">
            <a:avLst/>
          </a:prstGeom>
        </p:spPr>
      </p:pic>
      <p:pic>
        <p:nvPicPr>
          <p:cNvPr id="11" name="Picture 10" descr="A white box with two small objects inside&#10;&#10;AI-generated content may be incorrect.">
            <a:extLst>
              <a:ext uri="{FF2B5EF4-FFF2-40B4-BE49-F238E27FC236}">
                <a16:creationId xmlns:a16="http://schemas.microsoft.com/office/drawing/2014/main" id="{2020AFDA-E10B-6D74-E025-54E11D547F0C}"/>
              </a:ext>
            </a:extLst>
          </p:cNvPr>
          <p:cNvPicPr>
            <a:picLocks noChangeAspect="1"/>
          </p:cNvPicPr>
          <p:nvPr/>
        </p:nvPicPr>
        <p:blipFill>
          <a:blip r:embed="rId5"/>
          <a:stretch>
            <a:fillRect/>
          </a:stretch>
        </p:blipFill>
        <p:spPr>
          <a:xfrm>
            <a:off x="6724742" y="4727316"/>
            <a:ext cx="3206129" cy="1955441"/>
          </a:xfrm>
          <a:prstGeom prst="rect">
            <a:avLst/>
          </a:prstGeom>
        </p:spPr>
      </p:pic>
    </p:spTree>
    <p:extLst>
      <p:ext uri="{BB962C8B-B14F-4D97-AF65-F5344CB8AC3E}">
        <p14:creationId xmlns:p14="http://schemas.microsoft.com/office/powerpoint/2010/main" val="270106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E9BE7-F3F9-018C-38DF-F9C30B8A29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09FB86-1992-03BE-AA70-958FC5BDD6F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B9DFA67-78FF-7E9B-8B1F-3BA16A675363}"/>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9FB5B34E-8B78-26D7-358F-71C948380566}"/>
              </a:ext>
            </a:extLst>
          </p:cNvPr>
          <p:cNvSpPr>
            <a:spLocks noGrp="1"/>
          </p:cNvSpPr>
          <p:nvPr>
            <p:ph type="sldNum" sz="quarter" idx="4"/>
          </p:nvPr>
        </p:nvSpPr>
        <p:spPr/>
        <p:txBody>
          <a:bodyPr/>
          <a:lstStyle/>
          <a:p>
            <a:fld id="{820EACED-CA5D-B048-836B-BF30EF0E914A}" type="slidenum">
              <a:rPr lang="en-US" smtClean="0"/>
              <a:pPr/>
              <a:t>43</a:t>
            </a:fld>
            <a:endParaRPr lang="en-US"/>
          </a:p>
        </p:txBody>
      </p:sp>
      <p:sp>
        <p:nvSpPr>
          <p:cNvPr id="8" name="TextBox 7">
            <a:extLst>
              <a:ext uri="{FF2B5EF4-FFF2-40B4-BE49-F238E27FC236}">
                <a16:creationId xmlns:a16="http://schemas.microsoft.com/office/drawing/2014/main" id="{AD3CBA57-E2F1-DAE4-7A10-CD2ED0355CDF}"/>
              </a:ext>
            </a:extLst>
          </p:cNvPr>
          <p:cNvSpPr txBox="1"/>
          <p:nvPr/>
        </p:nvSpPr>
        <p:spPr>
          <a:xfrm>
            <a:off x="603183" y="1482288"/>
            <a:ext cx="11163367" cy="2800767"/>
          </a:xfrm>
          <a:prstGeom prst="rect">
            <a:avLst/>
          </a:prstGeom>
          <a:noFill/>
        </p:spPr>
        <p:txBody>
          <a:bodyPr wrap="square" rtlCol="0">
            <a:spAutoFit/>
          </a:bodyPr>
          <a:lstStyle/>
          <a:p>
            <a:r>
              <a:rPr lang="en-GB" sz="2000" b="1" u="sng" err="1">
                <a:solidFill>
                  <a:srgbClr val="BE8FC3"/>
                </a:solidFill>
              </a:rPr>
              <a:t>Dilusion</a:t>
            </a:r>
            <a:r>
              <a:rPr lang="en-GB" sz="2000" b="1" u="sng">
                <a:solidFill>
                  <a:srgbClr val="BE8FC3"/>
                </a:solidFill>
              </a:rPr>
              <a:t> differences</a:t>
            </a:r>
          </a:p>
          <a:p>
            <a:endParaRPr lang="en-GB" sz="2000" b="1" u="sng">
              <a:solidFill>
                <a:srgbClr val="BE8FC3"/>
              </a:solidFill>
            </a:endParaRPr>
          </a:p>
          <a:p>
            <a:r>
              <a:rPr lang="en-GB"/>
              <a:t>Using aseptic technique, prepare a 50mL infusion syringe according to the baby’s working body weight as follows: </a:t>
            </a:r>
          </a:p>
          <a:p>
            <a:endParaRPr lang="en-GB" sz="2000" b="1" u="sng">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3A6AF300-477F-8CEC-F276-930E562CDFC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983EEC-72B1-5836-0F8E-69D3BF7C1FB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descr="A comparison of a number of weight and weight&#10;&#10;AI-generated content may be incorrect.">
            <a:extLst>
              <a:ext uri="{FF2B5EF4-FFF2-40B4-BE49-F238E27FC236}">
                <a16:creationId xmlns:a16="http://schemas.microsoft.com/office/drawing/2014/main" id="{8EE7B6D8-C2C2-1245-0610-CABF2DBA7D07}"/>
              </a:ext>
            </a:extLst>
          </p:cNvPr>
          <p:cNvPicPr>
            <a:picLocks noChangeAspect="1"/>
          </p:cNvPicPr>
          <p:nvPr/>
        </p:nvPicPr>
        <p:blipFill>
          <a:blip r:embed="rId4"/>
          <a:stretch>
            <a:fillRect/>
          </a:stretch>
        </p:blipFill>
        <p:spPr>
          <a:xfrm>
            <a:off x="703120" y="2760048"/>
            <a:ext cx="7729617" cy="3362522"/>
          </a:xfrm>
          <a:prstGeom prst="rect">
            <a:avLst/>
          </a:prstGeom>
        </p:spPr>
      </p:pic>
    </p:spTree>
    <p:extLst>
      <p:ext uri="{BB962C8B-B14F-4D97-AF65-F5344CB8AC3E}">
        <p14:creationId xmlns:p14="http://schemas.microsoft.com/office/powerpoint/2010/main" val="183417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69CA4-D7BF-8678-80E7-1A3C001369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69AFB95-73EF-6828-2D85-3138F51CE08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7DFCA63-AA89-AFEF-F918-AE6BEFBA5028}"/>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991E8E9-5CFE-4DB9-2D8B-B24F0A6EF5B5}"/>
              </a:ext>
            </a:extLst>
          </p:cNvPr>
          <p:cNvSpPr>
            <a:spLocks noGrp="1"/>
          </p:cNvSpPr>
          <p:nvPr>
            <p:ph type="sldNum" sz="quarter" idx="4"/>
          </p:nvPr>
        </p:nvSpPr>
        <p:spPr/>
        <p:txBody>
          <a:bodyPr/>
          <a:lstStyle/>
          <a:p>
            <a:fld id="{820EACED-CA5D-B048-836B-BF30EF0E914A}" type="slidenum">
              <a:rPr lang="en-US" smtClean="0"/>
              <a:pPr/>
              <a:t>44</a:t>
            </a:fld>
            <a:endParaRPr lang="en-US"/>
          </a:p>
        </p:txBody>
      </p:sp>
      <p:pic>
        <p:nvPicPr>
          <p:cNvPr id="7" name="Picture 6" descr="A hand holding a baby&#10;&#10;AI-generated content may be incorrect.">
            <a:extLst>
              <a:ext uri="{FF2B5EF4-FFF2-40B4-BE49-F238E27FC236}">
                <a16:creationId xmlns:a16="http://schemas.microsoft.com/office/drawing/2014/main" id="{BEFD40A7-60EE-3B44-36CA-3EB4BE6EAD1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81C6243-E5A9-028D-9FB4-964F3F2D6D9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a:extLst>
              <a:ext uri="{FF2B5EF4-FFF2-40B4-BE49-F238E27FC236}">
                <a16:creationId xmlns:a16="http://schemas.microsoft.com/office/drawing/2014/main" id="{0AFFECD8-5E99-043C-F4EB-30D1FB40BD31}"/>
              </a:ext>
            </a:extLst>
          </p:cNvPr>
          <p:cNvPicPr>
            <a:picLocks noChangeAspect="1"/>
          </p:cNvPicPr>
          <p:nvPr/>
        </p:nvPicPr>
        <p:blipFill>
          <a:blip r:embed="rId4"/>
          <a:stretch>
            <a:fillRect/>
          </a:stretch>
        </p:blipFill>
        <p:spPr>
          <a:xfrm>
            <a:off x="593764" y="1618169"/>
            <a:ext cx="6137118" cy="4848225"/>
          </a:xfrm>
          <a:prstGeom prst="rect">
            <a:avLst/>
          </a:prstGeom>
        </p:spPr>
      </p:pic>
      <p:pic>
        <p:nvPicPr>
          <p:cNvPr id="9" name="Picture 8">
            <a:extLst>
              <a:ext uri="{FF2B5EF4-FFF2-40B4-BE49-F238E27FC236}">
                <a16:creationId xmlns:a16="http://schemas.microsoft.com/office/drawing/2014/main" id="{B47A3BEE-11FF-40A8-45ED-A7244C7D95F9}"/>
              </a:ext>
            </a:extLst>
          </p:cNvPr>
          <p:cNvPicPr>
            <a:picLocks noChangeAspect="1"/>
          </p:cNvPicPr>
          <p:nvPr/>
        </p:nvPicPr>
        <p:blipFill>
          <a:blip r:embed="rId5"/>
          <a:stretch>
            <a:fillRect/>
          </a:stretch>
        </p:blipFill>
        <p:spPr>
          <a:xfrm>
            <a:off x="6513027" y="1611471"/>
            <a:ext cx="5085209" cy="5093057"/>
          </a:xfrm>
          <a:prstGeom prst="rect">
            <a:avLst/>
          </a:prstGeom>
        </p:spPr>
      </p:pic>
    </p:spTree>
    <p:extLst>
      <p:ext uri="{BB962C8B-B14F-4D97-AF65-F5344CB8AC3E}">
        <p14:creationId xmlns:p14="http://schemas.microsoft.com/office/powerpoint/2010/main" val="23350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A183-0B16-D028-667C-D7253CFF8B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1281EA0-9E29-05E9-B521-50E1CC66AEB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A7D54965-99C0-35FB-372B-1BE98421CE3D}"/>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9CC04CF6-2DF7-FF88-7EF5-C2445A23AF9B}"/>
              </a:ext>
            </a:extLst>
          </p:cNvPr>
          <p:cNvSpPr>
            <a:spLocks noGrp="1"/>
          </p:cNvSpPr>
          <p:nvPr>
            <p:ph type="sldNum" sz="quarter" idx="4"/>
          </p:nvPr>
        </p:nvSpPr>
        <p:spPr/>
        <p:txBody>
          <a:bodyPr/>
          <a:lstStyle/>
          <a:p>
            <a:fld id="{820EACED-CA5D-B048-836B-BF30EF0E914A}" type="slidenum">
              <a:rPr lang="en-US" smtClean="0"/>
              <a:pPr/>
              <a:t>45</a:t>
            </a:fld>
            <a:endParaRPr lang="en-US"/>
          </a:p>
        </p:txBody>
      </p:sp>
      <p:sp>
        <p:nvSpPr>
          <p:cNvPr id="8" name="TextBox 7">
            <a:extLst>
              <a:ext uri="{FF2B5EF4-FFF2-40B4-BE49-F238E27FC236}">
                <a16:creationId xmlns:a16="http://schemas.microsoft.com/office/drawing/2014/main" id="{295E2A19-ACF8-5ACA-E7B5-F5A209FF9A28}"/>
              </a:ext>
            </a:extLst>
          </p:cNvPr>
          <p:cNvSpPr txBox="1"/>
          <p:nvPr/>
        </p:nvSpPr>
        <p:spPr>
          <a:xfrm>
            <a:off x="907500" y="1713120"/>
            <a:ext cx="11163367" cy="4093428"/>
          </a:xfrm>
          <a:prstGeom prst="rect">
            <a:avLst/>
          </a:prstGeom>
          <a:noFill/>
        </p:spPr>
        <p:txBody>
          <a:bodyPr wrap="square" rtlCol="0">
            <a:spAutoFit/>
          </a:bodyPr>
          <a:lstStyle/>
          <a:p>
            <a:r>
              <a:rPr lang="en-GB" sz="2000" b="1" u="sng">
                <a:solidFill>
                  <a:srgbClr val="BE8FC3"/>
                </a:solidFill>
              </a:rPr>
              <a:t>Administration</a:t>
            </a:r>
          </a:p>
          <a:p>
            <a:endParaRPr lang="en-GB" sz="2000" b="1" u="sng">
              <a:solidFill>
                <a:srgbClr val="BE8FC3"/>
              </a:solidFill>
            </a:endParaRPr>
          </a:p>
          <a:p>
            <a:pPr marL="342900" indent="-342900">
              <a:buFont typeface="Arial" panose="020B0604020202020204" pitchFamily="34" charset="0"/>
              <a:buChar char="•"/>
            </a:pPr>
            <a:r>
              <a:rPr lang="en-GB" sz="2000"/>
              <a:t>Begin the infusion when the baby is at least 168 hours old and as close to randomisation as possible.</a:t>
            </a:r>
          </a:p>
          <a:p>
            <a:endParaRPr lang="en-GB" sz="2000"/>
          </a:p>
          <a:p>
            <a:pPr marL="342900" indent="-342900">
              <a:buFont typeface="Arial" panose="020B0604020202020204" pitchFamily="34" charset="0"/>
              <a:buChar char="•"/>
            </a:pPr>
            <a:r>
              <a:rPr lang="en-GB" sz="2000"/>
              <a:t>The infusion can begin at any time during the day. This will count as day 1.</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Infuse at half the target rate for the first 24 hours then follow the titration guide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Follow titration guide for pain and haemodynamic stability (this is provided in the </a:t>
            </a:r>
            <a:r>
              <a:rPr lang="en-GB" sz="2000" b="1"/>
              <a:t>IMP manual</a:t>
            </a:r>
            <a:r>
              <a:rPr lang="en-GB" sz="2000"/>
              <a:t>)</a:t>
            </a: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0723F966-3A40-A225-60A9-33980F62319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4DB8F28-E551-62E2-0682-E42D57081AE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40693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6DB8D-8C0A-3FF6-0494-5B25099E6DE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CDC706-52D7-182C-613D-EDF0E3B6FB8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70C99EC-62C2-A7FA-070F-AF2C1F7A39D1}"/>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599F194B-222C-28F6-B84F-D3D65CC45055}"/>
              </a:ext>
            </a:extLst>
          </p:cNvPr>
          <p:cNvSpPr>
            <a:spLocks noGrp="1"/>
          </p:cNvSpPr>
          <p:nvPr>
            <p:ph type="sldNum" sz="quarter" idx="4"/>
          </p:nvPr>
        </p:nvSpPr>
        <p:spPr/>
        <p:txBody>
          <a:bodyPr/>
          <a:lstStyle/>
          <a:p>
            <a:fld id="{820EACED-CA5D-B048-836B-BF30EF0E914A}" type="slidenum">
              <a:rPr lang="en-US" smtClean="0"/>
              <a:pPr/>
              <a:t>46</a:t>
            </a:fld>
            <a:endParaRPr lang="en-US"/>
          </a:p>
        </p:txBody>
      </p:sp>
      <p:sp>
        <p:nvSpPr>
          <p:cNvPr id="8" name="TextBox 7">
            <a:extLst>
              <a:ext uri="{FF2B5EF4-FFF2-40B4-BE49-F238E27FC236}">
                <a16:creationId xmlns:a16="http://schemas.microsoft.com/office/drawing/2014/main" id="{974A4A27-9928-5C96-0FA7-53247C9F77A6}"/>
              </a:ext>
            </a:extLst>
          </p:cNvPr>
          <p:cNvSpPr txBox="1"/>
          <p:nvPr/>
        </p:nvSpPr>
        <p:spPr>
          <a:xfrm>
            <a:off x="943885" y="1713120"/>
            <a:ext cx="11163367" cy="4401205"/>
          </a:xfrm>
          <a:prstGeom prst="rect">
            <a:avLst/>
          </a:prstGeom>
          <a:noFill/>
        </p:spPr>
        <p:txBody>
          <a:bodyPr wrap="square" rtlCol="0">
            <a:spAutoFit/>
          </a:bodyPr>
          <a:lstStyle/>
          <a:p>
            <a:r>
              <a:rPr lang="en-GB" sz="2000" b="1" u="sng" dirty="0">
                <a:solidFill>
                  <a:srgbClr val="BE8FC3"/>
                </a:solidFill>
              </a:rPr>
              <a:t>Dose modification and infusion guide</a:t>
            </a:r>
          </a:p>
          <a:p>
            <a:endParaRPr lang="en-GB" sz="2000" b="1" u="sng" dirty="0">
              <a:solidFill>
                <a:srgbClr val="BE8FC3"/>
              </a:solidFill>
            </a:endParaRPr>
          </a:p>
          <a:p>
            <a:pPr marL="342900" indent="-342900">
              <a:buFont typeface="Arial" panose="020B0604020202020204" pitchFamily="34" charset="0"/>
              <a:buChar char="•"/>
            </a:pPr>
            <a:r>
              <a:rPr lang="en-GB" sz="2000" dirty="0"/>
              <a:t>A flowchart to guide IMP and morphine rate titration is provided in the </a:t>
            </a:r>
            <a:r>
              <a:rPr lang="en-GB" sz="2000" b="1" dirty="0"/>
              <a:t>IMP manual</a:t>
            </a:r>
            <a:r>
              <a:rPr lang="en-GB" sz="2000" dirty="0"/>
              <a: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There is also a </a:t>
            </a:r>
            <a:r>
              <a:rPr lang="en-GB" sz="2000" b="1" dirty="0"/>
              <a:t>morphine reduction guidance document </a:t>
            </a:r>
            <a:r>
              <a:rPr lang="en-GB" sz="2000" dirty="0"/>
              <a:t>that will be shared as part of the training pack that sites can use if they would like further guidance about how to reduce morphine levels.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Tables are provided in the IMP manual to ensure clinical staff know exactly at what rate they should be infusing according to the baby’s weight. </a:t>
            </a:r>
          </a:p>
          <a:p>
            <a:pPr marL="342900" indent="-342900">
              <a:buFont typeface="Arial" panose="020B0604020202020204" pitchFamily="34" charset="0"/>
              <a:buChar char="•"/>
            </a:pPr>
            <a:endParaRPr lang="en-GB" sz="2000" b="1" u="sng" dirty="0">
              <a:solidFill>
                <a:srgbClr val="BE8FC3"/>
              </a:solidFill>
            </a:endParaRPr>
          </a:p>
          <a:p>
            <a:pPr marL="342900" indent="-342900">
              <a:buFont typeface="Arial" panose="020B0604020202020204" pitchFamily="34" charset="0"/>
              <a:buChar char="•"/>
            </a:pPr>
            <a:endParaRPr lang="en-GB" sz="2000" dirty="0">
              <a:solidFill>
                <a:srgbClr val="BE8FC3"/>
              </a:solidFill>
            </a:endParaRPr>
          </a:p>
          <a:p>
            <a:endParaRPr lang="en-GB" sz="2000" b="1" u="sng" dirty="0">
              <a:solidFill>
                <a:srgbClr val="BE8FC3"/>
              </a:solidFill>
            </a:endParaRPr>
          </a:p>
          <a:p>
            <a:pPr marL="342900" indent="-342900">
              <a:buFont typeface="Arial" panose="020B0604020202020204" pitchFamily="34" charset="0"/>
              <a:buChar char="•"/>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3AEB7576-D721-4A3E-F1C0-BBA9F08CB43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85F4F81-051E-C578-4E78-4D3938D027F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23180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D8B7-50C8-0F0C-9E62-3BE74BB44D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7E549C-EA8F-1EF5-611C-5BC997C50D7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BB66246-9A91-313C-B0AC-228FFD4C1D20}"/>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A492E3EB-6628-8539-3CCC-53A28FB1705F}"/>
              </a:ext>
            </a:extLst>
          </p:cNvPr>
          <p:cNvSpPr>
            <a:spLocks noGrp="1"/>
          </p:cNvSpPr>
          <p:nvPr>
            <p:ph type="sldNum" sz="quarter" idx="4"/>
          </p:nvPr>
        </p:nvSpPr>
        <p:spPr/>
        <p:txBody>
          <a:bodyPr/>
          <a:lstStyle/>
          <a:p>
            <a:fld id="{820EACED-CA5D-B048-836B-BF30EF0E914A}" type="slidenum">
              <a:rPr lang="en-US" smtClean="0"/>
              <a:pPr/>
              <a:t>47</a:t>
            </a:fld>
            <a:endParaRPr lang="en-US"/>
          </a:p>
        </p:txBody>
      </p:sp>
      <p:sp>
        <p:nvSpPr>
          <p:cNvPr id="8" name="TextBox 7">
            <a:extLst>
              <a:ext uri="{FF2B5EF4-FFF2-40B4-BE49-F238E27FC236}">
                <a16:creationId xmlns:a16="http://schemas.microsoft.com/office/drawing/2014/main" id="{EFD5558E-F694-E3D9-3418-741D86C03CAC}"/>
              </a:ext>
            </a:extLst>
          </p:cNvPr>
          <p:cNvSpPr txBox="1"/>
          <p:nvPr/>
        </p:nvSpPr>
        <p:spPr>
          <a:xfrm>
            <a:off x="943885" y="1713120"/>
            <a:ext cx="11163367" cy="4093428"/>
          </a:xfrm>
          <a:prstGeom prst="rect">
            <a:avLst/>
          </a:prstGeom>
          <a:noFill/>
        </p:spPr>
        <p:txBody>
          <a:bodyPr wrap="square" rtlCol="0">
            <a:spAutoFit/>
          </a:bodyPr>
          <a:lstStyle/>
          <a:p>
            <a:r>
              <a:rPr lang="en-GB" sz="2000" b="1" u="sng">
                <a:solidFill>
                  <a:srgbClr val="BE8FC3"/>
                </a:solidFill>
              </a:rPr>
              <a:t>Return and recall procedures</a:t>
            </a:r>
          </a:p>
          <a:p>
            <a:endParaRPr lang="en-GB" sz="2000" b="1" u="sng">
              <a:solidFill>
                <a:srgbClr val="BE8FC3"/>
              </a:solidFill>
            </a:endParaRPr>
          </a:p>
          <a:p>
            <a:pPr marL="342900" indent="-342900">
              <a:buFont typeface="Arial" panose="020B0604020202020204" pitchFamily="34" charset="0"/>
              <a:buChar char="•"/>
            </a:pPr>
            <a:r>
              <a:rPr lang="en-GB" sz="2000"/>
              <a:t>Used ampoules need to be discarded as per local waste policies</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Unused ampoules need to be returned to pharmacy and logged in </a:t>
            </a:r>
            <a:r>
              <a:rPr lang="en-GB" sz="2000" err="1"/>
              <a:t>REDCap</a:t>
            </a:r>
            <a:r>
              <a:rPr lang="en-GB" sz="2000"/>
              <a:t>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Damaged packs = quarantine and notify CTU immediately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Drug recall instructions issued by CTU</a:t>
            </a:r>
          </a:p>
          <a:p>
            <a:pPr marL="342900" indent="-342900">
              <a:buFont typeface="Arial" panose="020B0604020202020204" pitchFamily="34" charset="0"/>
              <a:buChar char="•"/>
            </a:pP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F93A04BC-71E5-946D-9848-61097BF881E8}"/>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78ABE35-4796-7212-8892-A6A7C34AE26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7997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AAC0F-B4B3-0C09-9B2C-C1D4094D0F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07C706-EF89-E1EF-996D-6C183B5EE7C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B0BB304-A52C-DF97-2F8F-456A00BC2ABB}"/>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46C60D4-9C2C-8E89-C382-756666CA8D7C}"/>
              </a:ext>
            </a:extLst>
          </p:cNvPr>
          <p:cNvSpPr>
            <a:spLocks noGrp="1"/>
          </p:cNvSpPr>
          <p:nvPr>
            <p:ph type="sldNum" sz="quarter" idx="4"/>
          </p:nvPr>
        </p:nvSpPr>
        <p:spPr/>
        <p:txBody>
          <a:bodyPr/>
          <a:lstStyle/>
          <a:p>
            <a:fld id="{820EACED-CA5D-B048-836B-BF30EF0E914A}" type="slidenum">
              <a:rPr lang="en-US" smtClean="0"/>
              <a:pPr/>
              <a:t>48</a:t>
            </a:fld>
            <a:endParaRPr lang="en-US"/>
          </a:p>
        </p:txBody>
      </p:sp>
      <p:sp>
        <p:nvSpPr>
          <p:cNvPr id="8" name="TextBox 7">
            <a:extLst>
              <a:ext uri="{FF2B5EF4-FFF2-40B4-BE49-F238E27FC236}">
                <a16:creationId xmlns:a16="http://schemas.microsoft.com/office/drawing/2014/main" id="{66228F83-BEAA-5149-6552-3C993492EB0F}"/>
              </a:ext>
            </a:extLst>
          </p:cNvPr>
          <p:cNvSpPr txBox="1"/>
          <p:nvPr/>
        </p:nvSpPr>
        <p:spPr>
          <a:xfrm>
            <a:off x="943885" y="1713120"/>
            <a:ext cx="11163367" cy="4093428"/>
          </a:xfrm>
          <a:prstGeom prst="rect">
            <a:avLst/>
          </a:prstGeom>
          <a:noFill/>
        </p:spPr>
        <p:txBody>
          <a:bodyPr wrap="square" rtlCol="0">
            <a:spAutoFit/>
          </a:bodyPr>
          <a:lstStyle/>
          <a:p>
            <a:r>
              <a:rPr lang="en-GB" sz="2000" b="1" u="sng">
                <a:solidFill>
                  <a:srgbClr val="BE8FC3"/>
                </a:solidFill>
              </a:rPr>
              <a:t>Y site compatibility</a:t>
            </a:r>
          </a:p>
          <a:p>
            <a:endParaRPr lang="en-GB" sz="2000"/>
          </a:p>
          <a:p>
            <a:pPr marL="342900" indent="-342900">
              <a:buFont typeface="Arial" panose="020B0604020202020204" pitchFamily="34" charset="0"/>
              <a:buChar char="•"/>
            </a:pPr>
            <a:r>
              <a:rPr lang="en-GB" sz="2000"/>
              <a:t>Compatible with: adrenaline, atracurium, caffeine citrate, calcium gluconate, morphine, etc.</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Not compatible with: amphotericin B, diazepam, ketamine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Separate infusion preferred for TPN, fat emulsion, sodium bicarbonate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Full compatibility list is available in the appendix </a:t>
            </a:r>
          </a:p>
          <a:p>
            <a:pPr marL="342900" indent="-342900">
              <a:buFont typeface="Arial" panose="020B0604020202020204" pitchFamily="34" charset="0"/>
              <a:buChar char="•"/>
            </a:pP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9F329673-5ED9-A482-4F4F-97A80865D88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DCBBCC1-49CD-EE12-4E36-6D759AB0376C}"/>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4507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E4026-F1F0-D4A3-515E-B6FD1DEC6C9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D5A19C0-44A6-640C-BAF0-10C358D6263A}"/>
              </a:ext>
            </a:extLst>
          </p:cNvPr>
          <p:cNvSpPr>
            <a:spLocks noGrp="1"/>
          </p:cNvSpPr>
          <p:nvPr>
            <p:ph type="ctrTitle"/>
          </p:nvPr>
        </p:nvSpPr>
        <p:spPr>
          <a:xfrm>
            <a:off x="869130" y="2081863"/>
            <a:ext cx="11499850" cy="1620837"/>
          </a:xfrm>
        </p:spPr>
        <p:txBody>
          <a:bodyPr>
            <a:normAutofit/>
          </a:bodyPr>
          <a:lstStyle/>
          <a:p>
            <a:r>
              <a:rPr lang="en-GB" sz="5800"/>
              <a:t>Pharmacokinetic (PK) sampling</a:t>
            </a:r>
          </a:p>
        </p:txBody>
      </p:sp>
      <p:grpSp>
        <p:nvGrpSpPr>
          <p:cNvPr id="3" name="Group 2">
            <a:extLst>
              <a:ext uri="{FF2B5EF4-FFF2-40B4-BE49-F238E27FC236}">
                <a16:creationId xmlns:a16="http://schemas.microsoft.com/office/drawing/2014/main" id="{BE5D6881-6570-69E6-6B67-0458236BC6CD}"/>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9A925F0-18CC-6645-A1B7-E877D69DCEA1}"/>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FEDF1C6-3D53-5923-9E18-F9C0D7D1ED51}"/>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448FA345-9734-2CE0-5AE0-654159B7A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2C731771-612A-EBC7-D966-C482BFA746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ACA60D-77FA-23D4-6E6A-A3A675C0D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4C68E15-8BF2-5356-FEE6-5324C338E61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44880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B50-05A7-D18D-4199-378A19D70C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0C8BBE-B831-9CA9-3144-0D167AEEDFA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D4BDD6B-8F86-968F-600A-174457DDD49F}"/>
              </a:ext>
            </a:extLst>
          </p:cNvPr>
          <p:cNvSpPr>
            <a:spLocks noGrp="1"/>
          </p:cNvSpPr>
          <p:nvPr>
            <p:ph type="title"/>
          </p:nvPr>
        </p:nvSpPr>
        <p:spPr>
          <a:xfrm>
            <a:off x="1325563" y="153472"/>
            <a:ext cx="10440987" cy="900000"/>
          </a:xfrm>
        </p:spPr>
        <p:txBody>
          <a:bodyPr>
            <a:normAutofit/>
          </a:bodyPr>
          <a:lstStyle/>
          <a:p>
            <a:r>
              <a:rPr lang="en-US"/>
              <a:t>Trial team structure</a:t>
            </a:r>
          </a:p>
        </p:txBody>
      </p:sp>
      <p:sp>
        <p:nvSpPr>
          <p:cNvPr id="2" name="Slide Number Placeholder 1">
            <a:extLst>
              <a:ext uri="{FF2B5EF4-FFF2-40B4-BE49-F238E27FC236}">
                <a16:creationId xmlns:a16="http://schemas.microsoft.com/office/drawing/2014/main" id="{8ACAE340-2E52-DC5A-BA48-2B7EEDEB751D}"/>
              </a:ext>
            </a:extLst>
          </p:cNvPr>
          <p:cNvSpPr>
            <a:spLocks noGrp="1"/>
          </p:cNvSpPr>
          <p:nvPr>
            <p:ph type="sldNum" sz="quarter" idx="4"/>
          </p:nvPr>
        </p:nvSpPr>
        <p:spPr/>
        <p:txBody>
          <a:bodyPr/>
          <a:lstStyle/>
          <a:p>
            <a:fld id="{820EACED-CA5D-B048-836B-BF30EF0E914A}" type="slidenum">
              <a:rPr lang="en-US" smtClean="0"/>
              <a:pPr/>
              <a:t>5</a:t>
            </a:fld>
            <a:endParaRPr lang="en-US"/>
          </a:p>
        </p:txBody>
      </p:sp>
      <p:graphicFrame>
        <p:nvGraphicFramePr>
          <p:cNvPr id="8" name="Content Placeholder 7">
            <a:extLst>
              <a:ext uri="{FF2B5EF4-FFF2-40B4-BE49-F238E27FC236}">
                <a16:creationId xmlns:a16="http://schemas.microsoft.com/office/drawing/2014/main" id="{DA455862-1E2A-3F82-2B6E-7A141B808FD4}"/>
              </a:ext>
            </a:extLst>
          </p:cNvPr>
          <p:cNvGraphicFramePr>
            <a:graphicFrameLocks noGrp="1"/>
          </p:cNvGraphicFramePr>
          <p:nvPr>
            <p:extLst>
              <p:ext uri="{D42A27DB-BD31-4B8C-83A1-F6EECF244321}">
                <p14:modId xmlns:p14="http://schemas.microsoft.com/office/powerpoint/2010/main" val="1516308988"/>
              </p:ext>
            </p:extLst>
          </p:nvPr>
        </p:nvGraphicFramePr>
        <p:xfrm>
          <a:off x="2113992" y="151142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Blue text on a black background&#10;&#10;Description automatically generated with medium confidence">
            <a:extLst>
              <a:ext uri="{FF2B5EF4-FFF2-40B4-BE49-F238E27FC236}">
                <a16:creationId xmlns:a16="http://schemas.microsoft.com/office/drawing/2014/main" id="{ACFF73AD-59A7-854A-632F-A68EA66CCF0D}"/>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658542" y="2512700"/>
            <a:ext cx="2201399" cy="1222999"/>
          </a:xfrm>
          <a:prstGeom prst="rect">
            <a:avLst/>
          </a:prstGeom>
          <a:noFill/>
          <a:ln>
            <a:noFill/>
          </a:ln>
        </p:spPr>
      </p:pic>
      <p:pic>
        <p:nvPicPr>
          <p:cNvPr id="13" name="Picture 2">
            <a:extLst>
              <a:ext uri="{FF2B5EF4-FFF2-40B4-BE49-F238E27FC236}">
                <a16:creationId xmlns:a16="http://schemas.microsoft.com/office/drawing/2014/main" id="{E3D9C284-CEBA-C547-492E-5F0D0659BA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2194" y="5862758"/>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hand holding a baby&#10;&#10;AI-generated content may be incorrect.">
            <a:extLst>
              <a:ext uri="{FF2B5EF4-FFF2-40B4-BE49-F238E27FC236}">
                <a16:creationId xmlns:a16="http://schemas.microsoft.com/office/drawing/2014/main" id="{2AAEDED7-2CA7-302C-35F5-BB8E0FAE4429}"/>
              </a:ext>
            </a:extLst>
          </p:cNvPr>
          <p:cNvPicPr>
            <a:picLocks noChangeAspect="1"/>
          </p:cNvPicPr>
          <p:nvPr/>
        </p:nvPicPr>
        <p:blipFill>
          <a:blip r:embed="rId10">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pic>
        <p:nvPicPr>
          <p:cNvPr id="9" name="Picture 8" descr="University Hospitals of Derby and Burton NHS Foundation Trust – My Planned  Care NHS">
            <a:extLst>
              <a:ext uri="{FF2B5EF4-FFF2-40B4-BE49-F238E27FC236}">
                <a16:creationId xmlns:a16="http://schemas.microsoft.com/office/drawing/2014/main" id="{3660EE08-51D0-FC93-898D-D98DF8B021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026" b="20449"/>
          <a:stretch>
            <a:fillRect/>
          </a:stretch>
        </p:blipFill>
        <p:spPr bwMode="auto">
          <a:xfrm>
            <a:off x="7863502" y="2512700"/>
            <a:ext cx="3252938" cy="136948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6A8E3EF2-6138-93C1-E517-2BE7EF61237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072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B7669-5756-8121-EAF1-7AB86E29FE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0CE978-5261-A873-CD86-330E1A12CC1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52C7C7B-ED56-03D3-C744-966672079915}"/>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A7272E00-4C44-37A3-9BC3-D46DE7321C64}"/>
              </a:ext>
            </a:extLst>
          </p:cNvPr>
          <p:cNvSpPr>
            <a:spLocks noGrp="1"/>
          </p:cNvSpPr>
          <p:nvPr>
            <p:ph type="sldNum" sz="quarter" idx="4"/>
          </p:nvPr>
        </p:nvSpPr>
        <p:spPr/>
        <p:txBody>
          <a:bodyPr/>
          <a:lstStyle/>
          <a:p>
            <a:fld id="{820EACED-CA5D-B048-836B-BF30EF0E914A}" type="slidenum">
              <a:rPr lang="en-US" smtClean="0"/>
              <a:pPr/>
              <a:t>50</a:t>
            </a:fld>
            <a:endParaRPr lang="en-US"/>
          </a:p>
        </p:txBody>
      </p:sp>
      <p:sp>
        <p:nvSpPr>
          <p:cNvPr id="8" name="TextBox 7">
            <a:extLst>
              <a:ext uri="{FF2B5EF4-FFF2-40B4-BE49-F238E27FC236}">
                <a16:creationId xmlns:a16="http://schemas.microsoft.com/office/drawing/2014/main" id="{31A1A210-AE87-4ED2-86BD-F5BA8DACE244}"/>
              </a:ext>
            </a:extLst>
          </p:cNvPr>
          <p:cNvSpPr txBox="1"/>
          <p:nvPr/>
        </p:nvSpPr>
        <p:spPr>
          <a:xfrm>
            <a:off x="907500" y="1713120"/>
            <a:ext cx="11163367" cy="4401205"/>
          </a:xfrm>
          <a:prstGeom prst="rect">
            <a:avLst/>
          </a:prstGeom>
          <a:noFill/>
        </p:spPr>
        <p:txBody>
          <a:bodyPr wrap="square" rtlCol="0">
            <a:spAutoFit/>
          </a:bodyPr>
          <a:lstStyle/>
          <a:p>
            <a:r>
              <a:rPr lang="en-GB" sz="2000" b="1" u="sng">
                <a:solidFill>
                  <a:srgbClr val="BE8FC3"/>
                </a:solidFill>
              </a:rPr>
              <a:t>Blood collection</a:t>
            </a:r>
          </a:p>
          <a:p>
            <a:endParaRPr lang="en-GB" sz="2000"/>
          </a:p>
          <a:p>
            <a:pPr marL="342900" indent="-342900">
              <a:buFont typeface="Arial" panose="020B0604020202020204" pitchFamily="34" charset="0"/>
              <a:buChar char="•"/>
            </a:pPr>
            <a:r>
              <a:rPr lang="en-GB" sz="2000"/>
              <a:t>3 blood samples to be taken from start of treatment on days 2, 3, and 4.</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These are to be taken alongside routine bloods already being collected for the baby's clinical care. Ensure this is communicated clearly with families.</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They can be taken at any time of the day.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0.3 to 0.5ml per sample (depending on baby’s weight): Babies &lt;700 g weight should have 0.3ml per sample; Babies weighing </a:t>
            </a:r>
            <a:r>
              <a:rPr lang="en-GB" sz="2000" b="1"/>
              <a:t>700g and above</a:t>
            </a:r>
            <a:r>
              <a:rPr lang="en-GB" sz="2000"/>
              <a:t> should have 0.5ml per sample</a:t>
            </a:r>
          </a:p>
          <a:p>
            <a:endParaRPr lang="en-GB" sz="2000"/>
          </a:p>
          <a:p>
            <a:pPr marL="342900" indent="-342900">
              <a:buFont typeface="Arial" panose="020B0604020202020204" pitchFamily="34" charset="0"/>
              <a:buChar char="•"/>
            </a:pPr>
            <a:r>
              <a:rPr lang="en-GB" sz="2000"/>
              <a:t>There is PK sampling data collection on </a:t>
            </a:r>
            <a:r>
              <a:rPr lang="en-GB" sz="2000" err="1"/>
              <a:t>REDcap</a:t>
            </a:r>
            <a:r>
              <a:rPr lang="en-GB" sz="2000"/>
              <a:t>. Please ensure that you log the details of the sampling on days 2,3 and 4 on </a:t>
            </a:r>
            <a:r>
              <a:rPr lang="en-GB" sz="2000" err="1"/>
              <a:t>REDcap</a:t>
            </a:r>
            <a:r>
              <a:rPr lang="en-GB" sz="2000"/>
              <a:t>. </a:t>
            </a:r>
          </a:p>
        </p:txBody>
      </p:sp>
      <p:pic>
        <p:nvPicPr>
          <p:cNvPr id="7" name="Picture 6" descr="A hand holding a baby&#10;&#10;AI-generated content may be incorrect.">
            <a:extLst>
              <a:ext uri="{FF2B5EF4-FFF2-40B4-BE49-F238E27FC236}">
                <a16:creationId xmlns:a16="http://schemas.microsoft.com/office/drawing/2014/main" id="{902D2917-9978-F8F8-758E-10DD3ECB09AD}"/>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3034F2B-3B80-3352-68B0-4B736698E9D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73955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994D1-5D9D-0A4C-38AE-1A285D191E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A973F4-C726-FA49-E102-49E265D2136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AD04350A-0991-D329-6176-AEC5F8A8D272}"/>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ECA92A14-03A1-1A89-2F0F-EBEEB7B40A8B}"/>
              </a:ext>
            </a:extLst>
          </p:cNvPr>
          <p:cNvSpPr>
            <a:spLocks noGrp="1"/>
          </p:cNvSpPr>
          <p:nvPr>
            <p:ph type="sldNum" sz="quarter" idx="4"/>
          </p:nvPr>
        </p:nvSpPr>
        <p:spPr/>
        <p:txBody>
          <a:bodyPr/>
          <a:lstStyle/>
          <a:p>
            <a:fld id="{820EACED-CA5D-B048-836B-BF30EF0E914A}" type="slidenum">
              <a:rPr lang="en-US" smtClean="0"/>
              <a:pPr/>
              <a:t>51</a:t>
            </a:fld>
            <a:endParaRPr lang="en-US"/>
          </a:p>
        </p:txBody>
      </p:sp>
      <p:sp>
        <p:nvSpPr>
          <p:cNvPr id="8" name="TextBox 7">
            <a:extLst>
              <a:ext uri="{FF2B5EF4-FFF2-40B4-BE49-F238E27FC236}">
                <a16:creationId xmlns:a16="http://schemas.microsoft.com/office/drawing/2014/main" id="{403F8CDE-A1AA-1612-36CA-624D93DB0631}"/>
              </a:ext>
            </a:extLst>
          </p:cNvPr>
          <p:cNvSpPr txBox="1"/>
          <p:nvPr/>
        </p:nvSpPr>
        <p:spPr>
          <a:xfrm>
            <a:off x="907500" y="1713120"/>
            <a:ext cx="11163367" cy="4401205"/>
          </a:xfrm>
          <a:prstGeom prst="rect">
            <a:avLst/>
          </a:prstGeom>
          <a:noFill/>
        </p:spPr>
        <p:txBody>
          <a:bodyPr wrap="square" rtlCol="0">
            <a:spAutoFit/>
          </a:bodyPr>
          <a:lstStyle/>
          <a:p>
            <a:r>
              <a:rPr lang="en-GB" sz="2000" b="1" u="sng" dirty="0">
                <a:solidFill>
                  <a:srgbClr val="BE8FC3"/>
                </a:solidFill>
              </a:rPr>
              <a:t>Logistics </a:t>
            </a:r>
          </a:p>
          <a:p>
            <a:endParaRPr lang="en-GB" sz="2000" dirty="0"/>
          </a:p>
          <a:p>
            <a:pPr marL="342900" indent="-342900">
              <a:buFont typeface="Arial" panose="020B0604020202020204" pitchFamily="34" charset="0"/>
              <a:buChar char="•"/>
            </a:pPr>
            <a:r>
              <a:rPr lang="en-GB" sz="2000" dirty="0"/>
              <a:t>Blood tubes (EDTA and amber propylene screw-cap tubes) will be provided by the NCTU for use.</a:t>
            </a:r>
            <a:br>
              <a:rPr lang="en-GB" sz="2000" dirty="0"/>
            </a:br>
            <a:endParaRPr lang="en-GB" sz="2000" dirty="0"/>
          </a:p>
          <a:p>
            <a:pPr marL="342900" indent="-342900">
              <a:buFont typeface="Arial" panose="020B0604020202020204" pitchFamily="34" charset="0"/>
              <a:buChar char="•"/>
            </a:pPr>
            <a:r>
              <a:rPr lang="en-GB" sz="2000" dirty="0"/>
              <a:t>Once collected, the plasma will need to be separated. This can be done in a biochemistry lab or on the unit if facilities are available:</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Separate plasma by centrifuging at </a:t>
            </a:r>
            <a:r>
              <a:rPr lang="en-GB" sz="2000" b="1" dirty="0"/>
              <a:t>3,500 rpm at room temperature for 15 minutes</a:t>
            </a:r>
            <a:r>
              <a:rPr lang="en-GB" sz="2000" dirty="0"/>
              <a:t> and extract the plasma and transfer to amber tubes.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Please use the labels provided to record the details of the sample and participant. Ensure that the exact time of collection is written on the tube. </a:t>
            </a:r>
          </a:p>
          <a:p>
            <a:endParaRPr lang="en-GB" sz="2000" dirty="0"/>
          </a:p>
        </p:txBody>
      </p:sp>
      <p:pic>
        <p:nvPicPr>
          <p:cNvPr id="7" name="Picture 6" descr="A hand holding a baby&#10;&#10;AI-generated content may be incorrect.">
            <a:extLst>
              <a:ext uri="{FF2B5EF4-FFF2-40B4-BE49-F238E27FC236}">
                <a16:creationId xmlns:a16="http://schemas.microsoft.com/office/drawing/2014/main" id="{98F1B1AC-74DA-535A-DDEA-5D65CFD440E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F693DAA-D5FB-373E-D0F6-84E7BE5D3BE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65855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9F96-9D01-1797-F983-9A86B951FF6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94327F-540B-9D44-CB44-D5196AE136D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91CA847-6C77-28DA-0282-80CD51E7BBD8}"/>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E2351A95-C28B-897D-059B-559B3FF1FB81}"/>
              </a:ext>
            </a:extLst>
          </p:cNvPr>
          <p:cNvSpPr>
            <a:spLocks noGrp="1"/>
          </p:cNvSpPr>
          <p:nvPr>
            <p:ph type="sldNum" sz="quarter" idx="4"/>
          </p:nvPr>
        </p:nvSpPr>
        <p:spPr/>
        <p:txBody>
          <a:bodyPr/>
          <a:lstStyle/>
          <a:p>
            <a:fld id="{820EACED-CA5D-B048-836B-BF30EF0E914A}" type="slidenum">
              <a:rPr lang="en-US" smtClean="0"/>
              <a:pPr/>
              <a:t>52</a:t>
            </a:fld>
            <a:endParaRPr lang="en-US"/>
          </a:p>
        </p:txBody>
      </p:sp>
      <p:sp>
        <p:nvSpPr>
          <p:cNvPr id="8" name="TextBox 7">
            <a:extLst>
              <a:ext uri="{FF2B5EF4-FFF2-40B4-BE49-F238E27FC236}">
                <a16:creationId xmlns:a16="http://schemas.microsoft.com/office/drawing/2014/main" id="{76715EB1-33F1-3491-5EDC-8305F1CE0D93}"/>
              </a:ext>
            </a:extLst>
          </p:cNvPr>
          <p:cNvSpPr txBox="1"/>
          <p:nvPr/>
        </p:nvSpPr>
        <p:spPr>
          <a:xfrm>
            <a:off x="907500" y="1713120"/>
            <a:ext cx="11163367" cy="3477875"/>
          </a:xfrm>
          <a:prstGeom prst="rect">
            <a:avLst/>
          </a:prstGeom>
          <a:noFill/>
        </p:spPr>
        <p:txBody>
          <a:bodyPr wrap="square" rtlCol="0">
            <a:spAutoFit/>
          </a:bodyPr>
          <a:lstStyle/>
          <a:p>
            <a:r>
              <a:rPr lang="en-GB" sz="2000" b="1" u="sng">
                <a:solidFill>
                  <a:srgbClr val="BE8FC3"/>
                </a:solidFill>
              </a:rPr>
              <a:t>Logistics </a:t>
            </a:r>
          </a:p>
          <a:p>
            <a:endParaRPr lang="en-GB" sz="2000"/>
          </a:p>
          <a:p>
            <a:pPr marL="342900" indent="-342900">
              <a:buFont typeface="Arial" panose="020B0604020202020204" pitchFamily="34" charset="0"/>
              <a:buChar char="•"/>
            </a:pPr>
            <a:r>
              <a:rPr lang="en-GB" sz="2000"/>
              <a:t>Freeze at -80 degrees within 120 minutes.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If needed: </a:t>
            </a:r>
          </a:p>
          <a:p>
            <a:pPr marL="800100" lvl="1" indent="-342900">
              <a:buFont typeface="Wingdings" panose="05000000000000000000" pitchFamily="2" charset="2"/>
              <a:buChar char="Ø"/>
            </a:pPr>
            <a:r>
              <a:rPr lang="en-GB" sz="2000"/>
              <a:t>The whole blood can be stored in refrigerator for no more than 5 days before centrifugation and freezing.</a:t>
            </a:r>
          </a:p>
          <a:p>
            <a:pPr marL="800100" lvl="1" indent="-342900">
              <a:buFont typeface="Wingdings" panose="05000000000000000000" pitchFamily="2" charset="2"/>
              <a:buChar char="Ø"/>
            </a:pPr>
            <a:r>
              <a:rPr lang="en-GB" sz="2000"/>
              <a:t>After a blood sample is spun, plasma can be stored at -20 degrees for up to 5 days (if needed e.g. over a bank holiday weekend) before being transferred to a -80 degrees freezer.</a:t>
            </a:r>
            <a:br>
              <a:rPr lang="en-GB" sz="2000"/>
            </a:br>
            <a:endParaRPr lang="en-GB" sz="2000"/>
          </a:p>
        </p:txBody>
      </p:sp>
      <p:pic>
        <p:nvPicPr>
          <p:cNvPr id="7" name="Picture 6" descr="A hand holding a baby&#10;&#10;AI-generated content may be incorrect.">
            <a:extLst>
              <a:ext uri="{FF2B5EF4-FFF2-40B4-BE49-F238E27FC236}">
                <a16:creationId xmlns:a16="http://schemas.microsoft.com/office/drawing/2014/main" id="{5ADD5AB2-D4F6-1D4F-7B73-1794D9AB501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9609AEF-3F2A-E1D9-46BE-DAA62F02C72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744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6F5D-DEB2-EF5E-8879-FB1F6F6698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4EFBF1-16F8-41C0-71BD-FB072950BE4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0F1077E-FDA0-4223-7C49-6C3367337278}"/>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C95E95FD-3E06-00FF-E09D-4D227CE50A06}"/>
              </a:ext>
            </a:extLst>
          </p:cNvPr>
          <p:cNvSpPr>
            <a:spLocks noGrp="1"/>
          </p:cNvSpPr>
          <p:nvPr>
            <p:ph type="sldNum" sz="quarter" idx="4"/>
          </p:nvPr>
        </p:nvSpPr>
        <p:spPr/>
        <p:txBody>
          <a:bodyPr/>
          <a:lstStyle/>
          <a:p>
            <a:fld id="{820EACED-CA5D-B048-836B-BF30EF0E914A}" type="slidenum">
              <a:rPr lang="en-US" smtClean="0"/>
              <a:pPr/>
              <a:t>53</a:t>
            </a:fld>
            <a:endParaRPr lang="en-US"/>
          </a:p>
        </p:txBody>
      </p:sp>
      <p:sp>
        <p:nvSpPr>
          <p:cNvPr id="8" name="TextBox 7">
            <a:extLst>
              <a:ext uri="{FF2B5EF4-FFF2-40B4-BE49-F238E27FC236}">
                <a16:creationId xmlns:a16="http://schemas.microsoft.com/office/drawing/2014/main" id="{1906EBD8-93F1-7E34-AD5B-230E69EF15E1}"/>
              </a:ext>
            </a:extLst>
          </p:cNvPr>
          <p:cNvSpPr txBox="1"/>
          <p:nvPr/>
        </p:nvSpPr>
        <p:spPr>
          <a:xfrm>
            <a:off x="907500" y="1713120"/>
            <a:ext cx="11163367" cy="2862322"/>
          </a:xfrm>
          <a:prstGeom prst="rect">
            <a:avLst/>
          </a:prstGeom>
          <a:noFill/>
        </p:spPr>
        <p:txBody>
          <a:bodyPr wrap="square" rtlCol="0">
            <a:spAutoFit/>
          </a:bodyPr>
          <a:lstStyle/>
          <a:p>
            <a:r>
              <a:rPr lang="en-GB" sz="2000" b="1" u="sng">
                <a:solidFill>
                  <a:srgbClr val="BE8FC3"/>
                </a:solidFill>
              </a:rPr>
              <a:t>Logistics </a:t>
            </a:r>
          </a:p>
          <a:p>
            <a:endParaRPr lang="en-GB" sz="2000"/>
          </a:p>
          <a:p>
            <a:pPr marL="342900" indent="-342900">
              <a:buFont typeface="Arial" panose="020B0604020202020204" pitchFamily="34" charset="0"/>
              <a:buChar char="•"/>
            </a:pPr>
            <a:r>
              <a:rPr lang="en-GB" sz="2000"/>
              <a:t>A courier will be arranged approximately every 5 months for sample collection.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Please let us know how organising this shipment will work at your site for example: </a:t>
            </a:r>
          </a:p>
          <a:p>
            <a:pPr marL="800100" lvl="1" indent="-342900">
              <a:buFont typeface="Wingdings" panose="05000000000000000000" pitchFamily="2" charset="2"/>
              <a:buChar char="Ø"/>
            </a:pPr>
            <a:r>
              <a:rPr lang="en-GB" sz="2000"/>
              <a:t>Who we are best to communicate with? </a:t>
            </a:r>
          </a:p>
          <a:p>
            <a:pPr marL="800100" lvl="1" indent="-342900">
              <a:buFont typeface="Wingdings" panose="05000000000000000000" pitchFamily="2" charset="2"/>
              <a:buChar char="Ø"/>
            </a:pPr>
            <a:r>
              <a:rPr lang="en-GB" sz="2000"/>
              <a:t>Who will organise the collection locally to ensure the samples are packed and ready? </a:t>
            </a:r>
          </a:p>
          <a:p>
            <a:pPr marL="800100" lvl="1" indent="-342900">
              <a:buFont typeface="Wingdings" panose="05000000000000000000" pitchFamily="2" charset="2"/>
              <a:buChar char="Ø"/>
            </a:pPr>
            <a:endParaRPr lang="en-GB" sz="2000"/>
          </a:p>
          <a:p>
            <a:pPr marL="342900" indent="-342900">
              <a:buFont typeface="Arial" panose="020B0604020202020204" pitchFamily="34" charset="0"/>
              <a:buChar char="•"/>
            </a:pPr>
            <a:r>
              <a:rPr lang="en-GB" sz="2000"/>
              <a:t>We will document this discussion in the SIV report. </a:t>
            </a:r>
          </a:p>
        </p:txBody>
      </p:sp>
      <p:pic>
        <p:nvPicPr>
          <p:cNvPr id="7" name="Picture 6" descr="A hand holding a baby&#10;&#10;AI-generated content may be incorrect.">
            <a:extLst>
              <a:ext uri="{FF2B5EF4-FFF2-40B4-BE49-F238E27FC236}">
                <a16:creationId xmlns:a16="http://schemas.microsoft.com/office/drawing/2014/main" id="{84FAF99E-D661-D14C-39EF-8E15B7557C8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76E06F3-3A22-E9C8-6192-EE4600F5C26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64589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140DA-71D5-67F5-B397-D28569262D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BDA22C-A572-A549-87F7-65DB402933C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401D170-B620-E119-A3C1-F02EADD84A5B}"/>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AC9D8E87-5F8F-3D12-D1DA-40556F8CFE63}"/>
              </a:ext>
            </a:extLst>
          </p:cNvPr>
          <p:cNvSpPr>
            <a:spLocks noGrp="1"/>
          </p:cNvSpPr>
          <p:nvPr>
            <p:ph type="sldNum" sz="quarter" idx="4"/>
          </p:nvPr>
        </p:nvSpPr>
        <p:spPr/>
        <p:txBody>
          <a:bodyPr/>
          <a:lstStyle/>
          <a:p>
            <a:fld id="{820EACED-CA5D-B048-836B-BF30EF0E914A}" type="slidenum">
              <a:rPr lang="en-US" smtClean="0"/>
              <a:pPr/>
              <a:t>54</a:t>
            </a:fld>
            <a:endParaRPr lang="en-US"/>
          </a:p>
        </p:txBody>
      </p:sp>
      <p:sp>
        <p:nvSpPr>
          <p:cNvPr id="8" name="TextBox 7">
            <a:extLst>
              <a:ext uri="{FF2B5EF4-FFF2-40B4-BE49-F238E27FC236}">
                <a16:creationId xmlns:a16="http://schemas.microsoft.com/office/drawing/2014/main" id="{319CD7C9-67CE-20D6-6FAB-92D2246B3373}"/>
              </a:ext>
            </a:extLst>
          </p:cNvPr>
          <p:cNvSpPr txBox="1"/>
          <p:nvPr/>
        </p:nvSpPr>
        <p:spPr>
          <a:xfrm>
            <a:off x="907500" y="1713120"/>
            <a:ext cx="11163367" cy="3170099"/>
          </a:xfrm>
          <a:prstGeom prst="rect">
            <a:avLst/>
          </a:prstGeom>
          <a:noFill/>
        </p:spPr>
        <p:txBody>
          <a:bodyPr wrap="square" rtlCol="0">
            <a:spAutoFit/>
          </a:bodyPr>
          <a:lstStyle/>
          <a:p>
            <a:r>
              <a:rPr lang="en-GB" sz="2000" b="1" u="sng" dirty="0">
                <a:solidFill>
                  <a:srgbClr val="BE8FC3"/>
                </a:solidFill>
              </a:rPr>
              <a:t>PK sampling manual </a:t>
            </a:r>
          </a:p>
          <a:p>
            <a:endParaRPr lang="en-GB" sz="2000" dirty="0"/>
          </a:p>
          <a:p>
            <a:pPr marL="342900" indent="-342900">
              <a:buFont typeface="Arial" panose="020B0604020202020204" pitchFamily="34" charset="0"/>
              <a:buChar char="•"/>
            </a:pPr>
            <a:r>
              <a:rPr lang="en-GB" sz="2000" dirty="0"/>
              <a:t>A </a:t>
            </a:r>
            <a:r>
              <a:rPr lang="en-GB" sz="2000" b="1" dirty="0"/>
              <a:t>PK sampling manual</a:t>
            </a:r>
            <a:r>
              <a:rPr lang="en-GB" sz="2000" dirty="0"/>
              <a:t> will be provided. Please follow this manual for information on the PK sampling collection, processing, storage and transportation.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Any temperature excursions that occur for the samples, please ensure this is recorded in the lab processing form (appendix 1 of the PK sampling manual).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For each shipment of samples, please ensure that a copy of the lab processing form is included in the shipment, uploaded to </a:t>
            </a:r>
            <a:r>
              <a:rPr lang="en-GB" sz="2000" dirty="0" err="1"/>
              <a:t>REDcap</a:t>
            </a:r>
            <a:r>
              <a:rPr lang="en-GB" sz="2000" dirty="0"/>
              <a:t>, and filed in the site file. </a:t>
            </a:r>
          </a:p>
        </p:txBody>
      </p:sp>
      <p:pic>
        <p:nvPicPr>
          <p:cNvPr id="7" name="Picture 6" descr="A hand holding a baby&#10;&#10;AI-generated content may be incorrect.">
            <a:extLst>
              <a:ext uri="{FF2B5EF4-FFF2-40B4-BE49-F238E27FC236}">
                <a16:creationId xmlns:a16="http://schemas.microsoft.com/office/drawing/2014/main" id="{3405610C-D01A-90C5-F5CA-CF3EC5ABF58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A1B4773F-9B5B-5F17-C090-8B0F3FF9E1F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5898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10E8-27B1-BD4F-B978-BF7B2C5FC59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2AF3780-5723-1D4F-683E-9BE1B9BC895C}"/>
              </a:ext>
            </a:extLst>
          </p:cNvPr>
          <p:cNvSpPr>
            <a:spLocks noGrp="1"/>
          </p:cNvSpPr>
          <p:nvPr>
            <p:ph type="ctrTitle"/>
          </p:nvPr>
        </p:nvSpPr>
        <p:spPr>
          <a:xfrm>
            <a:off x="869130" y="2081863"/>
            <a:ext cx="11499850" cy="1620837"/>
          </a:xfrm>
        </p:spPr>
        <p:txBody>
          <a:bodyPr>
            <a:normAutofit/>
          </a:bodyPr>
          <a:lstStyle/>
          <a:p>
            <a:r>
              <a:rPr lang="en-GB"/>
              <a:t>Safety</a:t>
            </a:r>
          </a:p>
        </p:txBody>
      </p:sp>
      <p:grpSp>
        <p:nvGrpSpPr>
          <p:cNvPr id="3" name="Group 2">
            <a:extLst>
              <a:ext uri="{FF2B5EF4-FFF2-40B4-BE49-F238E27FC236}">
                <a16:creationId xmlns:a16="http://schemas.microsoft.com/office/drawing/2014/main" id="{DA7C90D6-AFB4-8FDD-A4C7-9F1E0B3F2037}"/>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DABF90C7-887E-7C10-C406-546F7177A52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0B8995B7-95FB-2E6C-B440-1478C080DDD1}"/>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7E38B368-B5B5-D5D2-AFAB-02BEDF9E8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31B41F02-7F8F-E1AD-F16C-BFEAE914E6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4BE9E20-CF42-AC76-24C1-17833E284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A3D72E0-09E1-7652-0D66-5AEAD0D63361}"/>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3487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13CF-F2A2-AA57-DC59-479A111FB82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8C3351-4FE6-0604-8D48-1AB7A70B6FC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1445A4F-5B9F-D661-A223-6583C3F77BA5}"/>
              </a:ext>
            </a:extLst>
          </p:cNvPr>
          <p:cNvSpPr>
            <a:spLocks noGrp="1"/>
          </p:cNvSpPr>
          <p:nvPr>
            <p:ph type="title"/>
          </p:nvPr>
        </p:nvSpPr>
        <p:spPr>
          <a:xfrm>
            <a:off x="1325563" y="153472"/>
            <a:ext cx="10440987" cy="900000"/>
          </a:xfrm>
        </p:spPr>
        <p:txBody>
          <a:bodyPr>
            <a:normAutofit/>
          </a:bodyPr>
          <a:lstStyle/>
          <a:p>
            <a:r>
              <a:rPr lang="en-US"/>
              <a:t>Safety</a:t>
            </a:r>
          </a:p>
        </p:txBody>
      </p:sp>
      <p:sp>
        <p:nvSpPr>
          <p:cNvPr id="2" name="Slide Number Placeholder 1">
            <a:extLst>
              <a:ext uri="{FF2B5EF4-FFF2-40B4-BE49-F238E27FC236}">
                <a16:creationId xmlns:a16="http://schemas.microsoft.com/office/drawing/2014/main" id="{93F07184-6699-4C80-16D1-314EA2895F8B}"/>
              </a:ext>
            </a:extLst>
          </p:cNvPr>
          <p:cNvSpPr>
            <a:spLocks noGrp="1"/>
          </p:cNvSpPr>
          <p:nvPr>
            <p:ph type="sldNum" sz="quarter" idx="4"/>
          </p:nvPr>
        </p:nvSpPr>
        <p:spPr/>
        <p:txBody>
          <a:bodyPr/>
          <a:lstStyle/>
          <a:p>
            <a:fld id="{820EACED-CA5D-B048-836B-BF30EF0E914A}" type="slidenum">
              <a:rPr lang="en-US" smtClean="0"/>
              <a:pPr/>
              <a:t>56</a:t>
            </a:fld>
            <a:endParaRPr lang="en-US"/>
          </a:p>
        </p:txBody>
      </p:sp>
      <p:sp>
        <p:nvSpPr>
          <p:cNvPr id="8" name="TextBox 7">
            <a:extLst>
              <a:ext uri="{FF2B5EF4-FFF2-40B4-BE49-F238E27FC236}">
                <a16:creationId xmlns:a16="http://schemas.microsoft.com/office/drawing/2014/main" id="{685841CC-AD96-AF3B-AD44-6ADA1C244169}"/>
              </a:ext>
            </a:extLst>
          </p:cNvPr>
          <p:cNvSpPr txBox="1"/>
          <p:nvPr/>
        </p:nvSpPr>
        <p:spPr>
          <a:xfrm>
            <a:off x="943885" y="1600825"/>
            <a:ext cx="11163367" cy="5632311"/>
          </a:xfrm>
          <a:prstGeom prst="rect">
            <a:avLst/>
          </a:prstGeom>
          <a:noFill/>
        </p:spPr>
        <p:txBody>
          <a:bodyPr wrap="square" rtlCol="0">
            <a:spAutoFit/>
          </a:bodyPr>
          <a:lstStyle/>
          <a:p>
            <a:r>
              <a:rPr lang="en-GB" sz="2000" b="1" u="sng">
                <a:solidFill>
                  <a:srgbClr val="BE8FC3"/>
                </a:solidFill>
              </a:rPr>
              <a:t>SAEs and safety</a:t>
            </a:r>
            <a:endParaRPr lang="en-GB" sz="2000" i="1">
              <a:solidFill>
                <a:srgbClr val="BE8FC3"/>
              </a:solidFill>
            </a:endParaRPr>
          </a:p>
          <a:p>
            <a:endParaRPr lang="en-GB" sz="2000" b="1" u="sng">
              <a:solidFill>
                <a:srgbClr val="283890"/>
              </a:solidFill>
            </a:endParaRPr>
          </a:p>
          <a:p>
            <a:pPr marL="285750" indent="-285750">
              <a:lnSpc>
                <a:spcPct val="150000"/>
              </a:lnSpc>
              <a:buFont typeface="Arial" panose="020B0604020202020204" pitchFamily="34" charset="0"/>
              <a:buChar char="•"/>
            </a:pPr>
            <a:r>
              <a:rPr lang="en-GB" sz="2000"/>
              <a:t>Do NOT report expected SAEs on an SAE form</a:t>
            </a:r>
          </a:p>
          <a:p>
            <a:pPr marL="800100" lvl="1" indent="-342900">
              <a:lnSpc>
                <a:spcPct val="150000"/>
              </a:lnSpc>
              <a:buFont typeface="Wingdings" panose="05000000000000000000" pitchFamily="2" charset="2"/>
              <a:buChar char="Ø"/>
            </a:pPr>
            <a:r>
              <a:rPr lang="en-GB" sz="2000"/>
              <a:t>Known complications of prematurity, dexmedetomidine or morphine</a:t>
            </a:r>
          </a:p>
          <a:p>
            <a:pPr marL="800100" lvl="1" indent="-342900">
              <a:lnSpc>
                <a:spcPct val="150000"/>
              </a:lnSpc>
              <a:buFont typeface="Wingdings" panose="05000000000000000000" pitchFamily="2" charset="2"/>
              <a:buChar char="Ø"/>
            </a:pPr>
            <a:r>
              <a:rPr lang="en-GB" sz="2000"/>
              <a:t>Events listed as trial outcomes. </a:t>
            </a:r>
          </a:p>
          <a:p>
            <a:pPr marL="342900" indent="-342900">
              <a:lnSpc>
                <a:spcPct val="150000"/>
              </a:lnSpc>
              <a:buFont typeface="Arial" panose="020B0604020202020204" pitchFamily="34" charset="0"/>
              <a:buChar char="•"/>
            </a:pPr>
            <a:r>
              <a:rPr lang="en-GB" sz="2000"/>
              <a:t>Report ONLY events that meet the definition of an SAE via the electronic SAE form in </a:t>
            </a:r>
            <a:r>
              <a:rPr lang="en-GB" sz="2000" err="1"/>
              <a:t>REDCap</a:t>
            </a:r>
            <a:r>
              <a:rPr lang="en-GB" sz="2000"/>
              <a:t>. Ensure that this is submitted within 24 hours of becoming aware of the event</a:t>
            </a:r>
          </a:p>
          <a:p>
            <a:pPr marL="342900" indent="-342900">
              <a:lnSpc>
                <a:spcPct val="150000"/>
              </a:lnSpc>
              <a:buFont typeface="Arial" panose="020B0604020202020204" pitchFamily="34" charset="0"/>
              <a:buChar char="•"/>
            </a:pPr>
            <a:r>
              <a:rPr lang="en-GB" sz="2000"/>
              <a:t>Investigator responsibilities</a:t>
            </a:r>
          </a:p>
          <a:p>
            <a:pPr marL="800100" lvl="1" indent="-342900">
              <a:lnSpc>
                <a:spcPct val="150000"/>
              </a:lnSpc>
              <a:buFont typeface="Wingdings" panose="05000000000000000000" pitchFamily="2" charset="2"/>
              <a:buChar char="Ø"/>
            </a:pPr>
            <a:r>
              <a:rPr lang="en-GB" sz="2000"/>
              <a:t>Assess causality </a:t>
            </a:r>
          </a:p>
          <a:p>
            <a:pPr marL="800100" lvl="1" indent="-342900">
              <a:lnSpc>
                <a:spcPct val="150000"/>
              </a:lnSpc>
              <a:buFont typeface="Wingdings" panose="05000000000000000000" pitchFamily="2" charset="2"/>
              <a:buChar char="Ø"/>
            </a:pPr>
            <a:r>
              <a:rPr lang="en-GB" sz="2000"/>
              <a:t>Assess severity</a:t>
            </a:r>
          </a:p>
          <a:p>
            <a:pPr marL="800100" lvl="1" indent="-342900">
              <a:lnSpc>
                <a:spcPct val="150000"/>
              </a:lnSpc>
              <a:buFont typeface="Wingdings" panose="05000000000000000000" pitchFamily="2" charset="2"/>
              <a:buChar char="Ø"/>
            </a:pPr>
            <a:r>
              <a:rPr lang="en-GB" sz="2000"/>
              <a:t>Sign the form electronically</a:t>
            </a:r>
          </a:p>
          <a:p>
            <a:pPr marL="342900" indent="-342900">
              <a:lnSpc>
                <a:spcPct val="150000"/>
              </a:lnSpc>
              <a:buFont typeface="Arial" panose="020B0604020202020204" pitchFamily="34" charset="0"/>
              <a:buChar char="•"/>
            </a:pPr>
            <a:r>
              <a:rPr lang="en-GB" sz="2000" err="1"/>
              <a:t>REDCap</a:t>
            </a:r>
            <a:r>
              <a:rPr lang="en-GB" sz="2000"/>
              <a:t> will generate a unique SAE reference number and notify the NCTU</a:t>
            </a:r>
          </a:p>
          <a:p>
            <a:endParaRPr lang="en-GB" sz="2000"/>
          </a:p>
        </p:txBody>
      </p:sp>
      <p:pic>
        <p:nvPicPr>
          <p:cNvPr id="7" name="Picture 6" descr="A hand holding a baby&#10;&#10;AI-generated content may be incorrect.">
            <a:extLst>
              <a:ext uri="{FF2B5EF4-FFF2-40B4-BE49-F238E27FC236}">
                <a16:creationId xmlns:a16="http://schemas.microsoft.com/office/drawing/2014/main" id="{899F1F06-CD72-E365-AC95-E59C9D9243D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1F74B2D-B0F5-BFF9-CE43-3A290239C4F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2150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B5754-3240-F4B3-1E0E-D4CB647985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17DF23-D750-71AC-051C-13E5182BC94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90017BF-E63C-E6BF-BF9F-E3C574DDCCE0}"/>
              </a:ext>
            </a:extLst>
          </p:cNvPr>
          <p:cNvSpPr>
            <a:spLocks noGrp="1"/>
          </p:cNvSpPr>
          <p:nvPr>
            <p:ph type="title"/>
          </p:nvPr>
        </p:nvSpPr>
        <p:spPr>
          <a:xfrm>
            <a:off x="1325563" y="153472"/>
            <a:ext cx="10440987" cy="900000"/>
          </a:xfrm>
        </p:spPr>
        <p:txBody>
          <a:bodyPr>
            <a:normAutofit/>
          </a:bodyPr>
          <a:lstStyle/>
          <a:p>
            <a:r>
              <a:rPr lang="en-US"/>
              <a:t>Safety run-in </a:t>
            </a:r>
          </a:p>
        </p:txBody>
      </p:sp>
      <p:sp>
        <p:nvSpPr>
          <p:cNvPr id="2" name="Slide Number Placeholder 1">
            <a:extLst>
              <a:ext uri="{FF2B5EF4-FFF2-40B4-BE49-F238E27FC236}">
                <a16:creationId xmlns:a16="http://schemas.microsoft.com/office/drawing/2014/main" id="{64A4C8F2-7C63-5533-355D-12CFFAA3BDE5}"/>
              </a:ext>
            </a:extLst>
          </p:cNvPr>
          <p:cNvSpPr>
            <a:spLocks noGrp="1"/>
          </p:cNvSpPr>
          <p:nvPr>
            <p:ph type="sldNum" sz="quarter" idx="4"/>
          </p:nvPr>
        </p:nvSpPr>
        <p:spPr/>
        <p:txBody>
          <a:bodyPr/>
          <a:lstStyle/>
          <a:p>
            <a:fld id="{820EACED-CA5D-B048-836B-BF30EF0E914A}" type="slidenum">
              <a:rPr lang="en-US" smtClean="0"/>
              <a:pPr/>
              <a:t>57</a:t>
            </a:fld>
            <a:endParaRPr lang="en-US"/>
          </a:p>
        </p:txBody>
      </p:sp>
      <p:sp>
        <p:nvSpPr>
          <p:cNvPr id="8" name="TextBox 7">
            <a:extLst>
              <a:ext uri="{FF2B5EF4-FFF2-40B4-BE49-F238E27FC236}">
                <a16:creationId xmlns:a16="http://schemas.microsoft.com/office/drawing/2014/main" id="{C29E2D98-A84D-3E7B-523C-482FA88290B5}"/>
              </a:ext>
            </a:extLst>
          </p:cNvPr>
          <p:cNvSpPr txBox="1"/>
          <p:nvPr/>
        </p:nvSpPr>
        <p:spPr>
          <a:xfrm>
            <a:off x="907500" y="1713120"/>
            <a:ext cx="11163367" cy="5036700"/>
          </a:xfrm>
          <a:prstGeom prst="rect">
            <a:avLst/>
          </a:prstGeom>
          <a:noFill/>
        </p:spPr>
        <p:txBody>
          <a:bodyPr wrap="square" rtlCol="0">
            <a:spAutoFit/>
          </a:bodyPr>
          <a:lstStyle/>
          <a:p>
            <a:r>
              <a:rPr lang="en-GB" sz="2000" b="1" u="sng">
                <a:solidFill>
                  <a:srgbClr val="BE8FC3"/>
                </a:solidFill>
              </a:rPr>
              <a:t>Safety run-in period</a:t>
            </a:r>
            <a:endParaRPr lang="en-GB" sz="2000" i="1">
              <a:solidFill>
                <a:srgbClr val="BE8FC3"/>
              </a:solidFill>
            </a:endParaRPr>
          </a:p>
          <a:p>
            <a:endParaRPr lang="en-GB" sz="2000" b="1" u="sng">
              <a:solidFill>
                <a:srgbClr val="283890"/>
              </a:solidFill>
            </a:endParaRPr>
          </a:p>
          <a:p>
            <a:pPr marL="285750" indent="-285750">
              <a:lnSpc>
                <a:spcPct val="150000"/>
              </a:lnSpc>
              <a:buFont typeface="Arial" panose="020B0604020202020204" pitchFamily="34" charset="0"/>
              <a:buChar char="•"/>
            </a:pPr>
            <a:r>
              <a:rPr lang="en-GB" sz="2000" b="1"/>
              <a:t>Purpose</a:t>
            </a:r>
            <a:r>
              <a:rPr lang="en-GB" sz="2000"/>
              <a:t> = Early review of safety processes prior to the main trial, for a minimum of 2 participants per active treatment arm</a:t>
            </a:r>
          </a:p>
          <a:p>
            <a:pPr marL="285750" indent="-285750">
              <a:lnSpc>
                <a:spcPct val="150000"/>
              </a:lnSpc>
              <a:buFont typeface="Arial" panose="020B0604020202020204" pitchFamily="34" charset="0"/>
              <a:buChar char="•"/>
            </a:pPr>
            <a:r>
              <a:rPr lang="en-GB" sz="2000" b="1"/>
              <a:t>Safety Observation </a:t>
            </a:r>
            <a:r>
              <a:rPr lang="en-GB" sz="2000"/>
              <a:t>= From the beginning of IMP infusion to 72 hours post-infusion. </a:t>
            </a:r>
          </a:p>
          <a:p>
            <a:pPr marL="285750" indent="-285750">
              <a:lnSpc>
                <a:spcPct val="150000"/>
              </a:lnSpc>
              <a:buFont typeface="Arial" panose="020B0604020202020204" pitchFamily="34" charset="0"/>
              <a:buChar char="•"/>
            </a:pPr>
            <a:r>
              <a:rPr lang="en-GB" sz="2000" b="1"/>
              <a:t>Review &amp; Decisions </a:t>
            </a:r>
            <a:r>
              <a:rPr lang="en-GB" sz="2000"/>
              <a:t>= the DMC will review the data once ≥2 patients per arm complete 72-hour observation. The DMC will provide recommendations to TSC based on charter. </a:t>
            </a:r>
          </a:p>
          <a:p>
            <a:pPr marL="285750" indent="-285750">
              <a:lnSpc>
                <a:spcPct val="150000"/>
              </a:lnSpc>
              <a:buFont typeface="Arial" panose="020B0604020202020204" pitchFamily="34" charset="0"/>
              <a:buChar char="•"/>
            </a:pPr>
            <a:r>
              <a:rPr lang="en-GB" sz="2000" b="1"/>
              <a:t>If Stopped </a:t>
            </a:r>
            <a:r>
              <a:rPr lang="en-GB" sz="2000"/>
              <a:t>= Trial may only resume after regulatory authority approval of a substantial amendment</a:t>
            </a:r>
          </a:p>
          <a:p>
            <a:pPr>
              <a:lnSpc>
                <a:spcPct val="150000"/>
              </a:lnSpc>
            </a:pPr>
            <a:endParaRPr lang="en-GB" sz="1000"/>
          </a:p>
          <a:p>
            <a:pPr>
              <a:lnSpc>
                <a:spcPct val="150000"/>
              </a:lnSpc>
            </a:pPr>
            <a:r>
              <a:rPr lang="en-GB" sz="2000"/>
              <a:t>We will provide regular communications to sites during this safety run in period about the progress.</a:t>
            </a:r>
          </a:p>
        </p:txBody>
      </p:sp>
      <p:pic>
        <p:nvPicPr>
          <p:cNvPr id="7" name="Picture 6" descr="A hand holding a baby&#10;&#10;AI-generated content may be incorrect.">
            <a:extLst>
              <a:ext uri="{FF2B5EF4-FFF2-40B4-BE49-F238E27FC236}">
                <a16:creationId xmlns:a16="http://schemas.microsoft.com/office/drawing/2014/main" id="{B73AF298-502C-CCAE-946F-90E6B9E13A53}"/>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5D5E98F-BBF0-5961-9BFE-6E41384ADC3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405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50A0-02BF-521D-76BE-8ABC439D03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51FA02-1DA2-5877-B823-5365733AC979}"/>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61B0B78-FBE2-7F53-1168-AD9ACDD3C8D2}"/>
              </a:ext>
            </a:extLst>
          </p:cNvPr>
          <p:cNvSpPr>
            <a:spLocks noGrp="1"/>
          </p:cNvSpPr>
          <p:nvPr>
            <p:ph type="title"/>
          </p:nvPr>
        </p:nvSpPr>
        <p:spPr>
          <a:xfrm>
            <a:off x="1325563" y="153472"/>
            <a:ext cx="10440987" cy="900000"/>
          </a:xfrm>
        </p:spPr>
        <p:txBody>
          <a:bodyPr>
            <a:normAutofit/>
          </a:bodyPr>
          <a:lstStyle/>
          <a:p>
            <a:r>
              <a:rPr lang="en-US"/>
              <a:t>AE reporting</a:t>
            </a:r>
          </a:p>
        </p:txBody>
      </p:sp>
      <p:sp>
        <p:nvSpPr>
          <p:cNvPr id="2" name="Slide Number Placeholder 1">
            <a:extLst>
              <a:ext uri="{FF2B5EF4-FFF2-40B4-BE49-F238E27FC236}">
                <a16:creationId xmlns:a16="http://schemas.microsoft.com/office/drawing/2014/main" id="{09F9D079-B942-523D-641C-7F36224EEFF2}"/>
              </a:ext>
            </a:extLst>
          </p:cNvPr>
          <p:cNvSpPr>
            <a:spLocks noGrp="1"/>
          </p:cNvSpPr>
          <p:nvPr>
            <p:ph type="sldNum" sz="quarter" idx="4"/>
          </p:nvPr>
        </p:nvSpPr>
        <p:spPr/>
        <p:txBody>
          <a:bodyPr/>
          <a:lstStyle/>
          <a:p>
            <a:fld id="{820EACED-CA5D-B048-836B-BF30EF0E914A}" type="slidenum">
              <a:rPr lang="en-US" smtClean="0"/>
              <a:pPr/>
              <a:t>58</a:t>
            </a:fld>
            <a:endParaRPr lang="en-US"/>
          </a:p>
        </p:txBody>
      </p:sp>
      <p:sp>
        <p:nvSpPr>
          <p:cNvPr id="8" name="TextBox 7">
            <a:extLst>
              <a:ext uri="{FF2B5EF4-FFF2-40B4-BE49-F238E27FC236}">
                <a16:creationId xmlns:a16="http://schemas.microsoft.com/office/drawing/2014/main" id="{438EE5B4-4B1D-B35E-112E-3B8BD94C2CB8}"/>
              </a:ext>
            </a:extLst>
          </p:cNvPr>
          <p:cNvSpPr txBox="1"/>
          <p:nvPr/>
        </p:nvSpPr>
        <p:spPr>
          <a:xfrm>
            <a:off x="907500" y="1713120"/>
            <a:ext cx="11163367" cy="5539978"/>
          </a:xfrm>
          <a:prstGeom prst="rect">
            <a:avLst/>
          </a:prstGeom>
          <a:noFill/>
        </p:spPr>
        <p:txBody>
          <a:bodyPr wrap="square" rtlCol="0">
            <a:spAutoFit/>
          </a:bodyPr>
          <a:lstStyle/>
          <a:p>
            <a:r>
              <a:rPr lang="en-GB" sz="2000" b="1">
                <a:solidFill>
                  <a:srgbClr val="BE8FC3"/>
                </a:solidFill>
              </a:rPr>
              <a:t>Adverse event reporting</a:t>
            </a:r>
            <a:r>
              <a:rPr lang="en-GB" sz="2000">
                <a:solidFill>
                  <a:srgbClr val="CCA8D0"/>
                </a:solidFill>
              </a:rPr>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CTCAE V6.0 - </a:t>
            </a:r>
            <a:r>
              <a:rPr lang="en-GB" sz="2000">
                <a:hlinkClick r:id="rId3"/>
              </a:rPr>
              <a:t>https://dctd.cancer.gov/research/ctep-trials/trial-development</a:t>
            </a:r>
            <a:endParaRPr lang="en-GB" sz="2000"/>
          </a:p>
          <a:p>
            <a:pPr marL="285750" indent="-285750">
              <a:buFont typeface="Arial" panose="020B0604020202020204" pitchFamily="34" charset="0"/>
              <a:buChar char="•"/>
            </a:pPr>
            <a:endParaRPr lang="en-GB" sz="2000"/>
          </a:p>
          <a:p>
            <a:r>
              <a:rPr lang="en-US" b="1"/>
              <a:t>Grade 1 </a:t>
            </a:r>
            <a:r>
              <a:rPr lang="en-US"/>
              <a:t>Mild; asymptomatic or mild symptoms; clinical or diagnostic observations only; intervention not indicated.</a:t>
            </a:r>
            <a:endParaRPr lang="en-GB"/>
          </a:p>
          <a:p>
            <a:r>
              <a:rPr lang="en-US" b="1"/>
              <a:t>Grade 2 </a:t>
            </a:r>
            <a:r>
              <a:rPr lang="en-US"/>
              <a:t>Moderate; minimal, local or noninvasive intervention indicated; limiting age- appropriate instrumental ADL*.</a:t>
            </a:r>
            <a:endParaRPr lang="en-GB"/>
          </a:p>
          <a:p>
            <a:r>
              <a:rPr lang="en-US" b="1"/>
              <a:t>Grade 3 </a:t>
            </a:r>
            <a:r>
              <a:rPr lang="en-US"/>
              <a:t>Severe or medically significant but not immediately life-threatening; hospitalization or prolongation of hospitalization indicated; disabling; limiting self care ADL </a:t>
            </a:r>
            <a:r>
              <a:rPr lang="en-GB" u="sng"/>
              <a:t>or severe impact on age appropriate normal daily activity (</a:t>
            </a:r>
            <a:r>
              <a:rPr lang="en-GB" u="sng" err="1"/>
              <a:t>pediatric</a:t>
            </a:r>
            <a:r>
              <a:rPr lang="en-GB" u="sng"/>
              <a:t>)</a:t>
            </a:r>
            <a:r>
              <a:rPr lang="en-GB"/>
              <a:t> </a:t>
            </a:r>
            <a:r>
              <a:rPr lang="en-US"/>
              <a:t> **.</a:t>
            </a:r>
            <a:endParaRPr lang="en-GB"/>
          </a:p>
          <a:p>
            <a:r>
              <a:rPr lang="en-US" b="1"/>
              <a:t>Grade 4 </a:t>
            </a:r>
            <a:r>
              <a:rPr lang="en-US"/>
              <a:t>Life-threatening consequences; urgent intervention indicated.</a:t>
            </a:r>
            <a:endParaRPr lang="en-GB"/>
          </a:p>
          <a:p>
            <a:r>
              <a:rPr lang="en-US" b="1"/>
              <a:t>Grade 5 </a:t>
            </a:r>
            <a:r>
              <a:rPr lang="en-US"/>
              <a:t>Death related to AE.</a:t>
            </a:r>
            <a:endParaRPr lang="en-GB"/>
          </a:p>
          <a:p>
            <a:r>
              <a:rPr lang="en-GB" err="1"/>
              <a:t>Pediatric</a:t>
            </a:r>
            <a:r>
              <a:rPr lang="en-GB"/>
              <a:t> Activities of Daily Living (ADL): </a:t>
            </a:r>
          </a:p>
          <a:p>
            <a:r>
              <a:rPr lang="en-GB"/>
              <a:t>*Mild/moderate impact on age-appropriate normal daily activity. </a:t>
            </a:r>
          </a:p>
          <a:p>
            <a:r>
              <a:rPr lang="en-GB"/>
              <a:t>**Severe impact on age-appropriate normal daily activity.</a:t>
            </a:r>
          </a:p>
          <a:p>
            <a:r>
              <a:rPr lang="en-GB"/>
              <a:t> </a:t>
            </a:r>
          </a:p>
          <a:p>
            <a:r>
              <a:rPr lang="en-GB" u="sng">
                <a:hlinkClick r:id="rId4"/>
              </a:rPr>
              <a:t>https://dctd.cancer.gov/research/ctep-trials/for-sites/adverse-events/ctcae-v6.pdf</a:t>
            </a:r>
            <a:endParaRPr lang="en-GB" sz="2000"/>
          </a:p>
          <a:p>
            <a:endParaRPr lang="en-GB" sz="2000"/>
          </a:p>
        </p:txBody>
      </p:sp>
      <p:sp>
        <p:nvSpPr>
          <p:cNvPr id="3" name="Footer Placeholder 1">
            <a:extLst>
              <a:ext uri="{FF2B5EF4-FFF2-40B4-BE49-F238E27FC236}">
                <a16:creationId xmlns:a16="http://schemas.microsoft.com/office/drawing/2014/main" id="{55BCCCC9-57BF-09EA-F973-BD288EF4257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descr="A hand holding a baby&#10;&#10;AI-generated content may be incorrect.">
            <a:extLst>
              <a:ext uri="{FF2B5EF4-FFF2-40B4-BE49-F238E27FC236}">
                <a16:creationId xmlns:a16="http://schemas.microsoft.com/office/drawing/2014/main" id="{FE5027F6-8F94-D6E8-D411-C21C65F45AEB}"/>
              </a:ext>
            </a:extLst>
          </p:cNvPr>
          <p:cNvPicPr>
            <a:picLocks noChangeAspect="1"/>
          </p:cNvPicPr>
          <p:nvPr/>
        </p:nvPicPr>
        <p:blipFill>
          <a:blip r:embed="rId5">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Tree>
    <p:extLst>
      <p:ext uri="{BB962C8B-B14F-4D97-AF65-F5344CB8AC3E}">
        <p14:creationId xmlns:p14="http://schemas.microsoft.com/office/powerpoint/2010/main" val="12002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6EBF-3503-C162-08A3-E3708530C51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7BEDDE3-E938-CCE6-4290-066E6646EF59}"/>
              </a:ext>
            </a:extLst>
          </p:cNvPr>
          <p:cNvSpPr>
            <a:spLocks noGrp="1"/>
          </p:cNvSpPr>
          <p:nvPr>
            <p:ph type="ctrTitle"/>
          </p:nvPr>
        </p:nvSpPr>
        <p:spPr>
          <a:xfrm>
            <a:off x="869130" y="2081863"/>
            <a:ext cx="11499850" cy="1620837"/>
          </a:xfrm>
        </p:spPr>
        <p:txBody>
          <a:bodyPr>
            <a:normAutofit/>
          </a:bodyPr>
          <a:lstStyle/>
          <a:p>
            <a:r>
              <a:rPr lang="en-GB"/>
              <a:t>Protocol Deviations</a:t>
            </a:r>
          </a:p>
        </p:txBody>
      </p:sp>
      <p:grpSp>
        <p:nvGrpSpPr>
          <p:cNvPr id="3" name="Group 2">
            <a:extLst>
              <a:ext uri="{FF2B5EF4-FFF2-40B4-BE49-F238E27FC236}">
                <a16:creationId xmlns:a16="http://schemas.microsoft.com/office/drawing/2014/main" id="{C4912286-C818-F4E5-7BEC-E1A043AF984A}"/>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6C2E8DF-BDEE-7A4F-AA17-2401AF2FC9D4}"/>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E3F281F-E069-3B1F-FEC5-16CE9BDE4915}"/>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A2C5779-B2F1-67E7-1A88-FF4A01C4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84A9B85-4CEC-5D97-1227-595A4A1C5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EC0CA5-7DEF-1C47-513D-95A80E50A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FE1728CF-5231-388F-BDC2-2DAE9581180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8065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94EC-FBC4-4842-4BB9-AB9CD8BF225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4493D4-AAF4-4B73-7505-8C46A1DC280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CA17C25-5DB0-B2B6-CAAF-E3DEC67EB3E8}"/>
              </a:ext>
            </a:extLst>
          </p:cNvPr>
          <p:cNvSpPr>
            <a:spLocks noGrp="1"/>
          </p:cNvSpPr>
          <p:nvPr>
            <p:ph type="title"/>
          </p:nvPr>
        </p:nvSpPr>
        <p:spPr>
          <a:xfrm>
            <a:off x="1325563" y="153472"/>
            <a:ext cx="10440987" cy="900000"/>
          </a:xfrm>
        </p:spPr>
        <p:txBody>
          <a:bodyPr>
            <a:normAutofit/>
          </a:bodyPr>
          <a:lstStyle/>
          <a:p>
            <a:r>
              <a:rPr lang="en-US"/>
              <a:t>Trial introduction</a:t>
            </a:r>
          </a:p>
        </p:txBody>
      </p:sp>
      <p:sp>
        <p:nvSpPr>
          <p:cNvPr id="2" name="Slide Number Placeholder 1">
            <a:extLst>
              <a:ext uri="{FF2B5EF4-FFF2-40B4-BE49-F238E27FC236}">
                <a16:creationId xmlns:a16="http://schemas.microsoft.com/office/drawing/2014/main" id="{9C6867F8-31B4-5F92-FE3B-C242F0B1AC9B}"/>
              </a:ext>
            </a:extLst>
          </p:cNvPr>
          <p:cNvSpPr>
            <a:spLocks noGrp="1"/>
          </p:cNvSpPr>
          <p:nvPr>
            <p:ph type="sldNum" sz="quarter" idx="4"/>
          </p:nvPr>
        </p:nvSpPr>
        <p:spPr/>
        <p:txBody>
          <a:bodyPr/>
          <a:lstStyle/>
          <a:p>
            <a:fld id="{820EACED-CA5D-B048-836B-BF30EF0E914A}" type="slidenum">
              <a:rPr lang="en-US" smtClean="0"/>
              <a:pPr/>
              <a:t>6</a:t>
            </a:fld>
            <a:endParaRPr lang="en-US"/>
          </a:p>
        </p:txBody>
      </p:sp>
      <p:graphicFrame>
        <p:nvGraphicFramePr>
          <p:cNvPr id="8" name="Content Placeholder 7">
            <a:extLst>
              <a:ext uri="{FF2B5EF4-FFF2-40B4-BE49-F238E27FC236}">
                <a16:creationId xmlns:a16="http://schemas.microsoft.com/office/drawing/2014/main" id="{A0EE8E7C-848F-5413-A60E-8A1DFEB90625}"/>
              </a:ext>
            </a:extLst>
          </p:cNvPr>
          <p:cNvGraphicFramePr>
            <a:graphicFrameLocks noGrp="1"/>
          </p:cNvGraphicFramePr>
          <p:nvPr>
            <p:extLst>
              <p:ext uri="{D42A27DB-BD31-4B8C-83A1-F6EECF244321}">
                <p14:modId xmlns:p14="http://schemas.microsoft.com/office/powerpoint/2010/main" val="4025498061"/>
              </p:ext>
            </p:extLst>
          </p:nvPr>
        </p:nvGraphicFramePr>
        <p:xfrm>
          <a:off x="2113992" y="151142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hand holding a baby&#10;&#10;AI-generated content may be incorrect.">
            <a:extLst>
              <a:ext uri="{FF2B5EF4-FFF2-40B4-BE49-F238E27FC236}">
                <a16:creationId xmlns:a16="http://schemas.microsoft.com/office/drawing/2014/main" id="{9690F1A2-C453-EBEC-38FF-E0EAC70DAAF6}"/>
              </a:ext>
            </a:extLst>
          </p:cNvPr>
          <p:cNvPicPr>
            <a:picLocks noChangeAspect="1"/>
          </p:cNvPicPr>
          <p:nvPr/>
        </p:nvPicPr>
        <p:blipFill>
          <a:blip r:embed="rId8">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BC9AC24-7F40-D2F8-2FA7-B3EA5FE4772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4" name="TextBox 3">
            <a:extLst>
              <a:ext uri="{FF2B5EF4-FFF2-40B4-BE49-F238E27FC236}">
                <a16:creationId xmlns:a16="http://schemas.microsoft.com/office/drawing/2014/main" id="{DA309C01-7997-6B29-3A56-84F80D21B118}"/>
              </a:ext>
            </a:extLst>
          </p:cNvPr>
          <p:cNvSpPr txBox="1"/>
          <p:nvPr/>
        </p:nvSpPr>
        <p:spPr>
          <a:xfrm>
            <a:off x="673184" y="2378457"/>
            <a:ext cx="3423765" cy="400110"/>
          </a:xfrm>
          <a:prstGeom prst="rect">
            <a:avLst/>
          </a:prstGeom>
          <a:solidFill>
            <a:srgbClr val="BE8FC3"/>
          </a:solidFill>
        </p:spPr>
        <p:txBody>
          <a:bodyPr wrap="square" rtlCol="0">
            <a:spAutoFit/>
          </a:bodyPr>
          <a:lstStyle/>
          <a:p>
            <a:r>
              <a:rPr lang="en-GB" sz="2000"/>
              <a:t>IRAS Number = </a:t>
            </a:r>
            <a:r>
              <a:rPr lang="en-GB" sz="2000" b="1"/>
              <a:t>1012134  </a:t>
            </a:r>
          </a:p>
        </p:txBody>
      </p:sp>
      <p:sp>
        <p:nvSpPr>
          <p:cNvPr id="11" name="TextBox 10">
            <a:extLst>
              <a:ext uri="{FF2B5EF4-FFF2-40B4-BE49-F238E27FC236}">
                <a16:creationId xmlns:a16="http://schemas.microsoft.com/office/drawing/2014/main" id="{B94F7180-2956-A68E-87AA-A96BA5E96238}"/>
              </a:ext>
            </a:extLst>
          </p:cNvPr>
          <p:cNvSpPr txBox="1"/>
          <p:nvPr/>
        </p:nvSpPr>
        <p:spPr>
          <a:xfrm>
            <a:off x="984781" y="4725183"/>
            <a:ext cx="3112168" cy="400110"/>
          </a:xfrm>
          <a:prstGeom prst="rect">
            <a:avLst/>
          </a:prstGeom>
          <a:solidFill>
            <a:srgbClr val="BE8FC3"/>
          </a:solidFill>
        </p:spPr>
        <p:txBody>
          <a:bodyPr wrap="square" rtlCol="0">
            <a:spAutoFit/>
          </a:bodyPr>
          <a:lstStyle/>
          <a:p>
            <a:r>
              <a:rPr lang="en-GB" sz="2000"/>
              <a:t>NIHR = </a:t>
            </a:r>
            <a:r>
              <a:rPr lang="en-GB" sz="2000" b="1"/>
              <a:t>NIHR158535</a:t>
            </a:r>
          </a:p>
        </p:txBody>
      </p:sp>
      <p:sp>
        <p:nvSpPr>
          <p:cNvPr id="12" name="TextBox 11">
            <a:extLst>
              <a:ext uri="{FF2B5EF4-FFF2-40B4-BE49-F238E27FC236}">
                <a16:creationId xmlns:a16="http://schemas.microsoft.com/office/drawing/2014/main" id="{8BF18706-54E8-1F6F-C5CD-570DEE8E804B}"/>
              </a:ext>
            </a:extLst>
          </p:cNvPr>
          <p:cNvSpPr txBox="1"/>
          <p:nvPr/>
        </p:nvSpPr>
        <p:spPr>
          <a:xfrm>
            <a:off x="4666436" y="6083631"/>
            <a:ext cx="3611290" cy="400110"/>
          </a:xfrm>
          <a:prstGeom prst="rect">
            <a:avLst/>
          </a:prstGeom>
          <a:solidFill>
            <a:srgbClr val="BE8FC3"/>
          </a:solidFill>
        </p:spPr>
        <p:txBody>
          <a:bodyPr wrap="square" rtlCol="0">
            <a:spAutoFit/>
          </a:bodyPr>
          <a:lstStyle/>
          <a:p>
            <a:r>
              <a:rPr lang="en-GB" sz="2000"/>
              <a:t>ISRCTN = </a:t>
            </a:r>
            <a:r>
              <a:rPr lang="en-GB" sz="2000" b="1"/>
              <a:t>ISRCTN24287322</a:t>
            </a:r>
          </a:p>
        </p:txBody>
      </p:sp>
      <p:sp>
        <p:nvSpPr>
          <p:cNvPr id="14" name="TextBox 13">
            <a:extLst>
              <a:ext uri="{FF2B5EF4-FFF2-40B4-BE49-F238E27FC236}">
                <a16:creationId xmlns:a16="http://schemas.microsoft.com/office/drawing/2014/main" id="{310E8DF7-0D18-060B-7F8C-9DE9A1A72062}"/>
              </a:ext>
            </a:extLst>
          </p:cNvPr>
          <p:cNvSpPr txBox="1"/>
          <p:nvPr/>
        </p:nvSpPr>
        <p:spPr>
          <a:xfrm>
            <a:off x="7934492" y="1951673"/>
            <a:ext cx="2524961" cy="400110"/>
          </a:xfrm>
          <a:prstGeom prst="rect">
            <a:avLst/>
          </a:prstGeom>
          <a:solidFill>
            <a:srgbClr val="BE8FC3"/>
          </a:solidFill>
        </p:spPr>
        <p:txBody>
          <a:bodyPr wrap="square" rtlCol="0">
            <a:spAutoFit/>
          </a:bodyPr>
          <a:lstStyle/>
          <a:p>
            <a:r>
              <a:rPr lang="en-GB" sz="2000"/>
              <a:t>CPMS ID = </a:t>
            </a:r>
            <a:r>
              <a:rPr lang="en-GB" sz="2000" b="1"/>
              <a:t>70247</a:t>
            </a:r>
          </a:p>
        </p:txBody>
      </p:sp>
      <p:sp>
        <p:nvSpPr>
          <p:cNvPr id="15" name="TextBox 14">
            <a:extLst>
              <a:ext uri="{FF2B5EF4-FFF2-40B4-BE49-F238E27FC236}">
                <a16:creationId xmlns:a16="http://schemas.microsoft.com/office/drawing/2014/main" id="{82AEAAD0-1080-1A86-887C-9F176F54E95E}"/>
              </a:ext>
            </a:extLst>
          </p:cNvPr>
          <p:cNvSpPr txBox="1"/>
          <p:nvPr/>
        </p:nvSpPr>
        <p:spPr>
          <a:xfrm>
            <a:off x="8516212" y="4066172"/>
            <a:ext cx="2925287" cy="400110"/>
          </a:xfrm>
          <a:prstGeom prst="rect">
            <a:avLst/>
          </a:prstGeom>
          <a:solidFill>
            <a:srgbClr val="BE8FC3"/>
          </a:solidFill>
        </p:spPr>
        <p:txBody>
          <a:bodyPr wrap="square" rtlCol="0">
            <a:spAutoFit/>
          </a:bodyPr>
          <a:lstStyle/>
          <a:p>
            <a:r>
              <a:rPr lang="en-GB" sz="2000"/>
              <a:t>REC REF = </a:t>
            </a:r>
            <a:r>
              <a:rPr lang="en-GB" sz="2000" b="1"/>
              <a:t>25-NI-0113</a:t>
            </a:r>
          </a:p>
        </p:txBody>
      </p:sp>
    </p:spTree>
    <p:extLst>
      <p:ext uri="{BB962C8B-B14F-4D97-AF65-F5344CB8AC3E}">
        <p14:creationId xmlns:p14="http://schemas.microsoft.com/office/powerpoint/2010/main" val="36791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0D37-B193-80FE-80CE-73BEB9103D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3D4185-AD1F-7C07-8034-ADB6EFFDAB6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653FC69-2D76-C132-46B6-95812CE45927}"/>
              </a:ext>
            </a:extLst>
          </p:cNvPr>
          <p:cNvSpPr>
            <a:spLocks noGrp="1"/>
          </p:cNvSpPr>
          <p:nvPr>
            <p:ph type="title"/>
          </p:nvPr>
        </p:nvSpPr>
        <p:spPr>
          <a:xfrm>
            <a:off x="1325563" y="153472"/>
            <a:ext cx="10440987" cy="900000"/>
          </a:xfrm>
        </p:spPr>
        <p:txBody>
          <a:bodyPr>
            <a:normAutofit/>
          </a:bodyPr>
          <a:lstStyle/>
          <a:p>
            <a:r>
              <a:rPr lang="en-US"/>
              <a:t>Protocol Deviations</a:t>
            </a:r>
          </a:p>
        </p:txBody>
      </p:sp>
      <p:sp>
        <p:nvSpPr>
          <p:cNvPr id="2" name="Slide Number Placeholder 1">
            <a:extLst>
              <a:ext uri="{FF2B5EF4-FFF2-40B4-BE49-F238E27FC236}">
                <a16:creationId xmlns:a16="http://schemas.microsoft.com/office/drawing/2014/main" id="{5DF1AEC9-3C2B-14AC-320A-B6630E0F133C}"/>
              </a:ext>
            </a:extLst>
          </p:cNvPr>
          <p:cNvSpPr>
            <a:spLocks noGrp="1"/>
          </p:cNvSpPr>
          <p:nvPr>
            <p:ph type="sldNum" sz="quarter" idx="4"/>
          </p:nvPr>
        </p:nvSpPr>
        <p:spPr/>
        <p:txBody>
          <a:bodyPr/>
          <a:lstStyle/>
          <a:p>
            <a:fld id="{820EACED-CA5D-B048-836B-BF30EF0E914A}" type="slidenum">
              <a:rPr lang="en-US" smtClean="0"/>
              <a:pPr/>
              <a:t>60</a:t>
            </a:fld>
            <a:endParaRPr lang="en-US"/>
          </a:p>
        </p:txBody>
      </p:sp>
      <p:sp>
        <p:nvSpPr>
          <p:cNvPr id="8" name="TextBox 7">
            <a:extLst>
              <a:ext uri="{FF2B5EF4-FFF2-40B4-BE49-F238E27FC236}">
                <a16:creationId xmlns:a16="http://schemas.microsoft.com/office/drawing/2014/main" id="{C858498E-E11C-F30A-8E73-7E6EDA3EA069}"/>
              </a:ext>
            </a:extLst>
          </p:cNvPr>
          <p:cNvSpPr txBox="1"/>
          <p:nvPr/>
        </p:nvSpPr>
        <p:spPr>
          <a:xfrm>
            <a:off x="907501" y="1713120"/>
            <a:ext cx="10658858" cy="5693866"/>
          </a:xfrm>
          <a:prstGeom prst="rect">
            <a:avLst/>
          </a:prstGeom>
          <a:noFill/>
        </p:spPr>
        <p:txBody>
          <a:bodyPr wrap="square" rtlCol="0">
            <a:spAutoFit/>
          </a:bodyPr>
          <a:lstStyle/>
          <a:p>
            <a:pPr>
              <a:lnSpc>
                <a:spcPct val="150000"/>
              </a:lnSpc>
            </a:pPr>
            <a:r>
              <a:rPr lang="en-GB" sz="2000"/>
              <a:t>The following are examples of a </a:t>
            </a:r>
            <a:r>
              <a:rPr lang="en-GB" sz="2000" b="1">
                <a:solidFill>
                  <a:srgbClr val="BE8FC3"/>
                </a:solidFill>
              </a:rPr>
              <a:t>deviation of the protocol </a:t>
            </a:r>
            <a:r>
              <a:rPr lang="en-GB" sz="2000"/>
              <a:t>and are not permitted:</a:t>
            </a:r>
          </a:p>
          <a:p>
            <a:pPr>
              <a:lnSpc>
                <a:spcPct val="150000"/>
              </a:lnSpc>
            </a:pPr>
            <a:endParaRPr lang="en-GB" sz="2000"/>
          </a:p>
          <a:p>
            <a:pPr marL="457200" indent="-457200">
              <a:lnSpc>
                <a:spcPct val="150000"/>
              </a:lnSpc>
              <a:buFont typeface="+mj-lt"/>
              <a:buAutoNum type="arabicPeriod"/>
            </a:pPr>
            <a:r>
              <a:rPr lang="en-GB" sz="2400">
                <a:solidFill>
                  <a:srgbClr val="FF0000"/>
                </a:solidFill>
              </a:rPr>
              <a:t>Inclusion/exclusion criteria deviation</a:t>
            </a:r>
          </a:p>
          <a:p>
            <a:pPr marL="457200" indent="-457200">
              <a:lnSpc>
                <a:spcPct val="150000"/>
              </a:lnSpc>
              <a:buFont typeface="+mj-lt"/>
              <a:buAutoNum type="arabicPeriod"/>
            </a:pPr>
            <a:endParaRPr lang="en-GB" sz="2400">
              <a:solidFill>
                <a:srgbClr val="FF0000"/>
              </a:solidFill>
            </a:endParaRPr>
          </a:p>
          <a:p>
            <a:pPr marL="457200" indent="-457200">
              <a:lnSpc>
                <a:spcPct val="150000"/>
              </a:lnSpc>
              <a:buFont typeface="+mj-lt"/>
              <a:buAutoNum type="arabicPeriod"/>
            </a:pPr>
            <a:r>
              <a:rPr lang="en-GB" sz="2400">
                <a:solidFill>
                  <a:srgbClr val="FF0000"/>
                </a:solidFill>
              </a:rPr>
              <a:t>Participants mother did not provide written informed consent before undergoing trial procedures/ data collection</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r>
              <a:rPr lang="en-GB" sz="2000"/>
              <a:t>If any protocol deviation is identified, please contact us so it can be appropriately managed</a:t>
            </a:r>
          </a:p>
          <a:p>
            <a:pPr marL="285750" indent="-285750">
              <a:buFont typeface="Arial" panose="020B0604020202020204" pitchFamily="34" charset="0"/>
              <a:buChar char="•"/>
            </a:pPr>
            <a:endParaRPr lang="en-GB" sz="2000"/>
          </a:p>
          <a:p>
            <a:r>
              <a:rPr lang="en-GB" sz="2000"/>
              <a:t>If unsure, please get in touch = </a:t>
            </a:r>
            <a:r>
              <a:rPr lang="en-GB" sz="2000">
                <a:hlinkClick r:id="rId3"/>
              </a:rPr>
              <a:t>dexta@nottingham.ac.uk</a:t>
            </a:r>
            <a:r>
              <a:rPr lang="en-GB" sz="2000"/>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D7FBAF7C-1584-C657-E1D5-04340A79B01E}"/>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BB95B9D-8C96-9703-BDB7-197848351AA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24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D6E56-90F3-7FF0-CD44-3CD83B473AF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4AE981C-6548-0284-3AD2-5EBCD5F38E31}"/>
              </a:ext>
            </a:extLst>
          </p:cNvPr>
          <p:cNvSpPr>
            <a:spLocks noGrp="1"/>
          </p:cNvSpPr>
          <p:nvPr>
            <p:ph type="ctrTitle"/>
          </p:nvPr>
        </p:nvSpPr>
        <p:spPr>
          <a:xfrm>
            <a:off x="869130" y="2081863"/>
            <a:ext cx="11499850" cy="1620837"/>
          </a:xfrm>
        </p:spPr>
        <p:txBody>
          <a:bodyPr>
            <a:normAutofit/>
          </a:bodyPr>
          <a:lstStyle/>
          <a:p>
            <a:r>
              <a:rPr lang="en-GB"/>
              <a:t>Internal pilot</a:t>
            </a:r>
          </a:p>
        </p:txBody>
      </p:sp>
      <p:grpSp>
        <p:nvGrpSpPr>
          <p:cNvPr id="3" name="Group 2">
            <a:extLst>
              <a:ext uri="{FF2B5EF4-FFF2-40B4-BE49-F238E27FC236}">
                <a16:creationId xmlns:a16="http://schemas.microsoft.com/office/drawing/2014/main" id="{9907E827-9A15-CDDB-FFD1-93FF5470B82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17467DC1-7A91-053E-DFF6-2C72951B642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11C573AD-D6E0-5473-654C-EB99F46C6FDF}"/>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E074D718-7B70-0157-BF6B-6F02764DA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6A32CED9-566C-0AD9-5FF6-DFB44E3388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51F849-C753-BF94-406E-2492722AA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E1C29D80-B6FB-A65F-1909-E81CDB58DDBD}"/>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451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7CD5-A946-8AF4-4C61-580BEDA751C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A4D9B4-4149-C23B-6DB0-0657ABCBBF02}"/>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11337D8-830A-7E03-C174-B6A2F7B73C96}"/>
              </a:ext>
            </a:extLst>
          </p:cNvPr>
          <p:cNvSpPr>
            <a:spLocks noGrp="1"/>
          </p:cNvSpPr>
          <p:nvPr>
            <p:ph type="title"/>
          </p:nvPr>
        </p:nvSpPr>
        <p:spPr>
          <a:xfrm>
            <a:off x="1325563" y="153472"/>
            <a:ext cx="10440987" cy="900000"/>
          </a:xfrm>
        </p:spPr>
        <p:txBody>
          <a:bodyPr>
            <a:normAutofit/>
          </a:bodyPr>
          <a:lstStyle/>
          <a:p>
            <a:r>
              <a:rPr lang="en-US"/>
              <a:t>Internal pilot</a:t>
            </a:r>
          </a:p>
        </p:txBody>
      </p:sp>
      <p:sp>
        <p:nvSpPr>
          <p:cNvPr id="2" name="Slide Number Placeholder 1">
            <a:extLst>
              <a:ext uri="{FF2B5EF4-FFF2-40B4-BE49-F238E27FC236}">
                <a16:creationId xmlns:a16="http://schemas.microsoft.com/office/drawing/2014/main" id="{83F1CA29-1DF3-7409-DF9A-4816A4ADF9DA}"/>
              </a:ext>
            </a:extLst>
          </p:cNvPr>
          <p:cNvSpPr>
            <a:spLocks noGrp="1"/>
          </p:cNvSpPr>
          <p:nvPr>
            <p:ph type="sldNum" sz="quarter" idx="4"/>
          </p:nvPr>
        </p:nvSpPr>
        <p:spPr/>
        <p:txBody>
          <a:bodyPr/>
          <a:lstStyle/>
          <a:p>
            <a:fld id="{820EACED-CA5D-B048-836B-BF30EF0E914A}" type="slidenum">
              <a:rPr lang="en-US" smtClean="0"/>
              <a:pPr/>
              <a:t>62</a:t>
            </a:fld>
            <a:endParaRPr lang="en-US"/>
          </a:p>
        </p:txBody>
      </p:sp>
      <p:sp>
        <p:nvSpPr>
          <p:cNvPr id="8" name="TextBox 7">
            <a:extLst>
              <a:ext uri="{FF2B5EF4-FFF2-40B4-BE49-F238E27FC236}">
                <a16:creationId xmlns:a16="http://schemas.microsoft.com/office/drawing/2014/main" id="{CCEAEE17-CEF7-C077-27A7-B6EE40A618A1}"/>
              </a:ext>
            </a:extLst>
          </p:cNvPr>
          <p:cNvSpPr txBox="1"/>
          <p:nvPr/>
        </p:nvSpPr>
        <p:spPr>
          <a:xfrm>
            <a:off x="907501" y="1713120"/>
            <a:ext cx="10658858" cy="707886"/>
          </a:xfrm>
          <a:prstGeom prst="rect">
            <a:avLst/>
          </a:prstGeom>
          <a:noFill/>
        </p:spPr>
        <p:txBody>
          <a:bodyPr wrap="square" rtlCol="0">
            <a:spAutoFit/>
          </a:bodyPr>
          <a:lstStyle/>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A47674C9-C8E1-1DEF-B6C8-C5058A88298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0E18119-2A2D-A052-1C93-B8378574083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FD6574A3-B193-3751-D7BE-0BC175CEA6DC}"/>
              </a:ext>
            </a:extLst>
          </p:cNvPr>
          <p:cNvPicPr>
            <a:picLocks noChangeAspect="1"/>
          </p:cNvPicPr>
          <p:nvPr/>
        </p:nvPicPr>
        <p:blipFill>
          <a:blip r:embed="rId4"/>
          <a:stretch>
            <a:fillRect/>
          </a:stretch>
        </p:blipFill>
        <p:spPr>
          <a:xfrm>
            <a:off x="907501" y="1652297"/>
            <a:ext cx="10658858" cy="4827750"/>
          </a:xfrm>
          <a:prstGeom prst="rect">
            <a:avLst/>
          </a:prstGeom>
        </p:spPr>
      </p:pic>
    </p:spTree>
    <p:extLst>
      <p:ext uri="{BB962C8B-B14F-4D97-AF65-F5344CB8AC3E}">
        <p14:creationId xmlns:p14="http://schemas.microsoft.com/office/powerpoint/2010/main" val="123904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15CB-2003-DC8D-2F94-A296A50BEE5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BD9CC55-5718-1FBD-7156-E10662F33463}"/>
              </a:ext>
            </a:extLst>
          </p:cNvPr>
          <p:cNvSpPr>
            <a:spLocks noGrp="1"/>
          </p:cNvSpPr>
          <p:nvPr>
            <p:ph type="ctrTitle"/>
          </p:nvPr>
        </p:nvSpPr>
        <p:spPr>
          <a:xfrm>
            <a:off x="869130" y="2081863"/>
            <a:ext cx="11499850" cy="1620837"/>
          </a:xfrm>
        </p:spPr>
        <p:txBody>
          <a:bodyPr>
            <a:normAutofit/>
          </a:bodyPr>
          <a:lstStyle/>
          <a:p>
            <a:r>
              <a:rPr lang="en-GB"/>
              <a:t>Data Collection</a:t>
            </a:r>
          </a:p>
        </p:txBody>
      </p:sp>
      <p:grpSp>
        <p:nvGrpSpPr>
          <p:cNvPr id="3" name="Group 2">
            <a:extLst>
              <a:ext uri="{FF2B5EF4-FFF2-40B4-BE49-F238E27FC236}">
                <a16:creationId xmlns:a16="http://schemas.microsoft.com/office/drawing/2014/main" id="{2810BE47-1D6D-6B4A-C0F0-198240C5118F}"/>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3D7CF91-6A4D-BD43-E28B-2DF1186FDD76}"/>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E6AA460D-A350-5B3C-BE49-279FEEDCE14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805A8F8-F8E6-EDDF-EA43-6CED6C5AD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9A6F5A58-0368-A801-4188-DF2D96861F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33A227-3109-8AEF-C34E-B0636FD73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0BED48F-C835-B72A-1E98-71003C40310A}"/>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41194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37FC-B78E-F4DB-CC7F-0A3FDDB418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A3CA3B-7750-8B25-4890-7A2EB002EDA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A6FDF81-C751-28B2-B681-1F716FDD25EA}"/>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C276BC2-852F-5DBB-233A-64166875170E}"/>
              </a:ext>
            </a:extLst>
          </p:cNvPr>
          <p:cNvSpPr>
            <a:spLocks noGrp="1"/>
          </p:cNvSpPr>
          <p:nvPr>
            <p:ph type="sldNum" sz="quarter" idx="4"/>
          </p:nvPr>
        </p:nvSpPr>
        <p:spPr/>
        <p:txBody>
          <a:bodyPr/>
          <a:lstStyle/>
          <a:p>
            <a:fld id="{820EACED-CA5D-B048-836B-BF30EF0E914A}" type="slidenum">
              <a:rPr lang="en-US" smtClean="0"/>
              <a:pPr/>
              <a:t>64</a:t>
            </a:fld>
            <a:endParaRPr lang="en-US"/>
          </a:p>
        </p:txBody>
      </p:sp>
      <p:sp>
        <p:nvSpPr>
          <p:cNvPr id="8" name="TextBox 7">
            <a:extLst>
              <a:ext uri="{FF2B5EF4-FFF2-40B4-BE49-F238E27FC236}">
                <a16:creationId xmlns:a16="http://schemas.microsoft.com/office/drawing/2014/main" id="{D3211F41-A316-D787-B077-CBEAF4CBB257}"/>
              </a:ext>
            </a:extLst>
          </p:cNvPr>
          <p:cNvSpPr txBox="1"/>
          <p:nvPr/>
        </p:nvSpPr>
        <p:spPr>
          <a:xfrm>
            <a:off x="907500" y="1713120"/>
            <a:ext cx="11163367" cy="1200329"/>
          </a:xfrm>
          <a:prstGeom prst="rect">
            <a:avLst/>
          </a:prstGeom>
          <a:noFill/>
        </p:spPr>
        <p:txBody>
          <a:bodyPr wrap="square" rtlCol="0">
            <a:spAutoFit/>
          </a:bodyPr>
          <a:lstStyle/>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9" name="Picture 8" descr="A hand holding a baby&#10;&#10;AI-generated content may be incorrect.">
            <a:extLst>
              <a:ext uri="{FF2B5EF4-FFF2-40B4-BE49-F238E27FC236}">
                <a16:creationId xmlns:a16="http://schemas.microsoft.com/office/drawing/2014/main" id="{29E9DBA1-39C8-4DBC-5A24-ECA166EEB47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B9D6896-A932-8DFF-FEC5-C5685280176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graphicFrame>
        <p:nvGraphicFramePr>
          <p:cNvPr id="7" name="Table 6">
            <a:extLst>
              <a:ext uri="{FF2B5EF4-FFF2-40B4-BE49-F238E27FC236}">
                <a16:creationId xmlns:a16="http://schemas.microsoft.com/office/drawing/2014/main" id="{C40438DC-12E0-10BF-F933-C52CA7137B9E}"/>
              </a:ext>
            </a:extLst>
          </p:cNvPr>
          <p:cNvGraphicFramePr>
            <a:graphicFrameLocks noGrp="1"/>
          </p:cNvGraphicFramePr>
          <p:nvPr>
            <p:extLst>
              <p:ext uri="{D42A27DB-BD31-4B8C-83A1-F6EECF244321}">
                <p14:modId xmlns:p14="http://schemas.microsoft.com/office/powerpoint/2010/main" val="2862547544"/>
              </p:ext>
            </p:extLst>
          </p:nvPr>
        </p:nvGraphicFramePr>
        <p:xfrm>
          <a:off x="548503" y="1311115"/>
          <a:ext cx="11338699" cy="5285908"/>
        </p:xfrm>
        <a:graphic>
          <a:graphicData uri="http://schemas.openxmlformats.org/drawingml/2006/table">
            <a:tbl>
              <a:tblPr firstRow="1" firstCol="1" bandRow="1">
                <a:tableStyleId>{7E9639D4-E3E2-4D34-9284-5A2195B3D0D7}</a:tableStyleId>
              </a:tblPr>
              <a:tblGrid>
                <a:gridCol w="2920240">
                  <a:extLst>
                    <a:ext uri="{9D8B030D-6E8A-4147-A177-3AD203B41FA5}">
                      <a16:colId xmlns:a16="http://schemas.microsoft.com/office/drawing/2014/main" val="2970342591"/>
                    </a:ext>
                  </a:extLst>
                </a:gridCol>
                <a:gridCol w="1166124">
                  <a:extLst>
                    <a:ext uri="{9D8B030D-6E8A-4147-A177-3AD203B41FA5}">
                      <a16:colId xmlns:a16="http://schemas.microsoft.com/office/drawing/2014/main" val="2769910131"/>
                    </a:ext>
                  </a:extLst>
                </a:gridCol>
                <a:gridCol w="1621554">
                  <a:extLst>
                    <a:ext uri="{9D8B030D-6E8A-4147-A177-3AD203B41FA5}">
                      <a16:colId xmlns:a16="http://schemas.microsoft.com/office/drawing/2014/main" val="531205484"/>
                    </a:ext>
                  </a:extLst>
                </a:gridCol>
                <a:gridCol w="571469">
                  <a:extLst>
                    <a:ext uri="{9D8B030D-6E8A-4147-A177-3AD203B41FA5}">
                      <a16:colId xmlns:a16="http://schemas.microsoft.com/office/drawing/2014/main" val="4094323947"/>
                    </a:ext>
                  </a:extLst>
                </a:gridCol>
                <a:gridCol w="616405">
                  <a:extLst>
                    <a:ext uri="{9D8B030D-6E8A-4147-A177-3AD203B41FA5}">
                      <a16:colId xmlns:a16="http://schemas.microsoft.com/office/drawing/2014/main" val="1306319168"/>
                    </a:ext>
                  </a:extLst>
                </a:gridCol>
                <a:gridCol w="616405">
                  <a:extLst>
                    <a:ext uri="{9D8B030D-6E8A-4147-A177-3AD203B41FA5}">
                      <a16:colId xmlns:a16="http://schemas.microsoft.com/office/drawing/2014/main" val="1527079165"/>
                    </a:ext>
                  </a:extLst>
                </a:gridCol>
                <a:gridCol w="616405">
                  <a:extLst>
                    <a:ext uri="{9D8B030D-6E8A-4147-A177-3AD203B41FA5}">
                      <a16:colId xmlns:a16="http://schemas.microsoft.com/office/drawing/2014/main" val="1951801708"/>
                    </a:ext>
                  </a:extLst>
                </a:gridCol>
                <a:gridCol w="616405">
                  <a:extLst>
                    <a:ext uri="{9D8B030D-6E8A-4147-A177-3AD203B41FA5}">
                      <a16:colId xmlns:a16="http://schemas.microsoft.com/office/drawing/2014/main" val="1168432920"/>
                    </a:ext>
                  </a:extLst>
                </a:gridCol>
                <a:gridCol w="1051558">
                  <a:extLst>
                    <a:ext uri="{9D8B030D-6E8A-4147-A177-3AD203B41FA5}">
                      <a16:colId xmlns:a16="http://schemas.microsoft.com/office/drawing/2014/main" val="2471092959"/>
                    </a:ext>
                  </a:extLst>
                </a:gridCol>
                <a:gridCol w="1542134">
                  <a:extLst>
                    <a:ext uri="{9D8B030D-6E8A-4147-A177-3AD203B41FA5}">
                      <a16:colId xmlns:a16="http://schemas.microsoft.com/office/drawing/2014/main" val="1545044736"/>
                    </a:ext>
                  </a:extLst>
                </a:gridCol>
              </a:tblGrid>
              <a:tr h="537565">
                <a:tc>
                  <a:txBody>
                    <a:bodyPr/>
                    <a:lstStyle/>
                    <a:p>
                      <a:pP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Enrolment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Randomisation</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spcBef>
                          <a:spcPts val="600"/>
                        </a:spcBef>
                        <a:spcAft>
                          <a:spcPts val="600"/>
                        </a:spcAft>
                        <a:buNone/>
                      </a:pPr>
                      <a:r>
                        <a:rPr lang="en-US" sz="1600">
                          <a:effectLst/>
                        </a:rPr>
                        <a:t>Post-randomisation</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Follow-up</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517831"/>
                  </a:ext>
                </a:extLst>
              </a:tr>
              <a:tr h="806347">
                <a:tc>
                  <a:txBody>
                    <a:bodyPr/>
                    <a:lstStyle/>
                    <a:p>
                      <a:pPr algn="ctr">
                        <a:spcBef>
                          <a:spcPts val="600"/>
                        </a:spcBef>
                        <a:spcAft>
                          <a:spcPts val="600"/>
                        </a:spcAft>
                        <a:buNone/>
                      </a:pPr>
                      <a:r>
                        <a:rPr lang="en-US" sz="1600" b="0">
                          <a:effectLst/>
                        </a:rPr>
                        <a:t>Timepoint</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-t</a:t>
                      </a:r>
                      <a:r>
                        <a:rPr lang="en-US" sz="1600" baseline="-25000">
                          <a:effectLst/>
                        </a:rPr>
                        <a:t>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2</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4</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36 weeks’ PMA or discharge</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2 years of age corrected for prematurity</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172072"/>
                  </a:ext>
                </a:extLst>
              </a:tr>
              <a:tr h="268782">
                <a:tc>
                  <a:txBody>
                    <a:bodyPr/>
                    <a:lstStyle/>
                    <a:p>
                      <a:pPr>
                        <a:spcBef>
                          <a:spcPts val="600"/>
                        </a:spcBef>
                        <a:spcAft>
                          <a:spcPts val="600"/>
                        </a:spcAft>
                        <a:buNone/>
                      </a:pPr>
                      <a:r>
                        <a:rPr lang="en-US" sz="1600" b="0">
                          <a:effectLst/>
                        </a:rPr>
                        <a:t>Eligibility Screen</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59479"/>
                  </a:ext>
                </a:extLst>
              </a:tr>
              <a:tr h="268782">
                <a:tc>
                  <a:txBody>
                    <a:bodyPr/>
                    <a:lstStyle/>
                    <a:p>
                      <a:pPr>
                        <a:spcBef>
                          <a:spcPts val="600"/>
                        </a:spcBef>
                        <a:spcAft>
                          <a:spcPts val="600"/>
                        </a:spcAft>
                        <a:buNone/>
                      </a:pPr>
                      <a:r>
                        <a:rPr lang="en-US" sz="1600" b="0">
                          <a:effectLst/>
                        </a:rPr>
                        <a:t>Written informed consent</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955753"/>
                  </a:ext>
                </a:extLst>
              </a:tr>
              <a:tr h="268782">
                <a:tc>
                  <a:txBody>
                    <a:bodyPr/>
                    <a:lstStyle/>
                    <a:p>
                      <a:pPr>
                        <a:spcBef>
                          <a:spcPts val="600"/>
                        </a:spcBef>
                        <a:spcAft>
                          <a:spcPts val="600"/>
                        </a:spcAft>
                        <a:buNone/>
                      </a:pPr>
                      <a:r>
                        <a:rPr lang="en-US" sz="1600" b="0">
                          <a:effectLst/>
                        </a:rPr>
                        <a:t>Randomisation</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6790781"/>
                  </a:ext>
                </a:extLst>
              </a:tr>
              <a:tr h="806347">
                <a:tc>
                  <a:txBody>
                    <a:bodyPr/>
                    <a:lstStyle/>
                    <a:p>
                      <a:pPr>
                        <a:spcBef>
                          <a:spcPts val="600"/>
                        </a:spcBef>
                        <a:spcAft>
                          <a:spcPts val="600"/>
                        </a:spcAft>
                        <a:buNone/>
                      </a:pPr>
                      <a:r>
                        <a:rPr lang="en-GB" sz="1600" b="0">
                          <a:effectLst/>
                        </a:rPr>
                        <a:t>Assessments during 120 hour of IMP infusion (site staff to complete on REDcap)</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1194073"/>
                  </a:ext>
                </a:extLst>
              </a:tr>
              <a:tr h="761478">
                <a:tc>
                  <a:txBody>
                    <a:bodyPr/>
                    <a:lstStyle/>
                    <a:p>
                      <a:pPr>
                        <a:spcBef>
                          <a:spcPts val="600"/>
                        </a:spcBef>
                        <a:spcAft>
                          <a:spcPts val="600"/>
                        </a:spcAft>
                        <a:buNone/>
                      </a:pPr>
                      <a:r>
                        <a:rPr lang="en-GB" sz="16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Parental experience questionnaire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655359"/>
                  </a:ext>
                </a:extLst>
              </a:tr>
              <a:tr h="761478">
                <a:tc>
                  <a:txBody>
                    <a:bodyPr/>
                    <a:lstStyle/>
                    <a:p>
                      <a:pPr>
                        <a:spcBef>
                          <a:spcPts val="600"/>
                        </a:spcBef>
                        <a:spcAft>
                          <a:spcPts val="600"/>
                        </a:spcAft>
                        <a:buNone/>
                      </a:pPr>
                      <a:r>
                        <a:rPr lang="en-GB" sz="1600" b="0">
                          <a:effectLst/>
                        </a:rPr>
                        <a:t>Assessments at discharge (site staff to complete on </a:t>
                      </a:r>
                      <a:r>
                        <a:rPr lang="en-GB" sz="1600" b="0" err="1">
                          <a:effectLst/>
                        </a:rPr>
                        <a:t>REDcap</a:t>
                      </a:r>
                      <a:r>
                        <a:rPr lang="en-GB" sz="1600" b="0">
                          <a:effectLst/>
                        </a:rPr>
                        <a:t>) </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18793"/>
                  </a:ext>
                </a:extLst>
              </a:tr>
              <a:tr h="806347">
                <a:tc>
                  <a:txBody>
                    <a:bodyPr/>
                    <a:lstStyle/>
                    <a:p>
                      <a:pPr fontAlgn="base">
                        <a:buNone/>
                      </a:pPr>
                      <a:r>
                        <a:rPr lang="en-GB" sz="1600" b="0">
                          <a:effectLst/>
                        </a:rPr>
                        <a:t>Assessment at 2 years corrected age (questionnaire to the parents) </a:t>
                      </a:r>
                      <a:endParaRPr lang="en-GB" sz="1800" b="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703049"/>
                  </a:ext>
                </a:extLst>
              </a:tr>
            </a:tbl>
          </a:graphicData>
        </a:graphic>
      </p:graphicFrame>
    </p:spTree>
    <p:extLst>
      <p:ext uri="{BB962C8B-B14F-4D97-AF65-F5344CB8AC3E}">
        <p14:creationId xmlns:p14="http://schemas.microsoft.com/office/powerpoint/2010/main" val="13635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1784-D589-E0EA-4AFD-2EE76759ED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1FD0F8-4DEB-E1AB-CC82-FF4CF5DE26B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754407C-14AC-EEC6-285A-27230320F93E}"/>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18DF1AD-AF1F-7312-2477-7C36352EF4A4}"/>
              </a:ext>
            </a:extLst>
          </p:cNvPr>
          <p:cNvSpPr>
            <a:spLocks noGrp="1"/>
          </p:cNvSpPr>
          <p:nvPr>
            <p:ph type="sldNum" sz="quarter" idx="4"/>
          </p:nvPr>
        </p:nvSpPr>
        <p:spPr/>
        <p:txBody>
          <a:bodyPr/>
          <a:lstStyle/>
          <a:p>
            <a:fld id="{820EACED-CA5D-B048-836B-BF30EF0E914A}" type="slidenum">
              <a:rPr lang="en-US" smtClean="0"/>
              <a:pPr/>
              <a:t>65</a:t>
            </a:fld>
            <a:endParaRPr lang="en-US"/>
          </a:p>
        </p:txBody>
      </p:sp>
      <p:sp>
        <p:nvSpPr>
          <p:cNvPr id="8" name="TextBox 7">
            <a:extLst>
              <a:ext uri="{FF2B5EF4-FFF2-40B4-BE49-F238E27FC236}">
                <a16:creationId xmlns:a16="http://schemas.microsoft.com/office/drawing/2014/main" id="{12497DD2-82F6-AF13-870E-538E78BD3B0C}"/>
              </a:ext>
            </a:extLst>
          </p:cNvPr>
          <p:cNvSpPr txBox="1"/>
          <p:nvPr/>
        </p:nvSpPr>
        <p:spPr>
          <a:xfrm>
            <a:off x="907500" y="1713120"/>
            <a:ext cx="11163367" cy="350865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Primary outcome measure (POM) </a:t>
            </a:r>
            <a:r>
              <a:rPr lang="en-GB" sz="2000"/>
              <a:t>= cumulative dose of morphine over the 120-hour infusion period. </a:t>
            </a:r>
          </a:p>
          <a:p>
            <a:pPr marL="800100" lvl="1" indent="-342900">
              <a:lnSpc>
                <a:spcPct val="150000"/>
              </a:lnSpc>
              <a:buFont typeface="Wingdings" panose="05000000000000000000" pitchFamily="2" charset="2"/>
              <a:buChar char="Ø"/>
            </a:pPr>
            <a:r>
              <a:rPr lang="en-GB" sz="2000"/>
              <a:t>This data collection comes from information provided by sites. So please try to ensure a timely and accurate reporting of this. </a:t>
            </a:r>
          </a:p>
          <a:p>
            <a:pPr marL="800100" lvl="1" indent="-342900">
              <a:lnSpc>
                <a:spcPct val="150000"/>
              </a:lnSpc>
              <a:buFont typeface="Wingdings" panose="05000000000000000000" pitchFamily="2" charset="2"/>
              <a:buChar char="Ø"/>
            </a:pPr>
            <a:r>
              <a:rPr lang="en-GB" sz="2000"/>
              <a:t>This data will be monitored to review the % of reported POM. </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60844B08-DB57-B5E5-046F-C7331E3EB38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5A10212-643D-FD7A-495C-6359FDE6A07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57288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78185-CE2B-A49F-A705-C6D9375293B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919550-6CD1-F990-88F3-31BF4DE7737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E384C5D-9177-F953-F16E-7084B8734E5A}"/>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F672E497-8D2B-7B98-249A-474BE2539C8F}"/>
              </a:ext>
            </a:extLst>
          </p:cNvPr>
          <p:cNvSpPr>
            <a:spLocks noGrp="1"/>
          </p:cNvSpPr>
          <p:nvPr>
            <p:ph type="sldNum" sz="quarter" idx="4"/>
          </p:nvPr>
        </p:nvSpPr>
        <p:spPr/>
        <p:txBody>
          <a:bodyPr/>
          <a:lstStyle/>
          <a:p>
            <a:fld id="{820EACED-CA5D-B048-836B-BF30EF0E914A}" type="slidenum">
              <a:rPr lang="en-US" smtClean="0"/>
              <a:pPr/>
              <a:t>66</a:t>
            </a:fld>
            <a:endParaRPr lang="en-US"/>
          </a:p>
        </p:txBody>
      </p:sp>
      <p:sp>
        <p:nvSpPr>
          <p:cNvPr id="8" name="TextBox 7">
            <a:extLst>
              <a:ext uri="{FF2B5EF4-FFF2-40B4-BE49-F238E27FC236}">
                <a16:creationId xmlns:a16="http://schemas.microsoft.com/office/drawing/2014/main" id="{21849630-4157-620F-674E-96D6B77A6A54}"/>
              </a:ext>
            </a:extLst>
          </p:cNvPr>
          <p:cNvSpPr txBox="1"/>
          <p:nvPr/>
        </p:nvSpPr>
        <p:spPr>
          <a:xfrm>
            <a:off x="907500" y="1713120"/>
            <a:ext cx="11163367" cy="489364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Secondary outcome measures </a:t>
            </a:r>
            <a:r>
              <a:rPr lang="en-GB" sz="2000"/>
              <a:t>= </a:t>
            </a:r>
          </a:p>
          <a:p>
            <a:pPr lvl="1">
              <a:lnSpc>
                <a:spcPct val="150000"/>
              </a:lnSpc>
            </a:pPr>
            <a:r>
              <a:rPr lang="en-GB" sz="2000"/>
              <a:t>Via:</a:t>
            </a:r>
          </a:p>
          <a:p>
            <a:pPr marL="1257300" lvl="2" indent="-342900">
              <a:lnSpc>
                <a:spcPct val="150000"/>
              </a:lnSpc>
              <a:buFont typeface="Wingdings" panose="05000000000000000000" pitchFamily="2" charset="2"/>
              <a:buChar char="Ø"/>
            </a:pPr>
            <a:r>
              <a:rPr lang="en-GB" sz="2000"/>
              <a:t>Reporting during the 120-hour infusion period (hourly monitoring)</a:t>
            </a:r>
          </a:p>
          <a:p>
            <a:pPr marL="1257300" lvl="2" indent="-342900">
              <a:lnSpc>
                <a:spcPct val="150000"/>
              </a:lnSpc>
              <a:buFont typeface="Wingdings" panose="05000000000000000000" pitchFamily="2" charset="2"/>
              <a:buChar char="Ø"/>
            </a:pPr>
            <a:r>
              <a:rPr lang="en-GB" sz="2000"/>
              <a:t>At discharge from neonatal care</a:t>
            </a:r>
          </a:p>
          <a:p>
            <a:pPr marL="1257300" lvl="2" indent="-342900">
              <a:lnSpc>
                <a:spcPct val="150000"/>
              </a:lnSpc>
              <a:buFont typeface="Wingdings" panose="05000000000000000000" pitchFamily="2" charset="2"/>
              <a:buChar char="Ø"/>
            </a:pPr>
            <a:r>
              <a:rPr lang="en-GB" sz="2000"/>
              <a:t>Parental experience questionnaire</a:t>
            </a:r>
          </a:p>
          <a:p>
            <a:pPr marL="1257300" lvl="2" indent="-342900">
              <a:lnSpc>
                <a:spcPct val="150000"/>
              </a:lnSpc>
              <a:buFont typeface="Wingdings" panose="05000000000000000000" pitchFamily="2" charset="2"/>
              <a:buChar char="Ø"/>
            </a:pPr>
            <a:r>
              <a:rPr lang="en-GB" sz="2000"/>
              <a:t>2 year corrected age </a:t>
            </a:r>
          </a:p>
          <a:p>
            <a:pPr marL="800100" lvl="1" indent="-342900">
              <a:lnSpc>
                <a:spcPct val="150000"/>
              </a:lnSpc>
              <a:buFont typeface="Wingdings" panose="05000000000000000000" pitchFamily="2" charset="2"/>
              <a:buChar char="Ø"/>
            </a:pPr>
            <a:r>
              <a:rPr lang="en-GB" sz="2000"/>
              <a:t>Some of this data collection comes from information provided by sites. So please try to ensure a timely and accurate reporting of this. </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F355AB2D-6DCA-CC52-D0B2-9D23E73B86B3}"/>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C39A841-53C1-87A8-5A74-9E448EE9BF0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5874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AE5F2-AC10-1C3E-960E-BD2359F68EC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9F30E9-3BD3-82A2-C276-8F4754B2F5E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42D1BF-61EC-A17D-2614-01450110869E}"/>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3DC70876-6B65-F2C5-284B-C216B711E630}"/>
              </a:ext>
            </a:extLst>
          </p:cNvPr>
          <p:cNvSpPr>
            <a:spLocks noGrp="1"/>
          </p:cNvSpPr>
          <p:nvPr>
            <p:ph type="sldNum" sz="quarter" idx="4"/>
          </p:nvPr>
        </p:nvSpPr>
        <p:spPr/>
        <p:txBody>
          <a:bodyPr/>
          <a:lstStyle/>
          <a:p>
            <a:fld id="{820EACED-CA5D-B048-836B-BF30EF0E914A}" type="slidenum">
              <a:rPr lang="en-US" smtClean="0"/>
              <a:pPr/>
              <a:t>67</a:t>
            </a:fld>
            <a:endParaRPr lang="en-US"/>
          </a:p>
        </p:txBody>
      </p:sp>
      <p:sp>
        <p:nvSpPr>
          <p:cNvPr id="8" name="TextBox 7">
            <a:extLst>
              <a:ext uri="{FF2B5EF4-FFF2-40B4-BE49-F238E27FC236}">
                <a16:creationId xmlns:a16="http://schemas.microsoft.com/office/drawing/2014/main" id="{98E60BDB-58B5-D8E3-587D-3B66CC4388C5}"/>
              </a:ext>
            </a:extLst>
          </p:cNvPr>
          <p:cNvSpPr txBox="1"/>
          <p:nvPr/>
        </p:nvSpPr>
        <p:spPr>
          <a:xfrm>
            <a:off x="907500" y="1713120"/>
            <a:ext cx="11163367" cy="64171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dirty="0">
                <a:solidFill>
                  <a:srgbClr val="BE8FC3"/>
                </a:solidFill>
              </a:rPr>
              <a:t>Hourly monitoring during the 120-hour infusion period </a:t>
            </a:r>
            <a:r>
              <a:rPr lang="en-GB" sz="2000" dirty="0"/>
              <a:t>= </a:t>
            </a:r>
          </a:p>
          <a:p>
            <a:pPr marL="800100" lvl="1" indent="-342900">
              <a:lnSpc>
                <a:spcPct val="150000"/>
              </a:lnSpc>
              <a:buFont typeface="Wingdings" panose="05000000000000000000" pitchFamily="2" charset="2"/>
              <a:buChar char="Ø"/>
            </a:pPr>
            <a:r>
              <a:rPr lang="en-GB" sz="2000" dirty="0">
                <a:solidFill>
                  <a:schemeClr val="bg1">
                    <a:lumMod val="10000"/>
                  </a:schemeClr>
                </a:solidFill>
              </a:rPr>
              <a:t>Please begin the hourly monitoring 1 hour after the infusion has begun </a:t>
            </a:r>
          </a:p>
          <a:p>
            <a:pPr marL="800100" lvl="1" indent="-342900">
              <a:lnSpc>
                <a:spcPct val="150000"/>
              </a:lnSpc>
              <a:buFont typeface="Wingdings" panose="05000000000000000000" pitchFamily="2" charset="2"/>
              <a:buChar char="Ø"/>
            </a:pPr>
            <a:r>
              <a:rPr lang="en-GB" sz="2000" dirty="0">
                <a:solidFill>
                  <a:schemeClr val="bg1">
                    <a:lumMod val="10000"/>
                  </a:schemeClr>
                </a:solidFill>
              </a:rPr>
              <a:t>Date of first sustained </a:t>
            </a:r>
            <a:r>
              <a:rPr lang="en-GB" sz="2000" dirty="0" err="1">
                <a:solidFill>
                  <a:schemeClr val="bg1">
                    <a:lumMod val="10000"/>
                  </a:schemeClr>
                </a:solidFill>
              </a:rPr>
              <a:t>extubation</a:t>
            </a:r>
            <a:r>
              <a:rPr lang="en-GB" sz="2000" dirty="0">
                <a:solidFill>
                  <a:schemeClr val="bg1">
                    <a:lumMod val="10000"/>
                  </a:schemeClr>
                </a:solidFill>
              </a:rPr>
              <a:t> = the date and time needs to be recorded as the time point in which the ET tube is removed from the baby and not the time point of when the 24h has been reached. Please ensure this is entered into the database once the 24h is confirmed.</a:t>
            </a:r>
          </a:p>
          <a:p>
            <a:pPr marL="800100" lvl="1" indent="-342900">
              <a:lnSpc>
                <a:spcPct val="150000"/>
              </a:lnSpc>
              <a:buFont typeface="Wingdings" panose="05000000000000000000" pitchFamily="2" charset="2"/>
              <a:buChar char="Ø"/>
            </a:pPr>
            <a:r>
              <a:rPr lang="en-GB" sz="2000" dirty="0">
                <a:solidFill>
                  <a:schemeClr val="bg1">
                    <a:lumMod val="10000"/>
                  </a:schemeClr>
                </a:solidFill>
              </a:rPr>
              <a:t>The information in these forms is routinely collected so therefore it can be entered retrospectively.</a:t>
            </a:r>
          </a:p>
          <a:p>
            <a:pPr marL="800100" lvl="1" indent="-342900">
              <a:lnSpc>
                <a:spcPct val="150000"/>
              </a:lnSpc>
              <a:buFont typeface="Wingdings" panose="05000000000000000000" pitchFamily="2" charset="2"/>
              <a:buChar char="Ø"/>
            </a:pPr>
            <a:r>
              <a:rPr lang="en-GB" sz="2000" dirty="0">
                <a:solidFill>
                  <a:schemeClr val="bg1">
                    <a:lumMod val="10000"/>
                  </a:schemeClr>
                </a:solidFill>
              </a:rPr>
              <a:t>Training materials will be available for N-PASS</a:t>
            </a:r>
          </a:p>
          <a:p>
            <a:pPr marL="800100" lvl="1" indent="-342900">
              <a:lnSpc>
                <a:spcPct val="150000"/>
              </a:lnSpc>
              <a:buFont typeface="Wingdings" panose="05000000000000000000" pitchFamily="2" charset="2"/>
              <a:buChar char="Ø"/>
            </a:pPr>
            <a:r>
              <a:rPr lang="en-GB" sz="2000" dirty="0">
                <a:solidFill>
                  <a:schemeClr val="bg1">
                    <a:lumMod val="10000"/>
                  </a:schemeClr>
                </a:solidFill>
              </a:rPr>
              <a:t>Please ensure that no other fluids such as maintenance or glucose bolos should be included.</a:t>
            </a:r>
          </a:p>
          <a:p>
            <a:pPr marL="800100" lvl="1" indent="-342900">
              <a:lnSpc>
                <a:spcPct val="150000"/>
              </a:lnSpc>
              <a:buFont typeface="Wingdings" panose="05000000000000000000" pitchFamily="2" charset="2"/>
              <a:buChar char="Ø"/>
            </a:pPr>
            <a:endParaRPr lang="en-GB" dirty="0">
              <a:solidFill>
                <a:schemeClr val="bg1">
                  <a:lumMod val="10000"/>
                </a:schemeClr>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7" name="Picture 6" descr="A hand holding a baby&#10;&#10;AI-generated content may be incorrect.">
            <a:extLst>
              <a:ext uri="{FF2B5EF4-FFF2-40B4-BE49-F238E27FC236}">
                <a16:creationId xmlns:a16="http://schemas.microsoft.com/office/drawing/2014/main" id="{EEC363C1-03E4-8987-0583-D5DC0D95414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6E857B5-3A99-1979-9E90-D1897077BA1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7713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1CC9-AFB2-361C-6114-011C55E248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4D55067-0F72-CB84-26B6-3194540F2C3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6FDB523-DBCA-E7C1-3FBE-D7E50F556D8B}"/>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9EA2DF9-0A12-19A3-CA12-CA65285651D9}"/>
              </a:ext>
            </a:extLst>
          </p:cNvPr>
          <p:cNvSpPr>
            <a:spLocks noGrp="1"/>
          </p:cNvSpPr>
          <p:nvPr>
            <p:ph type="sldNum" sz="quarter" idx="4"/>
          </p:nvPr>
        </p:nvSpPr>
        <p:spPr/>
        <p:txBody>
          <a:bodyPr/>
          <a:lstStyle/>
          <a:p>
            <a:fld id="{820EACED-CA5D-B048-836B-BF30EF0E914A}" type="slidenum">
              <a:rPr lang="en-US" smtClean="0"/>
              <a:pPr/>
              <a:t>68</a:t>
            </a:fld>
            <a:endParaRPr lang="en-US"/>
          </a:p>
        </p:txBody>
      </p:sp>
      <p:sp>
        <p:nvSpPr>
          <p:cNvPr id="8" name="TextBox 7">
            <a:extLst>
              <a:ext uri="{FF2B5EF4-FFF2-40B4-BE49-F238E27FC236}">
                <a16:creationId xmlns:a16="http://schemas.microsoft.com/office/drawing/2014/main" id="{08A89DBC-15A9-9114-830B-70FF0F08A66D}"/>
              </a:ext>
            </a:extLst>
          </p:cNvPr>
          <p:cNvSpPr txBox="1"/>
          <p:nvPr/>
        </p:nvSpPr>
        <p:spPr>
          <a:xfrm>
            <a:off x="907500" y="1713120"/>
            <a:ext cx="11163367" cy="48013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Parental experience questionnaire </a:t>
            </a:r>
            <a:r>
              <a:rPr lang="en-GB" sz="2000"/>
              <a:t>= questionnaire completed between end of infusion period until discharge</a:t>
            </a:r>
          </a:p>
          <a:p>
            <a:pPr marL="800100" lvl="1" indent="-342900">
              <a:lnSpc>
                <a:spcPct val="150000"/>
              </a:lnSpc>
              <a:buFont typeface="Wingdings" panose="05000000000000000000" pitchFamily="2" charset="2"/>
              <a:buChar char="Ø"/>
            </a:pPr>
            <a:r>
              <a:rPr lang="en-GB" sz="2000"/>
              <a:t>This is site led </a:t>
            </a:r>
          </a:p>
          <a:p>
            <a:pPr marL="800100" lvl="1" indent="-342900">
              <a:lnSpc>
                <a:spcPct val="150000"/>
              </a:lnSpc>
              <a:buFont typeface="Wingdings" panose="05000000000000000000" pitchFamily="2" charset="2"/>
              <a:buChar char="Ø"/>
            </a:pPr>
            <a:r>
              <a:rPr lang="en-GB" sz="2000"/>
              <a:t>Ensure that parents complete this questionnaire and then the information is entered onto the </a:t>
            </a:r>
            <a:r>
              <a:rPr lang="en-GB" sz="2000" err="1"/>
              <a:t>REDcap</a:t>
            </a:r>
            <a:r>
              <a:rPr lang="en-GB" sz="2000"/>
              <a:t> database. To aid this, we recommend you printing it off and giving it to the parents once the 5 day infusion has finished. </a:t>
            </a:r>
          </a:p>
          <a:p>
            <a:pPr marL="800100" lvl="1" indent="-342900">
              <a:lnSpc>
                <a:spcPct val="150000"/>
              </a:lnSpc>
              <a:buFont typeface="Wingdings" panose="05000000000000000000" pitchFamily="2" charset="2"/>
              <a:buChar char="Ø"/>
            </a:pPr>
            <a:r>
              <a:rPr lang="en-GB" sz="2000"/>
              <a:t>This can be collected from the end of treatment up until neonatal discharge. </a:t>
            </a:r>
          </a:p>
          <a:p>
            <a:pPr marL="800100" lvl="1" indent="-342900">
              <a:lnSpc>
                <a:spcPct val="150000"/>
              </a:lnSpc>
              <a:buFont typeface="Wingdings" panose="05000000000000000000" pitchFamily="2" charset="2"/>
              <a:buChar char="Ø"/>
            </a:pPr>
            <a:r>
              <a:rPr lang="en-GB" sz="2000"/>
              <a:t>If you fail to collect this, please ring the parents to collect this over the phone. Please try to contact them at least 3 times until this is marked as incomplete. </a:t>
            </a: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8A246065-EF09-8D9A-B218-4106C4D5347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79E7CFC-E700-6F69-1F93-D2663537DF3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0732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8C7E-AE5F-C34D-70A6-D0015919A4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B4CB17C-CE8B-3B9D-9EFD-E2AA41547108}"/>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D94DC38-55BB-3EF4-DEA4-9547671EE3C2}"/>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E5CB8D4F-5ED8-41B1-1798-DD750D433E3A}"/>
              </a:ext>
            </a:extLst>
          </p:cNvPr>
          <p:cNvSpPr>
            <a:spLocks noGrp="1"/>
          </p:cNvSpPr>
          <p:nvPr>
            <p:ph type="sldNum" sz="quarter" idx="4"/>
          </p:nvPr>
        </p:nvSpPr>
        <p:spPr/>
        <p:txBody>
          <a:bodyPr/>
          <a:lstStyle/>
          <a:p>
            <a:fld id="{820EACED-CA5D-B048-836B-BF30EF0E914A}" type="slidenum">
              <a:rPr lang="en-US" smtClean="0"/>
              <a:pPr/>
              <a:t>69</a:t>
            </a:fld>
            <a:endParaRPr lang="en-US"/>
          </a:p>
        </p:txBody>
      </p:sp>
      <p:sp>
        <p:nvSpPr>
          <p:cNvPr id="8" name="TextBox 7">
            <a:extLst>
              <a:ext uri="{FF2B5EF4-FFF2-40B4-BE49-F238E27FC236}">
                <a16:creationId xmlns:a16="http://schemas.microsoft.com/office/drawing/2014/main" id="{FD5D4B2A-C1BE-FDB5-E190-B09CEA226325}"/>
              </a:ext>
            </a:extLst>
          </p:cNvPr>
          <p:cNvSpPr txBox="1"/>
          <p:nvPr/>
        </p:nvSpPr>
        <p:spPr>
          <a:xfrm>
            <a:off x="907500" y="1713120"/>
            <a:ext cx="11163367"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Participant follow-up </a:t>
            </a:r>
            <a:r>
              <a:rPr lang="en-GB" sz="2000"/>
              <a:t>= parent reported questionnaires 2 years corrected age</a:t>
            </a:r>
          </a:p>
          <a:p>
            <a:pPr marL="800100" lvl="1" indent="-342900">
              <a:lnSpc>
                <a:spcPct val="150000"/>
              </a:lnSpc>
              <a:buFont typeface="Wingdings" panose="05000000000000000000" pitchFamily="2" charset="2"/>
              <a:buChar char="Ø"/>
            </a:pPr>
            <a:r>
              <a:rPr lang="en-GB" sz="2000"/>
              <a:t>The questionnaire will be collected by the parents via: an online link, or a paper form that is sent back to the NCTU using a pre-paid envelope (NCTU)</a:t>
            </a:r>
          </a:p>
          <a:p>
            <a:pPr marL="800100" lvl="1" indent="-342900">
              <a:lnSpc>
                <a:spcPct val="150000"/>
              </a:lnSpc>
              <a:buFont typeface="Wingdings" panose="05000000000000000000" pitchFamily="2" charset="2"/>
              <a:buChar char="Ø"/>
            </a:pPr>
            <a:r>
              <a:rPr lang="en-GB" sz="2000"/>
              <a:t>Follow-up includes email and text reminders to parents to complete these (NCTU).</a:t>
            </a:r>
          </a:p>
          <a:p>
            <a:pPr marL="800100" lvl="1" indent="-342900">
              <a:lnSpc>
                <a:spcPct val="150000"/>
              </a:lnSpc>
              <a:buFont typeface="Wingdings" panose="05000000000000000000" pitchFamily="2" charset="2"/>
              <a:buChar char="Ø"/>
            </a:pPr>
            <a:r>
              <a:rPr lang="en-GB" sz="2000"/>
              <a:t>There is funding for sites to help with the collection of the 2 year questionnaire (30 minutes)., via phone if no response is given from the parents via text or post (NCTU)</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1F41773B-F611-D96B-FD93-41074DA4969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0E7503B-59E2-4D96-F986-1DD63A27C3B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50811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0506C5-9AE0-500C-689B-E84F84FD07F3}"/>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BrandEvolution_NottinghamBlue (1)">
            <a:extLst>
              <a:ext uri="{FF2B5EF4-FFF2-40B4-BE49-F238E27FC236}">
                <a16:creationId xmlns:a16="http://schemas.microsoft.com/office/drawing/2014/main" id="{81A114C9-0E0D-B2E9-FB87-0D9FC843D3E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265" y="5891171"/>
            <a:ext cx="2419009" cy="929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9D9354A-802B-A17B-BAF2-48BE06D5A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669" y="6015523"/>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text on a black background&#10;&#10;Description automatically generated">
            <a:extLst>
              <a:ext uri="{FF2B5EF4-FFF2-40B4-BE49-F238E27FC236}">
                <a16:creationId xmlns:a16="http://schemas.microsoft.com/office/drawing/2014/main" id="{400613BE-4C9E-1C1F-38EC-9C619D9D2420}"/>
              </a:ext>
            </a:extLst>
          </p:cNvPr>
          <p:cNvPicPr>
            <a:picLocks noChangeAspect="1"/>
          </p:cNvPicPr>
          <p:nvPr/>
        </p:nvPicPr>
        <p:blipFill>
          <a:blip r:embed="rId5"/>
          <a:stretch>
            <a:fillRect/>
          </a:stretch>
        </p:blipFill>
        <p:spPr>
          <a:xfrm>
            <a:off x="10282236" y="5957176"/>
            <a:ext cx="1643064" cy="863970"/>
          </a:xfrm>
          <a:prstGeom prst="rect">
            <a:avLst/>
          </a:prstGeom>
        </p:spPr>
      </p:pic>
      <p:sp>
        <p:nvSpPr>
          <p:cNvPr id="9" name="Title 8">
            <a:extLst>
              <a:ext uri="{FF2B5EF4-FFF2-40B4-BE49-F238E27FC236}">
                <a16:creationId xmlns:a16="http://schemas.microsoft.com/office/drawing/2014/main" id="{7BE56549-5E2B-EFD1-E321-A6AC8355B488}"/>
              </a:ext>
            </a:extLst>
          </p:cNvPr>
          <p:cNvSpPr>
            <a:spLocks noGrp="1"/>
          </p:cNvSpPr>
          <p:nvPr>
            <p:ph type="ctrTitle"/>
          </p:nvPr>
        </p:nvSpPr>
        <p:spPr>
          <a:xfrm>
            <a:off x="869130" y="2081863"/>
            <a:ext cx="11499850" cy="1620837"/>
          </a:xfrm>
        </p:spPr>
        <p:txBody>
          <a:bodyPr>
            <a:normAutofit/>
          </a:bodyPr>
          <a:lstStyle/>
          <a:p>
            <a:r>
              <a:rPr lang="en-GB"/>
              <a:t>Trial information</a:t>
            </a:r>
          </a:p>
        </p:txBody>
      </p:sp>
      <p:sp>
        <p:nvSpPr>
          <p:cNvPr id="3" name="Footer Placeholder 1">
            <a:extLst>
              <a:ext uri="{FF2B5EF4-FFF2-40B4-BE49-F238E27FC236}">
                <a16:creationId xmlns:a16="http://schemas.microsoft.com/office/drawing/2014/main" id="{C9D07981-6188-9D5F-FEF2-3C366E1FF12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4096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46D8-2984-5020-F495-4AE631236E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DEA078-FC87-4BA3-1962-1AEDCF1C763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8E5E84-6DB8-2B02-4893-7DBAE2D4F26E}"/>
              </a:ext>
            </a:extLst>
          </p:cNvPr>
          <p:cNvSpPr>
            <a:spLocks noGrp="1"/>
          </p:cNvSpPr>
          <p:nvPr>
            <p:ph type="title"/>
          </p:nvPr>
        </p:nvSpPr>
        <p:spPr>
          <a:xfrm>
            <a:off x="1325563" y="153472"/>
            <a:ext cx="10440987" cy="900000"/>
          </a:xfrm>
        </p:spPr>
        <p:txBody>
          <a:bodyPr>
            <a:normAutofit/>
          </a:bodyPr>
          <a:lstStyle/>
          <a:p>
            <a:r>
              <a:rPr lang="en-US"/>
              <a:t>Source Data</a:t>
            </a:r>
          </a:p>
        </p:txBody>
      </p:sp>
      <p:sp>
        <p:nvSpPr>
          <p:cNvPr id="2" name="Slide Number Placeholder 1">
            <a:extLst>
              <a:ext uri="{FF2B5EF4-FFF2-40B4-BE49-F238E27FC236}">
                <a16:creationId xmlns:a16="http://schemas.microsoft.com/office/drawing/2014/main" id="{76BDDFDD-8DB4-DB73-B02B-3E30A184B97B}"/>
              </a:ext>
            </a:extLst>
          </p:cNvPr>
          <p:cNvSpPr>
            <a:spLocks noGrp="1"/>
          </p:cNvSpPr>
          <p:nvPr>
            <p:ph type="sldNum" sz="quarter" idx="4"/>
          </p:nvPr>
        </p:nvSpPr>
        <p:spPr/>
        <p:txBody>
          <a:bodyPr/>
          <a:lstStyle/>
          <a:p>
            <a:fld id="{820EACED-CA5D-B048-836B-BF30EF0E914A}" type="slidenum">
              <a:rPr lang="en-US" smtClean="0"/>
              <a:pPr/>
              <a:t>70</a:t>
            </a:fld>
            <a:endParaRPr lang="en-US"/>
          </a:p>
        </p:txBody>
      </p:sp>
      <p:sp>
        <p:nvSpPr>
          <p:cNvPr id="8" name="TextBox 7">
            <a:extLst>
              <a:ext uri="{FF2B5EF4-FFF2-40B4-BE49-F238E27FC236}">
                <a16:creationId xmlns:a16="http://schemas.microsoft.com/office/drawing/2014/main" id="{F2A8F75B-41DA-F3C3-07CC-916BD54AE439}"/>
              </a:ext>
            </a:extLst>
          </p:cNvPr>
          <p:cNvSpPr txBox="1"/>
          <p:nvPr/>
        </p:nvSpPr>
        <p:spPr>
          <a:xfrm>
            <a:off x="907500" y="1713120"/>
            <a:ext cx="11163367" cy="440120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Most of the data for DEXTA will be captured directly within the </a:t>
            </a:r>
            <a:r>
              <a:rPr lang="en-GB" sz="2000" err="1"/>
              <a:t>REDCap</a:t>
            </a:r>
            <a:r>
              <a:rPr lang="en-GB" sz="2000"/>
              <a:t> database</a:t>
            </a:r>
          </a:p>
          <a:p>
            <a:pPr marL="285750" indent="-285750">
              <a:lnSpc>
                <a:spcPct val="150000"/>
              </a:lnSpc>
              <a:buFont typeface="Arial" panose="020B0604020202020204" pitchFamily="34" charset="0"/>
              <a:buChar char="•"/>
            </a:pPr>
            <a:r>
              <a:rPr lang="en-GB" sz="2000"/>
              <a:t>Screening log, data collection sheets and the database will be considered source data (details in Source Data Location Log)</a:t>
            </a:r>
          </a:p>
          <a:p>
            <a:pPr>
              <a:lnSpc>
                <a:spcPct val="150000"/>
              </a:lnSpc>
            </a:pPr>
            <a:endParaRPr lang="en-GB" sz="2000"/>
          </a:p>
          <a:p>
            <a:pPr>
              <a:lnSpc>
                <a:spcPct val="150000"/>
              </a:lnSpc>
            </a:pPr>
            <a:r>
              <a:rPr lang="en-GB" sz="2000"/>
              <a:t>Medical records </a:t>
            </a:r>
            <a:r>
              <a:rPr lang="en-GB" sz="2000" b="1">
                <a:solidFill>
                  <a:srgbClr val="BE8FC3"/>
                </a:solidFill>
              </a:rPr>
              <a:t>must</a:t>
            </a:r>
            <a:r>
              <a:rPr lang="en-GB" sz="2000"/>
              <a:t> evidence:</a:t>
            </a:r>
          </a:p>
          <a:p>
            <a:pPr marL="285750" indent="-285750">
              <a:lnSpc>
                <a:spcPct val="150000"/>
              </a:lnSpc>
              <a:buFont typeface="Arial" panose="020B0604020202020204" pitchFamily="34" charset="0"/>
              <a:buChar char="•"/>
            </a:pPr>
            <a:r>
              <a:rPr lang="en-GB" sz="2000"/>
              <a:t>Discussions about the trial</a:t>
            </a:r>
          </a:p>
          <a:p>
            <a:pPr marL="285750" indent="-285750">
              <a:lnSpc>
                <a:spcPct val="150000"/>
              </a:lnSpc>
              <a:buFont typeface="Arial" panose="020B0604020202020204" pitchFamily="34" charset="0"/>
              <a:buChar char="•"/>
            </a:pPr>
            <a:r>
              <a:rPr lang="en-GB" sz="2000"/>
              <a:t>Consent process, consent form and confirmation of consent</a:t>
            </a:r>
          </a:p>
          <a:p>
            <a:pPr marL="285750" indent="-285750">
              <a:lnSpc>
                <a:spcPct val="150000"/>
              </a:lnSpc>
              <a:buFont typeface="Arial" panose="020B0604020202020204" pitchFamily="34" charset="0"/>
              <a:buChar char="•"/>
            </a:pPr>
            <a:r>
              <a:rPr lang="en-GB" sz="2000"/>
              <a:t>Details of any adverse events and associated actions</a:t>
            </a:r>
          </a:p>
          <a:p>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F52A0B7C-9B05-54E0-F067-F45B4AB61BD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49C4C8C-8A64-7436-6063-5E5C9DB298E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996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7DE7-B401-2656-35DC-51730139E1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615195A-BCFA-A932-4837-F60E1817FDB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09706E6-1CD3-4234-5D73-0821DDCE9F93}"/>
              </a:ext>
            </a:extLst>
          </p:cNvPr>
          <p:cNvSpPr>
            <a:spLocks noGrp="1"/>
          </p:cNvSpPr>
          <p:nvPr>
            <p:ph type="title"/>
          </p:nvPr>
        </p:nvSpPr>
        <p:spPr>
          <a:xfrm>
            <a:off x="1325563" y="153472"/>
            <a:ext cx="10440987" cy="900000"/>
          </a:xfrm>
        </p:spPr>
        <p:txBody>
          <a:bodyPr>
            <a:normAutofit/>
          </a:bodyPr>
          <a:lstStyle/>
          <a:p>
            <a:r>
              <a:rPr lang="en-US"/>
              <a:t>Data Entry</a:t>
            </a:r>
          </a:p>
        </p:txBody>
      </p:sp>
      <p:sp>
        <p:nvSpPr>
          <p:cNvPr id="2" name="Slide Number Placeholder 1">
            <a:extLst>
              <a:ext uri="{FF2B5EF4-FFF2-40B4-BE49-F238E27FC236}">
                <a16:creationId xmlns:a16="http://schemas.microsoft.com/office/drawing/2014/main" id="{C917E38B-DAEC-CAE0-6409-9EDCFDEE9EF8}"/>
              </a:ext>
            </a:extLst>
          </p:cNvPr>
          <p:cNvSpPr>
            <a:spLocks noGrp="1"/>
          </p:cNvSpPr>
          <p:nvPr>
            <p:ph type="sldNum" sz="quarter" idx="4"/>
          </p:nvPr>
        </p:nvSpPr>
        <p:spPr/>
        <p:txBody>
          <a:bodyPr/>
          <a:lstStyle/>
          <a:p>
            <a:fld id="{820EACED-CA5D-B048-836B-BF30EF0E914A}" type="slidenum">
              <a:rPr lang="en-US" smtClean="0"/>
              <a:pPr/>
              <a:t>71</a:t>
            </a:fld>
            <a:endParaRPr lang="en-US"/>
          </a:p>
        </p:txBody>
      </p:sp>
      <p:sp>
        <p:nvSpPr>
          <p:cNvPr id="8" name="TextBox 7">
            <a:extLst>
              <a:ext uri="{FF2B5EF4-FFF2-40B4-BE49-F238E27FC236}">
                <a16:creationId xmlns:a16="http://schemas.microsoft.com/office/drawing/2014/main" id="{2CB5AC8B-44A0-BA18-47B2-26285733E305}"/>
              </a:ext>
            </a:extLst>
          </p:cNvPr>
          <p:cNvSpPr txBox="1"/>
          <p:nvPr/>
        </p:nvSpPr>
        <p:spPr>
          <a:xfrm>
            <a:off x="907500" y="1713120"/>
            <a:ext cx="11163367" cy="4093428"/>
          </a:xfrm>
          <a:prstGeom prst="rect">
            <a:avLst/>
          </a:prstGeom>
          <a:noFill/>
        </p:spPr>
        <p:txBody>
          <a:bodyPr wrap="square" rtlCol="0">
            <a:spAutoFit/>
          </a:bodyPr>
          <a:lstStyle/>
          <a:p>
            <a:r>
              <a:rPr lang="en-GB" sz="2000"/>
              <a:t>DEXTA </a:t>
            </a:r>
            <a:r>
              <a:rPr lang="en-GB" sz="2000" err="1"/>
              <a:t>REDCap</a:t>
            </a:r>
            <a:r>
              <a:rPr lang="en-GB" sz="2000"/>
              <a:t> database link = </a:t>
            </a:r>
            <a:r>
              <a:rPr lang="en-GB" sz="2000" b="1">
                <a:solidFill>
                  <a:srgbClr val="BE8FC3"/>
                </a:solidFill>
                <a:hlinkClick r:id="rId3">
                  <a:extLst>
                    <a:ext uri="{A12FA001-AC4F-418D-AE19-62706E023703}">
                      <ahyp:hlinkClr xmlns:ahyp="http://schemas.microsoft.com/office/drawing/2018/hyperlinkcolor" val="tx"/>
                    </a:ext>
                  </a:extLst>
                </a:hlinkClick>
              </a:rPr>
              <a:t>https://redcap01.nottingham.ac.uk</a:t>
            </a:r>
            <a:r>
              <a:rPr lang="en-GB" sz="2000">
                <a:solidFill>
                  <a:srgbClr val="CCA8D0"/>
                </a:solidFill>
                <a:hlinkClick r:id="rId3">
                  <a:extLst>
                    <a:ext uri="{A12FA001-AC4F-418D-AE19-62706E023703}">
                      <ahyp:hlinkClr xmlns:ahyp="http://schemas.microsoft.com/office/drawing/2018/hyperlinkcolor" val="tx"/>
                    </a:ext>
                  </a:extLst>
                </a:hlinkClick>
              </a:rPr>
              <a:t>/</a:t>
            </a:r>
            <a:r>
              <a:rPr lang="en-GB" sz="2000">
                <a:solidFill>
                  <a:srgbClr val="CCA8D0"/>
                </a:solidFill>
              </a:rPr>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Database entry includes:  </a:t>
            </a:r>
          </a:p>
          <a:p>
            <a:pPr marL="742950" lvl="1" indent="-285750">
              <a:buFont typeface="Wingdings" panose="05000000000000000000" pitchFamily="2" charset="2"/>
              <a:buChar char="Ø"/>
            </a:pPr>
            <a:r>
              <a:rPr lang="en-GB" sz="2000"/>
              <a:t>Screening form</a:t>
            </a:r>
          </a:p>
          <a:p>
            <a:pPr marL="742950" lvl="1" indent="-285750">
              <a:buFont typeface="Wingdings" panose="05000000000000000000" pitchFamily="2" charset="2"/>
              <a:buChar char="Ø"/>
            </a:pPr>
            <a:r>
              <a:rPr lang="en-GB" sz="2000"/>
              <a:t>Participant Information Sheet</a:t>
            </a:r>
          </a:p>
          <a:p>
            <a:pPr marL="742950" lvl="1" indent="-285750">
              <a:buFont typeface="Wingdings" panose="05000000000000000000" pitchFamily="2" charset="2"/>
              <a:buChar char="Ø"/>
            </a:pPr>
            <a:r>
              <a:rPr lang="en-GB" sz="2000"/>
              <a:t>Informed Consent Form </a:t>
            </a:r>
          </a:p>
          <a:p>
            <a:pPr lvl="1"/>
            <a:endParaRPr lang="en-GB" sz="2000"/>
          </a:p>
          <a:p>
            <a:pPr marL="285750" indent="-285750">
              <a:buFont typeface="Arial" panose="020B0604020202020204" pitchFamily="34" charset="0"/>
              <a:buChar char="•"/>
            </a:pPr>
            <a:r>
              <a:rPr lang="en-GB" sz="2000"/>
              <a:t>Record at baseline:</a:t>
            </a:r>
          </a:p>
          <a:p>
            <a:pPr marL="742950" lvl="1" indent="-285750">
              <a:buFont typeface="Wingdings" panose="05000000000000000000" pitchFamily="2" charset="2"/>
              <a:buChar char="Ø"/>
            </a:pPr>
            <a:r>
              <a:rPr lang="en-GB" sz="2000"/>
              <a:t>Mothers contact details</a:t>
            </a:r>
          </a:p>
          <a:p>
            <a:pPr marL="742950" lvl="1" indent="-285750">
              <a:buFont typeface="Wingdings" panose="05000000000000000000" pitchFamily="2" charset="2"/>
              <a:buChar char="Ø"/>
            </a:pPr>
            <a:r>
              <a:rPr lang="en-GB" sz="2000"/>
              <a:t>Demographic information </a:t>
            </a:r>
          </a:p>
          <a:p>
            <a:pPr marL="742950" lvl="1" indent="-285750">
              <a:buFont typeface="Wingdings" panose="05000000000000000000" pitchFamily="2" charset="2"/>
              <a:buChar char="Ø"/>
            </a:pPr>
            <a:r>
              <a:rPr lang="en-GB" sz="2000"/>
              <a:t>Medical history</a:t>
            </a:r>
          </a:p>
          <a:p>
            <a:pPr marL="742950" lvl="1" indent="-285750">
              <a:buFont typeface="Wingdings" panose="05000000000000000000" pitchFamily="2" charset="2"/>
              <a:buChar char="Ø"/>
            </a:pPr>
            <a:r>
              <a:rPr lang="en-GB" sz="2000"/>
              <a:t>Baseline measures</a:t>
            </a:r>
          </a:p>
          <a:p>
            <a:pPr lvl="1"/>
            <a:endParaRPr lang="en-GB" sz="2000"/>
          </a:p>
        </p:txBody>
      </p:sp>
      <p:sp>
        <p:nvSpPr>
          <p:cNvPr id="3" name="Footer Placeholder 1">
            <a:extLst>
              <a:ext uri="{FF2B5EF4-FFF2-40B4-BE49-F238E27FC236}">
                <a16:creationId xmlns:a16="http://schemas.microsoft.com/office/drawing/2014/main" id="{CFEE80D9-33A9-7C74-B3A0-8E9730F5707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descr="A hand holding a baby&#10;&#10;AI-generated content may be incorrect.">
            <a:extLst>
              <a:ext uri="{FF2B5EF4-FFF2-40B4-BE49-F238E27FC236}">
                <a16:creationId xmlns:a16="http://schemas.microsoft.com/office/drawing/2014/main" id="{6AFA257A-F6DC-2939-209E-54EBF4D2C0D3}"/>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Tree>
    <p:extLst>
      <p:ext uri="{BB962C8B-B14F-4D97-AF65-F5344CB8AC3E}">
        <p14:creationId xmlns:p14="http://schemas.microsoft.com/office/powerpoint/2010/main" val="6750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B1F9-3721-121D-C26A-E1ED29932A5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0D9AC3-E814-5140-D651-5C353557443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30DFCA1-9CB4-70FE-D2CC-DFAD316DCB9C}"/>
              </a:ext>
            </a:extLst>
          </p:cNvPr>
          <p:cNvSpPr>
            <a:spLocks noGrp="1"/>
          </p:cNvSpPr>
          <p:nvPr>
            <p:ph type="title"/>
          </p:nvPr>
        </p:nvSpPr>
        <p:spPr>
          <a:xfrm>
            <a:off x="1325563" y="153472"/>
            <a:ext cx="10440987" cy="900000"/>
          </a:xfrm>
        </p:spPr>
        <p:txBody>
          <a:bodyPr>
            <a:normAutofit/>
          </a:bodyPr>
          <a:lstStyle/>
          <a:p>
            <a:r>
              <a:rPr lang="en-US" err="1"/>
              <a:t>REDCap</a:t>
            </a:r>
            <a:endParaRPr lang="en-US"/>
          </a:p>
        </p:txBody>
      </p:sp>
      <p:sp>
        <p:nvSpPr>
          <p:cNvPr id="2" name="Slide Number Placeholder 1">
            <a:extLst>
              <a:ext uri="{FF2B5EF4-FFF2-40B4-BE49-F238E27FC236}">
                <a16:creationId xmlns:a16="http://schemas.microsoft.com/office/drawing/2014/main" id="{837EE10A-3C73-839B-0F84-9E3539C41863}"/>
              </a:ext>
            </a:extLst>
          </p:cNvPr>
          <p:cNvSpPr>
            <a:spLocks noGrp="1"/>
          </p:cNvSpPr>
          <p:nvPr>
            <p:ph type="sldNum" sz="quarter" idx="4"/>
          </p:nvPr>
        </p:nvSpPr>
        <p:spPr/>
        <p:txBody>
          <a:bodyPr/>
          <a:lstStyle/>
          <a:p>
            <a:fld id="{820EACED-CA5D-B048-836B-BF30EF0E914A}" type="slidenum">
              <a:rPr lang="en-US" smtClean="0"/>
              <a:pPr/>
              <a:t>72</a:t>
            </a:fld>
            <a:endParaRPr lang="en-US"/>
          </a:p>
        </p:txBody>
      </p:sp>
      <p:sp>
        <p:nvSpPr>
          <p:cNvPr id="8" name="TextBox 7">
            <a:extLst>
              <a:ext uri="{FF2B5EF4-FFF2-40B4-BE49-F238E27FC236}">
                <a16:creationId xmlns:a16="http://schemas.microsoft.com/office/drawing/2014/main" id="{55C3D958-E20C-1F66-76A6-0F0B50377FE3}"/>
              </a:ext>
            </a:extLst>
          </p:cNvPr>
          <p:cNvSpPr txBox="1"/>
          <p:nvPr/>
        </p:nvSpPr>
        <p:spPr>
          <a:xfrm>
            <a:off x="907500" y="1713120"/>
            <a:ext cx="11163367" cy="1015663"/>
          </a:xfrm>
          <a:prstGeom prst="rect">
            <a:avLst/>
          </a:prstGeom>
          <a:noFill/>
        </p:spPr>
        <p:txBody>
          <a:bodyPr wrap="square" rtlCol="0">
            <a:spAutoFit/>
          </a:bodyPr>
          <a:lstStyle/>
          <a:p>
            <a:r>
              <a:rPr lang="en-GB" sz="2000" b="1" u="sng" err="1">
                <a:solidFill>
                  <a:srgbClr val="BE8FC3"/>
                </a:solidFill>
              </a:rPr>
              <a:t>REDCap</a:t>
            </a:r>
            <a:endParaRPr lang="en-GB" sz="2000" b="1" u="sng">
              <a:solidFill>
                <a:srgbClr val="BE8FC3"/>
              </a:solidFill>
            </a:endParaRPr>
          </a:p>
          <a:p>
            <a:endParaRPr lang="en-GB" sz="2000"/>
          </a:p>
          <a:p>
            <a:pPr marL="285750" indent="-285750">
              <a:buFont typeface="Arial" panose="020B0604020202020204" pitchFamily="34" charset="0"/>
              <a:buChar char="•"/>
            </a:pPr>
            <a:r>
              <a:rPr lang="en-GB" sz="2000"/>
              <a:t>Two-factor authentication is required for access to </a:t>
            </a:r>
            <a:r>
              <a:rPr lang="en-GB" sz="2000" err="1"/>
              <a:t>REDCap</a:t>
            </a:r>
            <a:r>
              <a:rPr lang="en-GB" sz="2000"/>
              <a:t> </a:t>
            </a:r>
          </a:p>
        </p:txBody>
      </p:sp>
      <p:pic>
        <p:nvPicPr>
          <p:cNvPr id="7" name="Picture 2">
            <a:extLst>
              <a:ext uri="{FF2B5EF4-FFF2-40B4-BE49-F238E27FC236}">
                <a16:creationId xmlns:a16="http://schemas.microsoft.com/office/drawing/2014/main" id="{3B7B63B1-0B5E-DFCC-E8C7-A233DB8D093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3231864" y="2966899"/>
            <a:ext cx="5728272" cy="3236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hand holding a baby&#10;&#10;AI-generated content may be incorrect.">
            <a:extLst>
              <a:ext uri="{FF2B5EF4-FFF2-40B4-BE49-F238E27FC236}">
                <a16:creationId xmlns:a16="http://schemas.microsoft.com/office/drawing/2014/main" id="{8D8DA9A9-FE94-CE39-3DB3-108B5AA3894B}"/>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1BA2AAE-C024-F760-FF0F-DB6C16AB0F5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03992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979F-2646-D159-2828-3AD1D59058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3C2B27-516B-7F74-B993-EBD4F663C95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56C6774-BFE3-962C-DA19-1D1D41BBE174}"/>
              </a:ext>
            </a:extLst>
          </p:cNvPr>
          <p:cNvSpPr>
            <a:spLocks noGrp="1"/>
          </p:cNvSpPr>
          <p:nvPr>
            <p:ph type="title"/>
          </p:nvPr>
        </p:nvSpPr>
        <p:spPr>
          <a:xfrm>
            <a:off x="1325563" y="153472"/>
            <a:ext cx="10440987" cy="900000"/>
          </a:xfrm>
        </p:spPr>
        <p:txBody>
          <a:bodyPr>
            <a:normAutofit/>
          </a:bodyPr>
          <a:lstStyle/>
          <a:p>
            <a:r>
              <a:rPr lang="en-US" err="1"/>
              <a:t>REDCap</a:t>
            </a:r>
            <a:endParaRPr lang="en-US"/>
          </a:p>
        </p:txBody>
      </p:sp>
      <p:sp>
        <p:nvSpPr>
          <p:cNvPr id="2" name="Slide Number Placeholder 1">
            <a:extLst>
              <a:ext uri="{FF2B5EF4-FFF2-40B4-BE49-F238E27FC236}">
                <a16:creationId xmlns:a16="http://schemas.microsoft.com/office/drawing/2014/main" id="{16223FB8-2DF0-20E0-82B4-18DF1EFF5E56}"/>
              </a:ext>
            </a:extLst>
          </p:cNvPr>
          <p:cNvSpPr>
            <a:spLocks noGrp="1"/>
          </p:cNvSpPr>
          <p:nvPr>
            <p:ph type="sldNum" sz="quarter" idx="4"/>
          </p:nvPr>
        </p:nvSpPr>
        <p:spPr/>
        <p:txBody>
          <a:bodyPr/>
          <a:lstStyle/>
          <a:p>
            <a:fld id="{820EACED-CA5D-B048-836B-BF30EF0E914A}" type="slidenum">
              <a:rPr lang="en-US" smtClean="0"/>
              <a:pPr/>
              <a:t>73</a:t>
            </a:fld>
            <a:endParaRPr lang="en-US"/>
          </a:p>
        </p:txBody>
      </p:sp>
      <p:pic>
        <p:nvPicPr>
          <p:cNvPr id="7" name="Picture 6" descr="A hand holding a baby&#10;&#10;AI-generated content may be incorrect.">
            <a:extLst>
              <a:ext uri="{FF2B5EF4-FFF2-40B4-BE49-F238E27FC236}">
                <a16:creationId xmlns:a16="http://schemas.microsoft.com/office/drawing/2014/main" id="{43D98A7E-B080-0F30-0CB5-5451CE62FDB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235AB31-B606-B1BE-F3EF-95F23E0738C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30B84575-9EE1-74FE-32C4-339061AFB91F}"/>
              </a:ext>
            </a:extLst>
          </p:cNvPr>
          <p:cNvPicPr>
            <a:picLocks noChangeAspect="1"/>
          </p:cNvPicPr>
          <p:nvPr/>
        </p:nvPicPr>
        <p:blipFill>
          <a:blip r:embed="rId4"/>
          <a:stretch>
            <a:fillRect/>
          </a:stretch>
        </p:blipFill>
        <p:spPr>
          <a:xfrm>
            <a:off x="1120818" y="1465484"/>
            <a:ext cx="9678751" cy="5201376"/>
          </a:xfrm>
          <a:prstGeom prst="rect">
            <a:avLst/>
          </a:prstGeom>
        </p:spPr>
      </p:pic>
    </p:spTree>
    <p:extLst>
      <p:ext uri="{BB962C8B-B14F-4D97-AF65-F5344CB8AC3E}">
        <p14:creationId xmlns:p14="http://schemas.microsoft.com/office/powerpoint/2010/main" val="22343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AD1F-43C4-CAFC-429F-E0C945674AA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4AB7C4-F490-659E-1EB8-6E13CD05CFCD}"/>
              </a:ext>
            </a:extLst>
          </p:cNvPr>
          <p:cNvSpPr>
            <a:spLocks noGrp="1"/>
          </p:cNvSpPr>
          <p:nvPr>
            <p:ph type="ctrTitle"/>
          </p:nvPr>
        </p:nvSpPr>
        <p:spPr>
          <a:xfrm>
            <a:off x="869130" y="2081863"/>
            <a:ext cx="11499850" cy="1620837"/>
          </a:xfrm>
        </p:spPr>
        <p:txBody>
          <a:bodyPr>
            <a:normAutofit/>
          </a:bodyPr>
          <a:lstStyle/>
          <a:p>
            <a:r>
              <a:rPr lang="en-GB"/>
              <a:t>Blinding / unblinding</a:t>
            </a:r>
          </a:p>
        </p:txBody>
      </p:sp>
      <p:grpSp>
        <p:nvGrpSpPr>
          <p:cNvPr id="3" name="Group 2">
            <a:extLst>
              <a:ext uri="{FF2B5EF4-FFF2-40B4-BE49-F238E27FC236}">
                <a16:creationId xmlns:a16="http://schemas.microsoft.com/office/drawing/2014/main" id="{0087D828-22D7-523B-A4C4-5CF39B6E3CF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5D44A8D-B1AE-942C-9EBA-75FE33666B8C}"/>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4565C3F9-4A92-691F-3711-14D4E47BD8F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30D1A717-D68E-667D-9A7C-80D0EBC82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D09575C3-2F29-A2F7-3853-91D0ACB1D4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12A1AEA-BF04-FE0F-986F-8BB0A86C6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8B3FD974-23B0-FB7E-1D91-C9F9B03061BD}"/>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3764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2DFC-D972-8CC0-CE05-820E9D9666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39C61E-1984-1559-D079-7F173F5D593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AEE8822-7C60-685F-B5F1-8517F3285FDC}"/>
              </a:ext>
            </a:extLst>
          </p:cNvPr>
          <p:cNvSpPr>
            <a:spLocks noGrp="1"/>
          </p:cNvSpPr>
          <p:nvPr>
            <p:ph type="title"/>
          </p:nvPr>
        </p:nvSpPr>
        <p:spPr>
          <a:xfrm>
            <a:off x="1325563" y="153472"/>
            <a:ext cx="10440987" cy="900000"/>
          </a:xfrm>
        </p:spPr>
        <p:txBody>
          <a:bodyPr>
            <a:normAutofit/>
          </a:bodyPr>
          <a:lstStyle/>
          <a:p>
            <a:r>
              <a:rPr lang="en-US"/>
              <a:t>Blinding and unblinding</a:t>
            </a:r>
          </a:p>
        </p:txBody>
      </p:sp>
      <p:sp>
        <p:nvSpPr>
          <p:cNvPr id="2" name="Slide Number Placeholder 1">
            <a:extLst>
              <a:ext uri="{FF2B5EF4-FFF2-40B4-BE49-F238E27FC236}">
                <a16:creationId xmlns:a16="http://schemas.microsoft.com/office/drawing/2014/main" id="{A9C9130E-5059-F14F-02B7-DA5609975692}"/>
              </a:ext>
            </a:extLst>
          </p:cNvPr>
          <p:cNvSpPr>
            <a:spLocks noGrp="1"/>
          </p:cNvSpPr>
          <p:nvPr>
            <p:ph type="sldNum" sz="quarter" idx="4"/>
          </p:nvPr>
        </p:nvSpPr>
        <p:spPr/>
        <p:txBody>
          <a:bodyPr/>
          <a:lstStyle/>
          <a:p>
            <a:fld id="{820EACED-CA5D-B048-836B-BF30EF0E914A}" type="slidenum">
              <a:rPr lang="en-US" smtClean="0"/>
              <a:pPr/>
              <a:t>75</a:t>
            </a:fld>
            <a:endParaRPr lang="en-US"/>
          </a:p>
        </p:txBody>
      </p:sp>
      <p:sp>
        <p:nvSpPr>
          <p:cNvPr id="8" name="TextBox 7">
            <a:extLst>
              <a:ext uri="{FF2B5EF4-FFF2-40B4-BE49-F238E27FC236}">
                <a16:creationId xmlns:a16="http://schemas.microsoft.com/office/drawing/2014/main" id="{BB823B95-B373-C59D-0067-1118BAE991AD}"/>
              </a:ext>
            </a:extLst>
          </p:cNvPr>
          <p:cNvSpPr txBox="1"/>
          <p:nvPr/>
        </p:nvSpPr>
        <p:spPr>
          <a:xfrm>
            <a:off x="907500" y="1713120"/>
            <a:ext cx="11163367" cy="40934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Information on blinding can be found in the DEXTA protocol, in section 6.2. </a:t>
            </a:r>
          </a:p>
          <a:p>
            <a:pPr marL="342900" indent="-342900">
              <a:lnSpc>
                <a:spcPct val="150000"/>
              </a:lnSpc>
              <a:buFont typeface="Arial" panose="020B0604020202020204" pitchFamily="34" charset="0"/>
              <a:buChar char="•"/>
            </a:pPr>
            <a:r>
              <a:rPr lang="en-GB" sz="2000"/>
              <a:t>Site staff will </a:t>
            </a:r>
            <a:r>
              <a:rPr lang="en-GB" sz="2000" b="1">
                <a:solidFill>
                  <a:srgbClr val="BE8FC3"/>
                </a:solidFill>
              </a:rPr>
              <a:t>be blinded </a:t>
            </a:r>
            <a:r>
              <a:rPr lang="en-GB" sz="2000"/>
              <a:t>for the duration of the trial.</a:t>
            </a:r>
          </a:p>
          <a:p>
            <a:pPr marL="285750" indent="-285750">
              <a:lnSpc>
                <a:spcPct val="150000"/>
              </a:lnSpc>
              <a:buFont typeface="Arial" panose="020B0604020202020204" pitchFamily="34" charset="0"/>
              <a:buChar char="•"/>
            </a:pPr>
            <a:r>
              <a:rPr lang="en-GB" sz="2000"/>
              <a:t>NCTU trial management, and the Chief investigators will </a:t>
            </a:r>
            <a:r>
              <a:rPr lang="en-GB" sz="2000" b="1">
                <a:solidFill>
                  <a:srgbClr val="BE8FC3"/>
                </a:solidFill>
              </a:rPr>
              <a:t>be blinded</a:t>
            </a:r>
            <a:r>
              <a:rPr lang="en-GB" sz="2000" b="1">
                <a:solidFill>
                  <a:srgbClr val="283890"/>
                </a:solidFill>
              </a:rPr>
              <a:t>.</a:t>
            </a:r>
          </a:p>
          <a:p>
            <a:pPr marL="285750" indent="-285750">
              <a:lnSpc>
                <a:spcPct val="150000"/>
              </a:lnSpc>
              <a:buFont typeface="Arial" panose="020B0604020202020204" pitchFamily="34" charset="0"/>
              <a:buChar char="•"/>
            </a:pPr>
            <a:r>
              <a:rPr lang="en-GB" sz="2000"/>
              <a:t>The data team will </a:t>
            </a:r>
            <a:r>
              <a:rPr lang="en-GB" sz="2000" b="1">
                <a:solidFill>
                  <a:srgbClr val="BE8FC3"/>
                </a:solidFill>
              </a:rPr>
              <a:t>be blinded</a:t>
            </a:r>
            <a:r>
              <a:rPr lang="en-GB" sz="2000" b="1">
                <a:solidFill>
                  <a:srgbClr val="283890"/>
                </a:solidFill>
              </a:rPr>
              <a:t>. </a:t>
            </a:r>
            <a:endParaRPr lang="en-GB" sz="2000"/>
          </a:p>
          <a:p>
            <a:pPr marL="285750" indent="-285750">
              <a:lnSpc>
                <a:spcPct val="150000"/>
              </a:lnSpc>
              <a:buFont typeface="Arial" panose="020B0604020202020204" pitchFamily="34" charset="0"/>
              <a:buChar char="•"/>
            </a:pPr>
            <a:r>
              <a:rPr lang="en-GB" sz="2000"/>
              <a:t>The database systems developer, will </a:t>
            </a:r>
            <a:r>
              <a:rPr lang="en-GB" sz="2000" b="1">
                <a:solidFill>
                  <a:srgbClr val="BE8FC3"/>
                </a:solidFill>
              </a:rPr>
              <a:t>not be blinded </a:t>
            </a:r>
            <a:r>
              <a:rPr lang="en-GB" sz="2000"/>
              <a:t>as they will control the pack management system. </a:t>
            </a:r>
          </a:p>
          <a:p>
            <a:pPr marL="285750" indent="-285750">
              <a:lnSpc>
                <a:spcPct val="150000"/>
              </a:lnSpc>
              <a:buFont typeface="Arial" panose="020B0604020202020204" pitchFamily="34" charset="0"/>
              <a:buChar char="•"/>
            </a:pPr>
            <a:r>
              <a:rPr lang="en-GB" sz="2000"/>
              <a:t>There is an emergency unblinding procedure (please see 6.5 in the protocol). This will need to be completed in </a:t>
            </a:r>
            <a:r>
              <a:rPr lang="en-GB" sz="2000" err="1"/>
              <a:t>REDCap</a:t>
            </a:r>
            <a:r>
              <a:rPr lang="en-GB" sz="2000"/>
              <a:t>, and a notification will then go to the relevant teams to review.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45165D19-F82F-D51B-9DCD-C6D8F24A4010}"/>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A00489AF-8802-A790-472F-849C80A5B58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8992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B15A-ABED-6E68-D183-7B2BA6E8D48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6312E4-3000-FB09-708D-C210984121F2}"/>
              </a:ext>
            </a:extLst>
          </p:cNvPr>
          <p:cNvSpPr>
            <a:spLocks noGrp="1"/>
          </p:cNvSpPr>
          <p:nvPr>
            <p:ph type="ctrTitle"/>
          </p:nvPr>
        </p:nvSpPr>
        <p:spPr>
          <a:xfrm>
            <a:off x="869130" y="2081863"/>
            <a:ext cx="11499850" cy="1620837"/>
          </a:xfrm>
        </p:spPr>
        <p:txBody>
          <a:bodyPr>
            <a:normAutofit/>
          </a:bodyPr>
          <a:lstStyle/>
          <a:p>
            <a:r>
              <a:rPr lang="en-GB"/>
              <a:t>Co-enrolment</a:t>
            </a:r>
          </a:p>
        </p:txBody>
      </p:sp>
      <p:grpSp>
        <p:nvGrpSpPr>
          <p:cNvPr id="3" name="Group 2">
            <a:extLst>
              <a:ext uri="{FF2B5EF4-FFF2-40B4-BE49-F238E27FC236}">
                <a16:creationId xmlns:a16="http://schemas.microsoft.com/office/drawing/2014/main" id="{62A88E31-F69D-2A00-A7C8-6B51F98B3B5F}"/>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39E0777F-8AD0-A0B6-76A9-17B0A073D7A1}"/>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D9609E9-7E04-1DBB-0DA1-DC7EAF8DF65F}"/>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23844FC1-23D8-94E2-BB8F-7C284F67B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4885A057-D9E9-D31A-81F2-363D6B34AF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6CF543B-4C2B-6693-624C-0DBB5EF38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1CB00496-DECE-8598-CEBC-4A121E96C487}"/>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36836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953A-128C-DF35-A502-35703E19097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68DD400-3215-9766-EF40-72D154D3B40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70380A8-8A12-7D87-BD44-A59A15D51420}"/>
              </a:ext>
            </a:extLst>
          </p:cNvPr>
          <p:cNvSpPr>
            <a:spLocks noGrp="1"/>
          </p:cNvSpPr>
          <p:nvPr>
            <p:ph type="title"/>
          </p:nvPr>
        </p:nvSpPr>
        <p:spPr>
          <a:xfrm>
            <a:off x="1325563" y="153472"/>
            <a:ext cx="10440987" cy="900000"/>
          </a:xfrm>
        </p:spPr>
        <p:txBody>
          <a:bodyPr>
            <a:normAutofit/>
          </a:bodyPr>
          <a:lstStyle/>
          <a:p>
            <a:r>
              <a:rPr lang="en-US"/>
              <a:t>Co-enrolment</a:t>
            </a:r>
          </a:p>
        </p:txBody>
      </p:sp>
      <p:sp>
        <p:nvSpPr>
          <p:cNvPr id="2" name="Slide Number Placeholder 1">
            <a:extLst>
              <a:ext uri="{FF2B5EF4-FFF2-40B4-BE49-F238E27FC236}">
                <a16:creationId xmlns:a16="http://schemas.microsoft.com/office/drawing/2014/main" id="{66C97741-E9CD-F4BF-4621-A09CA34387F9}"/>
              </a:ext>
            </a:extLst>
          </p:cNvPr>
          <p:cNvSpPr>
            <a:spLocks noGrp="1"/>
          </p:cNvSpPr>
          <p:nvPr>
            <p:ph type="sldNum" sz="quarter" idx="4"/>
          </p:nvPr>
        </p:nvSpPr>
        <p:spPr/>
        <p:txBody>
          <a:bodyPr/>
          <a:lstStyle/>
          <a:p>
            <a:fld id="{820EACED-CA5D-B048-836B-BF30EF0E914A}" type="slidenum">
              <a:rPr lang="en-US" smtClean="0"/>
              <a:pPr/>
              <a:t>77</a:t>
            </a:fld>
            <a:endParaRPr lang="en-US"/>
          </a:p>
        </p:txBody>
      </p:sp>
      <p:sp>
        <p:nvSpPr>
          <p:cNvPr id="8" name="TextBox 7">
            <a:extLst>
              <a:ext uri="{FF2B5EF4-FFF2-40B4-BE49-F238E27FC236}">
                <a16:creationId xmlns:a16="http://schemas.microsoft.com/office/drawing/2014/main" id="{BC7DD45C-6FC2-87E1-89DA-C3DD41EB4361}"/>
              </a:ext>
            </a:extLst>
          </p:cNvPr>
          <p:cNvSpPr txBox="1"/>
          <p:nvPr/>
        </p:nvSpPr>
        <p:spPr>
          <a:xfrm>
            <a:off x="907500" y="1713120"/>
            <a:ext cx="11163367" cy="465197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Participants currently </a:t>
            </a:r>
            <a:r>
              <a:rPr lang="en-GB" sz="2000" b="1">
                <a:solidFill>
                  <a:srgbClr val="FF0000"/>
                </a:solidFill>
              </a:rPr>
              <a:t>cannot</a:t>
            </a:r>
            <a:r>
              <a:rPr lang="en-GB" sz="2000"/>
              <a:t> be enrolled in </a:t>
            </a:r>
            <a:r>
              <a:rPr lang="en-GB" sz="2000" b="1">
                <a:solidFill>
                  <a:srgbClr val="FF0000"/>
                </a:solidFill>
              </a:rPr>
              <a:t>any other CTIMP </a:t>
            </a:r>
          </a:p>
          <a:p>
            <a:pPr marL="342900" indent="-342900">
              <a:lnSpc>
                <a:spcPct val="150000"/>
              </a:lnSpc>
              <a:buFont typeface="Arial" panose="020B0604020202020204" pitchFamily="34" charset="0"/>
              <a:buChar char="•"/>
            </a:pPr>
            <a:r>
              <a:rPr lang="en-GB" sz="2000"/>
              <a:t>Co-enrolment with </a:t>
            </a:r>
            <a:r>
              <a:rPr lang="en-GB" sz="2000" b="1">
                <a:solidFill>
                  <a:srgbClr val="00B050"/>
                </a:solidFill>
              </a:rPr>
              <a:t>non-interventional studies </a:t>
            </a:r>
            <a:r>
              <a:rPr lang="en-GB" sz="2000"/>
              <a:t>(e.g., observational) is </a:t>
            </a:r>
            <a:r>
              <a:rPr lang="en-GB" sz="2000" b="1">
                <a:solidFill>
                  <a:srgbClr val="00B050"/>
                </a:solidFill>
              </a:rPr>
              <a:t>allowed</a:t>
            </a:r>
          </a:p>
          <a:p>
            <a:pPr marL="342900" indent="-342900">
              <a:lnSpc>
                <a:spcPct val="150000"/>
              </a:lnSpc>
              <a:buFont typeface="Arial" panose="020B0604020202020204" pitchFamily="34" charset="0"/>
              <a:buChar char="•"/>
            </a:pPr>
            <a:r>
              <a:rPr lang="en-GB" sz="2000"/>
              <a:t>Other trials </a:t>
            </a:r>
            <a:r>
              <a:rPr lang="en-GB" sz="2000" b="1">
                <a:solidFill>
                  <a:srgbClr val="00B050"/>
                </a:solidFill>
              </a:rPr>
              <a:t>without an IMP </a:t>
            </a:r>
            <a:r>
              <a:rPr lang="en-GB" sz="2000"/>
              <a:t>may be </a:t>
            </a:r>
            <a:r>
              <a:rPr lang="en-GB" sz="2000" b="1">
                <a:solidFill>
                  <a:srgbClr val="00B050"/>
                </a:solidFill>
              </a:rPr>
              <a:t>allowed</a:t>
            </a:r>
          </a:p>
          <a:p>
            <a:pPr marL="342900" indent="-342900">
              <a:lnSpc>
                <a:spcPct val="150000"/>
              </a:lnSpc>
              <a:buFont typeface="Arial" panose="020B0604020202020204" pitchFamily="34" charset="0"/>
              <a:buChar char="•"/>
            </a:pPr>
            <a:r>
              <a:rPr lang="en-GB" sz="2000"/>
              <a:t>A decision will be made on a case-by-case basis. This will involve a discussion with both TMGs, CI agreement between both trials and a signed co-enrolment agreement.</a:t>
            </a:r>
          </a:p>
          <a:p>
            <a:pPr marL="342900" indent="-342900">
              <a:lnSpc>
                <a:spcPct val="150000"/>
              </a:lnSpc>
              <a:buFont typeface="Arial" panose="020B0604020202020204" pitchFamily="34" charset="0"/>
              <a:buChar char="•"/>
            </a:pPr>
            <a:endParaRPr lang="en-GB" sz="2000"/>
          </a:p>
          <a:p>
            <a:pPr marL="342900" indent="-342900">
              <a:lnSpc>
                <a:spcPct val="150000"/>
              </a:lnSpc>
              <a:buFont typeface="Arial" panose="020B0604020202020204" pitchFamily="34" charset="0"/>
              <a:buChar char="•"/>
            </a:pPr>
            <a:r>
              <a:rPr lang="en-GB" sz="2000"/>
              <a:t>Please let us know if there is a study that you wish us to investigate co-enrolment with. </a:t>
            </a:r>
          </a:p>
          <a:p>
            <a:pPr marL="342900" indent="-342900">
              <a:lnSpc>
                <a:spcPct val="150000"/>
              </a:lnSpc>
              <a:buFont typeface="Arial" panose="020B0604020202020204" pitchFamily="34" charset="0"/>
              <a:buChar char="•"/>
            </a:pPr>
            <a:endParaRPr lang="en-GB" sz="2000"/>
          </a:p>
          <a:p>
            <a:pPr marL="342900" indent="-342900">
              <a:lnSpc>
                <a:spcPct val="150000"/>
              </a:lnSpc>
              <a:buFont typeface="Arial" panose="020B0604020202020204" pitchFamily="34" charset="0"/>
              <a:buChar char="•"/>
            </a:pPr>
            <a:r>
              <a:rPr lang="en-GB" sz="2000"/>
              <a:t>Currently, there are no co-enrolment agreements in place. We will ensure sites are informed of any co-enrolment decisions.</a:t>
            </a:r>
          </a:p>
        </p:txBody>
      </p:sp>
      <p:pic>
        <p:nvPicPr>
          <p:cNvPr id="7" name="Picture 6" descr="A hand holding a baby&#10;&#10;AI-generated content may be incorrect.">
            <a:extLst>
              <a:ext uri="{FF2B5EF4-FFF2-40B4-BE49-F238E27FC236}">
                <a16:creationId xmlns:a16="http://schemas.microsoft.com/office/drawing/2014/main" id="{188A80FC-5219-D6AA-3062-E13D7942893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081DB07-AA64-45C6-1110-05B1C20DD66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58789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7423-E75D-53EB-7F85-E447A6B578D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888A2C-6254-48E7-FDA3-F7C218822D6E}"/>
              </a:ext>
            </a:extLst>
          </p:cNvPr>
          <p:cNvSpPr>
            <a:spLocks noGrp="1"/>
          </p:cNvSpPr>
          <p:nvPr>
            <p:ph type="ctrTitle"/>
          </p:nvPr>
        </p:nvSpPr>
        <p:spPr>
          <a:xfrm>
            <a:off x="869130" y="2081863"/>
            <a:ext cx="11499850" cy="1620837"/>
          </a:xfrm>
        </p:spPr>
        <p:txBody>
          <a:bodyPr>
            <a:normAutofit/>
          </a:bodyPr>
          <a:lstStyle/>
          <a:p>
            <a:r>
              <a:rPr lang="en-GB"/>
              <a:t>Interim analysis</a:t>
            </a:r>
          </a:p>
        </p:txBody>
      </p:sp>
      <p:grpSp>
        <p:nvGrpSpPr>
          <p:cNvPr id="3" name="Group 2">
            <a:extLst>
              <a:ext uri="{FF2B5EF4-FFF2-40B4-BE49-F238E27FC236}">
                <a16:creationId xmlns:a16="http://schemas.microsoft.com/office/drawing/2014/main" id="{E258BA8D-CE36-3A63-196D-6B58961F266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03B35479-4479-1DC4-6343-11E987245D2D}"/>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31F06575-5DDE-0E55-BFB4-AE2E0AC77C0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A18EA622-7E3A-D9C7-3659-ED280CB32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E0A11BCA-F394-4677-5C28-4647D504B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3B7708E-209A-5504-9665-5D8E6C275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A05D3A51-9522-E757-9713-2D864F7147F4}"/>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0289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31B0C-C497-0455-0F1D-AF7609CA72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9C91A5-F0C7-0E84-724F-542EB084FD6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F53EA7D-DD09-8D87-D5E6-65CA9210887A}"/>
              </a:ext>
            </a:extLst>
          </p:cNvPr>
          <p:cNvSpPr>
            <a:spLocks noGrp="1"/>
          </p:cNvSpPr>
          <p:nvPr>
            <p:ph type="title"/>
          </p:nvPr>
        </p:nvSpPr>
        <p:spPr>
          <a:xfrm>
            <a:off x="1325563" y="153472"/>
            <a:ext cx="10440987" cy="900000"/>
          </a:xfrm>
        </p:spPr>
        <p:txBody>
          <a:bodyPr>
            <a:normAutofit/>
          </a:bodyPr>
          <a:lstStyle/>
          <a:p>
            <a:r>
              <a:rPr lang="en-US"/>
              <a:t>Interim analysis</a:t>
            </a:r>
          </a:p>
        </p:txBody>
      </p:sp>
      <p:sp>
        <p:nvSpPr>
          <p:cNvPr id="2" name="Slide Number Placeholder 1">
            <a:extLst>
              <a:ext uri="{FF2B5EF4-FFF2-40B4-BE49-F238E27FC236}">
                <a16:creationId xmlns:a16="http://schemas.microsoft.com/office/drawing/2014/main" id="{840E3B67-A95B-DE76-A86D-3E6F37902EEB}"/>
              </a:ext>
            </a:extLst>
          </p:cNvPr>
          <p:cNvSpPr>
            <a:spLocks noGrp="1"/>
          </p:cNvSpPr>
          <p:nvPr>
            <p:ph type="sldNum" sz="quarter" idx="4"/>
          </p:nvPr>
        </p:nvSpPr>
        <p:spPr/>
        <p:txBody>
          <a:bodyPr/>
          <a:lstStyle/>
          <a:p>
            <a:fld id="{820EACED-CA5D-B048-836B-BF30EF0E914A}" type="slidenum">
              <a:rPr lang="en-US" smtClean="0"/>
              <a:pPr/>
              <a:t>79</a:t>
            </a:fld>
            <a:endParaRPr lang="en-US"/>
          </a:p>
        </p:txBody>
      </p:sp>
      <p:sp>
        <p:nvSpPr>
          <p:cNvPr id="8" name="TextBox 7">
            <a:extLst>
              <a:ext uri="{FF2B5EF4-FFF2-40B4-BE49-F238E27FC236}">
                <a16:creationId xmlns:a16="http://schemas.microsoft.com/office/drawing/2014/main" id="{57DD5B28-1351-3AD8-9F0E-DE877D36FFD8}"/>
              </a:ext>
            </a:extLst>
          </p:cNvPr>
          <p:cNvSpPr txBox="1"/>
          <p:nvPr/>
        </p:nvSpPr>
        <p:spPr>
          <a:xfrm>
            <a:off x="907500" y="1713120"/>
            <a:ext cx="11163367" cy="4093428"/>
          </a:xfrm>
          <a:prstGeom prst="rect">
            <a:avLst/>
          </a:prstGeom>
          <a:noFill/>
        </p:spPr>
        <p:txBody>
          <a:bodyPr wrap="square" rtlCol="0">
            <a:spAutoFit/>
          </a:bodyPr>
          <a:lstStyle/>
          <a:p>
            <a:r>
              <a:rPr lang="en-GB" sz="2000" b="1">
                <a:solidFill>
                  <a:srgbClr val="BE8FC3"/>
                </a:solidFill>
              </a:rPr>
              <a:t>At 120 babies, an interim analysis will be conducted</a:t>
            </a:r>
          </a:p>
          <a:p>
            <a:endParaRPr lang="en-GB" sz="2000" i="1">
              <a:solidFill>
                <a:srgbClr val="283890"/>
              </a:solidFill>
            </a:endParaRPr>
          </a:p>
          <a:p>
            <a:pPr marL="285750" indent="-285750">
              <a:buFont typeface="Arial" panose="020B0604020202020204" pitchFamily="34" charset="0"/>
              <a:buChar char="•"/>
            </a:pPr>
            <a:r>
              <a:rPr lang="en-GB" sz="2000">
                <a:solidFill>
                  <a:schemeClr val="bg1">
                    <a:lumMod val="10000"/>
                  </a:schemeClr>
                </a:solidFill>
              </a:rPr>
              <a:t>Once 120 babies are randomised and their cumulative dose of morphine data is complete, the interim analysis will take place. </a:t>
            </a:r>
          </a:p>
          <a:p>
            <a:pPr marL="285750" indent="-285750">
              <a:buFont typeface="Arial" panose="020B0604020202020204" pitchFamily="34" charset="0"/>
              <a:buChar char="•"/>
            </a:pPr>
            <a:r>
              <a:rPr lang="en-GB" sz="2000">
                <a:solidFill>
                  <a:schemeClr val="bg1">
                    <a:lumMod val="10000"/>
                  </a:schemeClr>
                </a:solidFill>
              </a:rPr>
              <a:t>The purpose is to assess futility only, so early stopping if </a:t>
            </a:r>
            <a:r>
              <a:rPr lang="en-GB" sz="2000" err="1">
                <a:solidFill>
                  <a:schemeClr val="bg1">
                    <a:lumMod val="10000"/>
                  </a:schemeClr>
                </a:solidFill>
              </a:rPr>
              <a:t>Dexmed</a:t>
            </a:r>
            <a:r>
              <a:rPr lang="en-GB" sz="2000">
                <a:solidFill>
                  <a:schemeClr val="bg1">
                    <a:lumMod val="10000"/>
                  </a:schemeClr>
                </a:solidFill>
              </a:rPr>
              <a:t> isn’t showing to reduce morphine use.</a:t>
            </a:r>
          </a:p>
          <a:p>
            <a:pPr marL="285750" indent="-285750">
              <a:buFont typeface="Arial" panose="020B0604020202020204" pitchFamily="34" charset="0"/>
              <a:buChar char="•"/>
            </a:pPr>
            <a:r>
              <a:rPr lang="en-GB" sz="2000">
                <a:solidFill>
                  <a:schemeClr val="bg1">
                    <a:lumMod val="10000"/>
                  </a:schemeClr>
                </a:solidFill>
              </a:rPr>
              <a:t>This will be conducted by an independent statistician. </a:t>
            </a:r>
          </a:p>
          <a:p>
            <a:pPr marL="285750" indent="-285750">
              <a:buFont typeface="Arial" panose="020B0604020202020204" pitchFamily="34" charset="0"/>
              <a:buChar char="•"/>
            </a:pPr>
            <a:r>
              <a:rPr lang="en-GB" sz="2000">
                <a:solidFill>
                  <a:schemeClr val="bg1">
                    <a:lumMod val="10000"/>
                  </a:schemeClr>
                </a:solidFill>
              </a:rPr>
              <a:t>The results will be reviewed by the independent DMC and they may recommend stopping one or both </a:t>
            </a:r>
            <a:r>
              <a:rPr lang="en-GB" sz="2000" err="1">
                <a:solidFill>
                  <a:schemeClr val="bg1">
                    <a:lumMod val="10000"/>
                  </a:schemeClr>
                </a:solidFill>
              </a:rPr>
              <a:t>Dexmed</a:t>
            </a:r>
            <a:r>
              <a:rPr lang="en-GB" sz="2000">
                <a:solidFill>
                  <a:schemeClr val="bg1">
                    <a:lumMod val="10000"/>
                  </a:schemeClr>
                </a:solidFill>
              </a:rPr>
              <a:t> doses. </a:t>
            </a:r>
          </a:p>
          <a:p>
            <a:pPr marL="285750" indent="-285750">
              <a:buFont typeface="Arial" panose="020B0604020202020204" pitchFamily="34" charset="0"/>
              <a:buChar char="•"/>
            </a:pPr>
            <a:r>
              <a:rPr lang="en-GB" sz="2000">
                <a:solidFill>
                  <a:schemeClr val="bg1">
                    <a:lumMod val="10000"/>
                  </a:schemeClr>
                </a:solidFill>
              </a:rPr>
              <a:t>If recruitment to one of the active doses of </a:t>
            </a:r>
            <a:r>
              <a:rPr lang="en-GB" sz="2000" err="1">
                <a:solidFill>
                  <a:schemeClr val="bg1">
                    <a:lumMod val="10000"/>
                  </a:schemeClr>
                </a:solidFill>
              </a:rPr>
              <a:t>dexmed</a:t>
            </a:r>
            <a:r>
              <a:rPr lang="en-GB" sz="2000">
                <a:solidFill>
                  <a:schemeClr val="bg1">
                    <a:lumMod val="10000"/>
                  </a:schemeClr>
                </a:solidFill>
              </a:rPr>
              <a:t> arms is stopped following the interim analysis, randomisation will continue to the remaining options using a 1:1 allocation ratio.</a:t>
            </a:r>
          </a:p>
          <a:p>
            <a:pPr marL="285750" indent="-285750">
              <a:buFont typeface="Arial" panose="020B0604020202020204" pitchFamily="34" charset="0"/>
              <a:buChar char="•"/>
            </a:pPr>
            <a:endParaRPr lang="en-GB" sz="2000" i="1">
              <a:solidFill>
                <a:srgbClr val="283890"/>
              </a:solidFill>
            </a:endParaRPr>
          </a:p>
          <a:p>
            <a:pPr marL="285750" indent="-285750">
              <a:buFont typeface="Arial" panose="020B0604020202020204" pitchFamily="34" charset="0"/>
              <a:buChar char="•"/>
            </a:pPr>
            <a:r>
              <a:rPr lang="en-GB" sz="2000">
                <a:solidFill>
                  <a:schemeClr val="bg1">
                    <a:lumMod val="10000"/>
                  </a:schemeClr>
                </a:solidFill>
              </a:rPr>
              <a:t>Results of the interim analysis will be shared with sites. </a:t>
            </a:r>
          </a:p>
        </p:txBody>
      </p:sp>
      <p:pic>
        <p:nvPicPr>
          <p:cNvPr id="7" name="Picture 6" descr="A hand holding a baby&#10;&#10;AI-generated content may be incorrect.">
            <a:extLst>
              <a:ext uri="{FF2B5EF4-FFF2-40B4-BE49-F238E27FC236}">
                <a16:creationId xmlns:a16="http://schemas.microsoft.com/office/drawing/2014/main" id="{C3E14A9F-0B74-52B8-1008-437B6E09176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6343A8C-6A9E-51FB-347F-F3A721B81A8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02644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46DD-6734-C2E8-A418-31C6A55555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7DAFF5B-38A1-83A3-9605-6ABC31C6B3C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70F7727-EBB5-16B2-E0E6-78166CC590C9}"/>
              </a:ext>
            </a:extLst>
          </p:cNvPr>
          <p:cNvSpPr>
            <a:spLocks noGrp="1"/>
          </p:cNvSpPr>
          <p:nvPr>
            <p:ph type="title"/>
          </p:nvPr>
        </p:nvSpPr>
        <p:spPr>
          <a:xfrm>
            <a:off x="1325563" y="153472"/>
            <a:ext cx="10440987" cy="900000"/>
          </a:xfrm>
        </p:spPr>
        <p:txBody>
          <a:bodyPr>
            <a:normAutofit/>
          </a:bodyPr>
          <a:lstStyle/>
          <a:p>
            <a:r>
              <a:rPr lang="en-US"/>
              <a:t>Trial importance</a:t>
            </a:r>
          </a:p>
        </p:txBody>
      </p:sp>
      <p:sp>
        <p:nvSpPr>
          <p:cNvPr id="2" name="Slide Number Placeholder 1">
            <a:extLst>
              <a:ext uri="{FF2B5EF4-FFF2-40B4-BE49-F238E27FC236}">
                <a16:creationId xmlns:a16="http://schemas.microsoft.com/office/drawing/2014/main" id="{48149A2D-172C-09F4-08F8-A536AD85E921}"/>
              </a:ext>
            </a:extLst>
          </p:cNvPr>
          <p:cNvSpPr>
            <a:spLocks noGrp="1"/>
          </p:cNvSpPr>
          <p:nvPr>
            <p:ph type="sldNum" sz="quarter" idx="4"/>
          </p:nvPr>
        </p:nvSpPr>
        <p:spPr/>
        <p:txBody>
          <a:bodyPr/>
          <a:lstStyle/>
          <a:p>
            <a:fld id="{820EACED-CA5D-B048-836B-BF30EF0E914A}" type="slidenum">
              <a:rPr lang="en-US" smtClean="0"/>
              <a:pPr/>
              <a:t>8</a:t>
            </a:fld>
            <a:endParaRPr lang="en-US"/>
          </a:p>
        </p:txBody>
      </p:sp>
      <p:sp>
        <p:nvSpPr>
          <p:cNvPr id="8" name="TextBox 7">
            <a:extLst>
              <a:ext uri="{FF2B5EF4-FFF2-40B4-BE49-F238E27FC236}">
                <a16:creationId xmlns:a16="http://schemas.microsoft.com/office/drawing/2014/main" id="{C6CAF860-AA36-8408-484E-20367915FD59}"/>
              </a:ext>
            </a:extLst>
          </p:cNvPr>
          <p:cNvSpPr txBox="1"/>
          <p:nvPr/>
        </p:nvSpPr>
        <p:spPr>
          <a:xfrm>
            <a:off x="907500" y="1713120"/>
            <a:ext cx="11163367" cy="3543984"/>
          </a:xfrm>
          <a:prstGeom prst="rect">
            <a:avLst/>
          </a:prstGeom>
          <a:noFill/>
        </p:spPr>
        <p:txBody>
          <a:bodyPr wrap="square" rtlCol="0">
            <a:spAutoFit/>
          </a:bodyPr>
          <a:lstStyle/>
          <a:p>
            <a:r>
              <a:rPr lang="en-GB" sz="2000" b="1" u="sng">
                <a:solidFill>
                  <a:srgbClr val="BE8FC3"/>
                </a:solidFill>
              </a:rPr>
              <a:t>Importance of the study </a:t>
            </a:r>
            <a:endParaRPr lang="en-GB" sz="2000" i="1">
              <a:solidFill>
                <a:srgbClr val="BE8FC3"/>
              </a:solidFill>
            </a:endParaRPr>
          </a:p>
          <a:p>
            <a:endParaRPr lang="en-GB" sz="2000" i="1">
              <a:solidFill>
                <a:srgbClr val="BE8FC3"/>
              </a:solidFill>
            </a:endParaRPr>
          </a:p>
          <a:p>
            <a:r>
              <a:rPr lang="en-GB" sz="2400">
                <a:solidFill>
                  <a:srgbClr val="BE8FC3"/>
                </a:solidFill>
              </a:rPr>
              <a:t>“A true state of equipoise exists when one has no good basis for a choice between two or more care options”</a:t>
            </a:r>
          </a:p>
          <a:p>
            <a:pPr marL="285750" indent="-285750">
              <a:buFont typeface="Arial" panose="020B0604020202020204" pitchFamily="34" charset="0"/>
              <a:buChar char="•"/>
            </a:pPr>
            <a:endParaRPr lang="en-GB" sz="2000"/>
          </a:p>
          <a:p>
            <a:pPr marL="285750" indent="-285750">
              <a:lnSpc>
                <a:spcPct val="150000"/>
              </a:lnSpc>
              <a:buFont typeface="Arial" panose="020B0604020202020204" pitchFamily="34" charset="0"/>
              <a:buChar char="•"/>
            </a:pPr>
            <a:r>
              <a:rPr lang="en-GB" sz="2000"/>
              <a:t>It is important that participants (families of participants) and staff are in equipoise</a:t>
            </a:r>
          </a:p>
          <a:p>
            <a:pPr marL="285750" indent="-285750">
              <a:lnSpc>
                <a:spcPct val="150000"/>
              </a:lnSpc>
              <a:buFont typeface="Arial" panose="020B0604020202020204" pitchFamily="34" charset="0"/>
              <a:buChar char="•"/>
            </a:pPr>
            <a:r>
              <a:rPr lang="en-GB" sz="2000"/>
              <a:t>We </a:t>
            </a:r>
            <a:r>
              <a:rPr lang="en-GB" sz="2000" b="1"/>
              <a:t>do not </a:t>
            </a:r>
            <a:r>
              <a:rPr lang="en-GB" sz="2000"/>
              <a:t>know what is the best way to manage pain in babies born less than 32 weeks. That is why we are conducting the trial </a:t>
            </a:r>
          </a:p>
          <a:p>
            <a:pPr marL="285750" indent="-285750">
              <a:lnSpc>
                <a:spcPct val="150000"/>
              </a:lnSpc>
              <a:buFont typeface="Arial" panose="020B0604020202020204" pitchFamily="34" charset="0"/>
              <a:buChar char="•"/>
            </a:pPr>
            <a:r>
              <a:rPr lang="en-GB" sz="2000"/>
              <a:t>If you have any issues with equipoise, please let us know</a:t>
            </a:r>
          </a:p>
        </p:txBody>
      </p:sp>
      <p:pic>
        <p:nvPicPr>
          <p:cNvPr id="7" name="Picture 6" descr="A hand holding a baby&#10;&#10;AI-generated content may be incorrect.">
            <a:extLst>
              <a:ext uri="{FF2B5EF4-FFF2-40B4-BE49-F238E27FC236}">
                <a16:creationId xmlns:a16="http://schemas.microsoft.com/office/drawing/2014/main" id="{6FF2CEF2-4D61-95A6-FFF8-74C4F863CE1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BB963FB-5148-76C0-7237-C9AAF5AC478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971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CCC21-2535-65C8-40FD-A755F1FEA58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226107D-42C2-2CC5-7113-DCA97AB5C29A}"/>
              </a:ext>
            </a:extLst>
          </p:cNvPr>
          <p:cNvSpPr>
            <a:spLocks noGrp="1"/>
          </p:cNvSpPr>
          <p:nvPr>
            <p:ph type="ctrTitle"/>
          </p:nvPr>
        </p:nvSpPr>
        <p:spPr>
          <a:xfrm>
            <a:off x="869130" y="2081863"/>
            <a:ext cx="11499850" cy="1620837"/>
          </a:xfrm>
        </p:spPr>
        <p:txBody>
          <a:bodyPr>
            <a:normAutofit/>
          </a:bodyPr>
          <a:lstStyle/>
          <a:p>
            <a:r>
              <a:rPr lang="en-GB"/>
              <a:t>End of trial/withdrawals</a:t>
            </a:r>
          </a:p>
        </p:txBody>
      </p:sp>
      <p:grpSp>
        <p:nvGrpSpPr>
          <p:cNvPr id="3" name="Group 2">
            <a:extLst>
              <a:ext uri="{FF2B5EF4-FFF2-40B4-BE49-F238E27FC236}">
                <a16:creationId xmlns:a16="http://schemas.microsoft.com/office/drawing/2014/main" id="{37A61DC1-BFFC-8EA4-DF91-F6CFB436165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FEC852B-8E77-EEFA-998A-6ADE3AB4813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7F62D04-9BF7-8F1E-05FB-E43A4F21E0A5}"/>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22FBB98C-E324-BD02-442A-0A1172BDC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3469DE92-CB52-6D79-7A27-FB05EA4945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2936530-F096-7A90-0A95-E5C789FBD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CB2CC8C-3ED1-E260-ED70-0AAB5E675264}"/>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423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0F9C-4275-8212-1CB4-00EAAA747D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48E8891-F3D0-014D-7BE3-ABE6EACFDA5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F2DB365-8CD5-F8E6-52E0-DF06FB6564FF}"/>
              </a:ext>
            </a:extLst>
          </p:cNvPr>
          <p:cNvSpPr>
            <a:spLocks noGrp="1"/>
          </p:cNvSpPr>
          <p:nvPr>
            <p:ph type="title"/>
          </p:nvPr>
        </p:nvSpPr>
        <p:spPr>
          <a:xfrm>
            <a:off x="1325563" y="153472"/>
            <a:ext cx="10440987" cy="900000"/>
          </a:xfrm>
        </p:spPr>
        <p:txBody>
          <a:bodyPr>
            <a:normAutofit/>
          </a:bodyPr>
          <a:lstStyle/>
          <a:p>
            <a:r>
              <a:rPr lang="en-US"/>
              <a:t>Withdrawals</a:t>
            </a:r>
          </a:p>
        </p:txBody>
      </p:sp>
      <p:sp>
        <p:nvSpPr>
          <p:cNvPr id="2" name="Slide Number Placeholder 1">
            <a:extLst>
              <a:ext uri="{FF2B5EF4-FFF2-40B4-BE49-F238E27FC236}">
                <a16:creationId xmlns:a16="http://schemas.microsoft.com/office/drawing/2014/main" id="{E6C85B35-9D85-34B4-82FA-B37ECDFA78EC}"/>
              </a:ext>
            </a:extLst>
          </p:cNvPr>
          <p:cNvSpPr>
            <a:spLocks noGrp="1"/>
          </p:cNvSpPr>
          <p:nvPr>
            <p:ph type="sldNum" sz="quarter" idx="4"/>
          </p:nvPr>
        </p:nvSpPr>
        <p:spPr/>
        <p:txBody>
          <a:bodyPr/>
          <a:lstStyle/>
          <a:p>
            <a:fld id="{820EACED-CA5D-B048-836B-BF30EF0E914A}" type="slidenum">
              <a:rPr lang="en-US" smtClean="0"/>
              <a:pPr/>
              <a:t>81</a:t>
            </a:fld>
            <a:endParaRPr lang="en-US"/>
          </a:p>
        </p:txBody>
      </p:sp>
      <p:sp>
        <p:nvSpPr>
          <p:cNvPr id="8" name="TextBox 7">
            <a:extLst>
              <a:ext uri="{FF2B5EF4-FFF2-40B4-BE49-F238E27FC236}">
                <a16:creationId xmlns:a16="http://schemas.microsoft.com/office/drawing/2014/main" id="{F8EA29D1-22A6-CB47-F4C4-47FCC25E7A31}"/>
              </a:ext>
            </a:extLst>
          </p:cNvPr>
          <p:cNvSpPr txBox="1"/>
          <p:nvPr/>
        </p:nvSpPr>
        <p:spPr>
          <a:xfrm>
            <a:off x="943885" y="1403904"/>
            <a:ext cx="11163367" cy="5324535"/>
          </a:xfrm>
          <a:prstGeom prst="rect">
            <a:avLst/>
          </a:prstGeom>
          <a:noFill/>
        </p:spPr>
        <p:txBody>
          <a:bodyPr wrap="square" rtlCol="0">
            <a:spAutoFit/>
          </a:bodyPr>
          <a:lstStyle/>
          <a:p>
            <a:r>
              <a:rPr lang="en-GB" sz="2000"/>
              <a:t>Participants can discontinue treatment, stop any further data collection or withdraw completely from all trial activities. </a:t>
            </a:r>
          </a:p>
          <a:p>
            <a:endParaRPr lang="en-GB" sz="2000" i="1">
              <a:solidFill>
                <a:srgbClr val="283890"/>
              </a:solidFill>
            </a:endParaRPr>
          </a:p>
          <a:p>
            <a:pPr>
              <a:buClr>
                <a:srgbClr val="0096B3"/>
              </a:buClr>
            </a:pPr>
            <a:r>
              <a:rPr lang="en-GB" sz="2000"/>
              <a:t>Please </a:t>
            </a:r>
            <a:r>
              <a:rPr lang="en-GB" sz="2000" b="1">
                <a:solidFill>
                  <a:srgbClr val="BE8FC3"/>
                </a:solidFill>
              </a:rPr>
              <a:t>notify NCTU </a:t>
            </a:r>
            <a:r>
              <a:rPr lang="en-GB" sz="2000"/>
              <a:t>of </a:t>
            </a:r>
            <a:r>
              <a:rPr lang="en-GB" sz="2000" b="1">
                <a:solidFill>
                  <a:srgbClr val="BE8FC3"/>
                </a:solidFill>
              </a:rPr>
              <a:t>any change in level of participation or full withdrawal </a:t>
            </a:r>
          </a:p>
          <a:p>
            <a:pPr>
              <a:buClr>
                <a:srgbClr val="0096B3"/>
              </a:buClr>
            </a:pPr>
            <a:endParaRPr lang="en-GB" sz="2000" b="1"/>
          </a:p>
          <a:p>
            <a:pPr>
              <a:buClr>
                <a:srgbClr val="0096B3"/>
              </a:buClr>
            </a:pPr>
            <a:r>
              <a:rPr lang="en-GB" sz="2000"/>
              <a:t>Participants may wish to stop </a:t>
            </a:r>
            <a:r>
              <a:rPr lang="en-GB" sz="2000" u="sng"/>
              <a:t>some</a:t>
            </a:r>
            <a:r>
              <a:rPr lang="en-GB" sz="2000"/>
              <a:t> trial activities but can remain in the trial: </a:t>
            </a:r>
          </a:p>
          <a:p>
            <a:pPr marL="342900" indent="-342900">
              <a:buClr>
                <a:schemeClr val="tx1"/>
              </a:buClr>
              <a:buFont typeface="Arial" panose="020B0604020202020204" pitchFamily="34" charset="0"/>
              <a:buChar char="•"/>
            </a:pPr>
            <a:r>
              <a:rPr lang="en-GB" sz="2000" b="1"/>
              <a:t>Discontinue from trial IMP </a:t>
            </a:r>
          </a:p>
          <a:p>
            <a:r>
              <a:rPr lang="en-GB" sz="2000"/>
              <a:t>	= Still complete follow-up questionnaires</a:t>
            </a:r>
          </a:p>
          <a:p>
            <a:endParaRPr lang="en-GB" sz="2000"/>
          </a:p>
          <a:p>
            <a:pPr marL="342900" indent="-342900">
              <a:buClr>
                <a:schemeClr val="tx1"/>
              </a:buClr>
              <a:buFont typeface="Arial" panose="020B0604020202020204" pitchFamily="34" charset="0"/>
              <a:buChar char="•"/>
            </a:pPr>
            <a:r>
              <a:rPr lang="en-GB" sz="2000" b="1"/>
              <a:t>Discontinue from follow-up questionnaires </a:t>
            </a:r>
          </a:p>
          <a:p>
            <a:r>
              <a:rPr lang="en-GB" sz="2000"/>
              <a:t>	= Still receive the IMP</a:t>
            </a:r>
          </a:p>
          <a:p>
            <a:endParaRPr lang="en-GB" sz="2000"/>
          </a:p>
          <a:p>
            <a:pPr marL="342900" indent="-342900">
              <a:buClr>
                <a:schemeClr val="tx1"/>
              </a:buClr>
              <a:buFont typeface="Arial" panose="020B0604020202020204" pitchFamily="34" charset="0"/>
              <a:buChar char="•"/>
            </a:pPr>
            <a:r>
              <a:rPr lang="en-GB" sz="2000" b="1"/>
              <a:t>Discontinue from trial communications </a:t>
            </a:r>
          </a:p>
          <a:p>
            <a:r>
              <a:rPr lang="en-GB" sz="2000"/>
              <a:t>	= Continue to receive follow-up questionnaires</a:t>
            </a:r>
          </a:p>
          <a:p>
            <a:endParaRPr lang="en-GB" sz="2000"/>
          </a:p>
          <a:p>
            <a:pPr marL="342900" indent="-342900">
              <a:buClr>
                <a:schemeClr val="tx1"/>
              </a:buClr>
              <a:buFont typeface="Arial" panose="020B0604020202020204" pitchFamily="34" charset="0"/>
              <a:buChar char="•"/>
            </a:pPr>
            <a:r>
              <a:rPr lang="en-GB" sz="2000" b="1"/>
              <a:t>Full withdrawal from trial</a:t>
            </a:r>
          </a:p>
          <a:p>
            <a:r>
              <a:rPr lang="en-GB" sz="2000"/>
              <a:t>	= Existing data will still be used</a:t>
            </a:r>
          </a:p>
        </p:txBody>
      </p:sp>
      <p:pic>
        <p:nvPicPr>
          <p:cNvPr id="7" name="Picture 6" descr="A hand holding a baby&#10;&#10;AI-generated content may be incorrect.">
            <a:extLst>
              <a:ext uri="{FF2B5EF4-FFF2-40B4-BE49-F238E27FC236}">
                <a16:creationId xmlns:a16="http://schemas.microsoft.com/office/drawing/2014/main" id="{5C519748-6745-FC73-382B-8338EF918E8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1ACFDC2-8B2F-3CC9-EFAA-52EFCA5CFD5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807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AF05-3D07-7501-5345-4253DE20B88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3E4397-9328-F612-04F9-49FEB7C66F39}"/>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CB11371-67C3-B76B-B05B-6208C8D5B4A7}"/>
              </a:ext>
            </a:extLst>
          </p:cNvPr>
          <p:cNvSpPr>
            <a:spLocks noGrp="1"/>
          </p:cNvSpPr>
          <p:nvPr>
            <p:ph type="title"/>
          </p:nvPr>
        </p:nvSpPr>
        <p:spPr>
          <a:xfrm>
            <a:off x="1325563" y="153472"/>
            <a:ext cx="10440987" cy="900000"/>
          </a:xfrm>
        </p:spPr>
        <p:txBody>
          <a:bodyPr>
            <a:normAutofit/>
          </a:bodyPr>
          <a:lstStyle/>
          <a:p>
            <a:r>
              <a:rPr lang="en-US"/>
              <a:t>End of trial</a:t>
            </a:r>
          </a:p>
        </p:txBody>
      </p:sp>
      <p:sp>
        <p:nvSpPr>
          <p:cNvPr id="2" name="Slide Number Placeholder 1">
            <a:extLst>
              <a:ext uri="{FF2B5EF4-FFF2-40B4-BE49-F238E27FC236}">
                <a16:creationId xmlns:a16="http://schemas.microsoft.com/office/drawing/2014/main" id="{58DB3FEA-9488-5430-37CB-5E6E7C52A6AD}"/>
              </a:ext>
            </a:extLst>
          </p:cNvPr>
          <p:cNvSpPr>
            <a:spLocks noGrp="1"/>
          </p:cNvSpPr>
          <p:nvPr>
            <p:ph type="sldNum" sz="quarter" idx="4"/>
          </p:nvPr>
        </p:nvSpPr>
        <p:spPr/>
        <p:txBody>
          <a:bodyPr/>
          <a:lstStyle/>
          <a:p>
            <a:fld id="{820EACED-CA5D-B048-836B-BF30EF0E914A}" type="slidenum">
              <a:rPr lang="en-US" smtClean="0"/>
              <a:pPr/>
              <a:t>82</a:t>
            </a:fld>
            <a:endParaRPr lang="en-US"/>
          </a:p>
        </p:txBody>
      </p:sp>
      <p:sp>
        <p:nvSpPr>
          <p:cNvPr id="8" name="TextBox 7">
            <a:extLst>
              <a:ext uri="{FF2B5EF4-FFF2-40B4-BE49-F238E27FC236}">
                <a16:creationId xmlns:a16="http://schemas.microsoft.com/office/drawing/2014/main" id="{CB16D293-C3A7-2728-44C3-2DFD777A7E0E}"/>
              </a:ext>
            </a:extLst>
          </p:cNvPr>
          <p:cNvSpPr txBox="1"/>
          <p:nvPr/>
        </p:nvSpPr>
        <p:spPr>
          <a:xfrm>
            <a:off x="907500" y="1713120"/>
            <a:ext cx="11163367" cy="4708981"/>
          </a:xfrm>
          <a:prstGeom prst="rect">
            <a:avLst/>
          </a:prstGeom>
          <a:noFill/>
        </p:spPr>
        <p:txBody>
          <a:bodyPr wrap="square" rtlCol="0">
            <a:spAutoFit/>
          </a:bodyPr>
          <a:lstStyle/>
          <a:p>
            <a:pPr marL="285750" indent="-285750" fontAlgn="base">
              <a:buFont typeface="Arial" panose="020B0604020202020204" pitchFamily="34" charset="0"/>
              <a:buChar char="•"/>
            </a:pPr>
            <a:r>
              <a:rPr lang="en-GB" sz="2000"/>
              <a:t>The end of trial will be the final database lock. ​</a:t>
            </a:r>
          </a:p>
          <a:p>
            <a:pPr marL="285750" indent="-285750" fontAlgn="base">
              <a:buFont typeface="Arial" panose="020B0604020202020204" pitchFamily="34" charset="0"/>
              <a:buChar char="•"/>
            </a:pPr>
            <a:endParaRPr lang="en-GB" sz="2000"/>
          </a:p>
          <a:p>
            <a:pPr marL="285750" indent="-285750" fontAlgn="base">
              <a:buFont typeface="Arial" panose="020B0604020202020204" pitchFamily="34" charset="0"/>
              <a:buChar char="•"/>
            </a:pPr>
            <a:r>
              <a:rPr lang="en-GB" sz="2000"/>
              <a:t>The end of participant involvement in the study will be the last data collection (at 2 years corrected age) of the last participant.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NCTU will notify REC that the trial has ended within 90 days of the end of study.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Where the trial has terminated early, NCTU will inform REC within 15 days of the end of study.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NCTU will provide them with a summary of the clinical trial report within 12 months of the end of study. </a:t>
            </a:r>
          </a:p>
          <a:p>
            <a:endParaRPr lang="en-GB" sz="2000"/>
          </a:p>
          <a:p>
            <a:endParaRPr lang="en-GB" sz="2000" i="1">
              <a:solidFill>
                <a:srgbClr val="283890"/>
              </a:solidFill>
            </a:endParaRPr>
          </a:p>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805B4C35-ED18-0401-A100-A7F969201FC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E2F534E-9262-F1F2-9C4F-824B1227B41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35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BC8F-8C0B-5A17-6159-CA972F2B10B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D56F954-27AB-674C-6987-A34016F28921}"/>
              </a:ext>
            </a:extLst>
          </p:cNvPr>
          <p:cNvSpPr>
            <a:spLocks noGrp="1"/>
          </p:cNvSpPr>
          <p:nvPr>
            <p:ph type="ctrTitle"/>
          </p:nvPr>
        </p:nvSpPr>
        <p:spPr>
          <a:xfrm>
            <a:off x="869130" y="2081863"/>
            <a:ext cx="11499850" cy="1620837"/>
          </a:xfrm>
        </p:spPr>
        <p:txBody>
          <a:bodyPr>
            <a:normAutofit/>
          </a:bodyPr>
          <a:lstStyle/>
          <a:p>
            <a:r>
              <a:rPr lang="en-GB"/>
              <a:t>ISF (Investigator Site File)</a:t>
            </a:r>
          </a:p>
        </p:txBody>
      </p:sp>
      <p:grpSp>
        <p:nvGrpSpPr>
          <p:cNvPr id="3" name="Group 2">
            <a:extLst>
              <a:ext uri="{FF2B5EF4-FFF2-40B4-BE49-F238E27FC236}">
                <a16:creationId xmlns:a16="http://schemas.microsoft.com/office/drawing/2014/main" id="{3C6BDAFE-1101-57AD-E3E5-93DC23B09922}"/>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650FD9D-91E3-5F76-2196-0794B1443C19}"/>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1436FA5-E526-C0BF-F8E3-8D5AACB6501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867F16D-C26B-43EB-9F10-5FECDE64F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BB91EA61-248F-5F44-46D3-09CBFB41FF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C26F440-D92E-983B-36AE-C9B4E93F0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D683EE9D-8B5C-1AFA-5A16-A391C0BEFFC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4555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321F-8E06-90DC-6E7F-C5D4191C5B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B2D07C-3FA2-2FE1-3AF5-FC0116341EC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AEFD414-B644-35DE-206F-9E81BB3BD412}"/>
              </a:ext>
            </a:extLst>
          </p:cNvPr>
          <p:cNvSpPr>
            <a:spLocks noGrp="1"/>
          </p:cNvSpPr>
          <p:nvPr>
            <p:ph type="title"/>
          </p:nvPr>
        </p:nvSpPr>
        <p:spPr>
          <a:xfrm>
            <a:off x="1325563" y="153472"/>
            <a:ext cx="10440987" cy="900000"/>
          </a:xfrm>
        </p:spPr>
        <p:txBody>
          <a:bodyPr>
            <a:normAutofit/>
          </a:bodyPr>
          <a:lstStyle/>
          <a:p>
            <a:r>
              <a:rPr lang="en-US"/>
              <a:t>ISF</a:t>
            </a:r>
          </a:p>
        </p:txBody>
      </p:sp>
      <p:sp>
        <p:nvSpPr>
          <p:cNvPr id="2" name="Slide Number Placeholder 1">
            <a:extLst>
              <a:ext uri="{FF2B5EF4-FFF2-40B4-BE49-F238E27FC236}">
                <a16:creationId xmlns:a16="http://schemas.microsoft.com/office/drawing/2014/main" id="{67AC51CE-6ACE-D0A5-1419-E7B759616FB4}"/>
              </a:ext>
            </a:extLst>
          </p:cNvPr>
          <p:cNvSpPr>
            <a:spLocks noGrp="1"/>
          </p:cNvSpPr>
          <p:nvPr>
            <p:ph type="sldNum" sz="quarter" idx="4"/>
          </p:nvPr>
        </p:nvSpPr>
        <p:spPr/>
        <p:txBody>
          <a:bodyPr/>
          <a:lstStyle/>
          <a:p>
            <a:fld id="{820EACED-CA5D-B048-836B-BF30EF0E914A}" type="slidenum">
              <a:rPr lang="en-US" smtClean="0"/>
              <a:pPr/>
              <a:t>84</a:t>
            </a:fld>
            <a:endParaRPr lang="en-US"/>
          </a:p>
        </p:txBody>
      </p:sp>
      <p:sp>
        <p:nvSpPr>
          <p:cNvPr id="8" name="TextBox 7">
            <a:extLst>
              <a:ext uri="{FF2B5EF4-FFF2-40B4-BE49-F238E27FC236}">
                <a16:creationId xmlns:a16="http://schemas.microsoft.com/office/drawing/2014/main" id="{26E9BFA1-A333-1791-6066-D945EAFA5030}"/>
              </a:ext>
            </a:extLst>
          </p:cNvPr>
          <p:cNvSpPr txBox="1"/>
          <p:nvPr/>
        </p:nvSpPr>
        <p:spPr>
          <a:xfrm>
            <a:off x="907500" y="1713120"/>
            <a:ext cx="11163367" cy="4939814"/>
          </a:xfrm>
          <a:prstGeom prst="rect">
            <a:avLst/>
          </a:prstGeom>
          <a:noFill/>
        </p:spPr>
        <p:txBody>
          <a:bodyPr wrap="square" rtlCol="0">
            <a:spAutoFit/>
          </a:bodyPr>
          <a:lstStyle/>
          <a:p>
            <a:r>
              <a:rPr lang="en-GB" sz="2000" b="1">
                <a:solidFill>
                  <a:srgbClr val="BE8FC3"/>
                </a:solidFill>
              </a:rPr>
              <a:t>NCTU will provide site with an Investigator Site File (ISF)</a:t>
            </a:r>
          </a:p>
          <a:p>
            <a:pPr marL="285750" indent="-285750">
              <a:lnSpc>
                <a:spcPct val="150000"/>
              </a:lnSpc>
              <a:buFont typeface="Arial" panose="020B0604020202020204" pitchFamily="34" charset="0"/>
              <a:buChar char="•"/>
            </a:pPr>
            <a:r>
              <a:rPr lang="en-GB" sz="2000"/>
              <a:t>Maintenance of the ISF should be delegated on the delegation log</a:t>
            </a:r>
          </a:p>
          <a:p>
            <a:pPr marL="285750" indent="-285750">
              <a:buFont typeface="Arial" panose="020B0604020202020204" pitchFamily="34" charset="0"/>
              <a:buChar char="•"/>
            </a:pPr>
            <a:r>
              <a:rPr lang="en-GB" sz="2000"/>
              <a:t>The ISF must contain all study records for the site:</a:t>
            </a:r>
          </a:p>
          <a:p>
            <a:pPr marL="742950" lvl="1" indent="-285750">
              <a:lnSpc>
                <a:spcPts val="3000"/>
              </a:lnSpc>
              <a:buFont typeface="Wingdings" panose="05000000000000000000" pitchFamily="2" charset="2"/>
              <a:buChar char="Ø"/>
            </a:pPr>
            <a:r>
              <a:rPr lang="en-GB" sz="2000"/>
              <a:t>Protocol (all versions)</a:t>
            </a:r>
          </a:p>
          <a:p>
            <a:pPr marL="742950" lvl="1" indent="-285750">
              <a:lnSpc>
                <a:spcPts val="3000"/>
              </a:lnSpc>
              <a:buFont typeface="Wingdings" panose="05000000000000000000" pitchFamily="2" charset="2"/>
              <a:buChar char="Ø"/>
            </a:pPr>
            <a:r>
              <a:rPr lang="en-GB" sz="2000"/>
              <a:t>Participant documents</a:t>
            </a:r>
          </a:p>
          <a:p>
            <a:pPr marL="742950" lvl="1" indent="-285750">
              <a:lnSpc>
                <a:spcPts val="3000"/>
              </a:lnSpc>
              <a:buFont typeface="Wingdings" panose="05000000000000000000" pitchFamily="2" charset="2"/>
              <a:buChar char="Ø"/>
            </a:pPr>
            <a:r>
              <a:rPr lang="en-GB" sz="2000"/>
              <a:t>Approvals (local and study)</a:t>
            </a:r>
          </a:p>
          <a:p>
            <a:pPr marL="742950" lvl="1" indent="-285750">
              <a:lnSpc>
                <a:spcPts val="3000"/>
              </a:lnSpc>
              <a:buFont typeface="Wingdings" panose="05000000000000000000" pitchFamily="2" charset="2"/>
              <a:buChar char="Ø"/>
            </a:pPr>
            <a:r>
              <a:rPr lang="en-GB" sz="2000"/>
              <a:t>Agreements</a:t>
            </a:r>
          </a:p>
          <a:p>
            <a:pPr marL="742950" lvl="1" indent="-285750">
              <a:lnSpc>
                <a:spcPts val="3000"/>
              </a:lnSpc>
              <a:buFont typeface="Wingdings" panose="05000000000000000000" pitchFamily="2" charset="2"/>
              <a:buChar char="Ø"/>
            </a:pPr>
            <a:r>
              <a:rPr lang="en-GB" sz="2000"/>
              <a:t>Signed consent forms</a:t>
            </a:r>
          </a:p>
          <a:p>
            <a:pPr marL="742950" lvl="1" indent="-285750">
              <a:lnSpc>
                <a:spcPts val="3000"/>
              </a:lnSpc>
              <a:buFont typeface="Wingdings" panose="05000000000000000000" pitchFamily="2" charset="2"/>
              <a:buChar char="Ø"/>
            </a:pPr>
            <a:r>
              <a:rPr lang="en-GB" sz="2000"/>
              <a:t>Delegation logs and training records</a:t>
            </a:r>
          </a:p>
          <a:p>
            <a:pPr marL="742950" lvl="1" indent="-285750">
              <a:lnSpc>
                <a:spcPts val="3000"/>
              </a:lnSpc>
              <a:buFont typeface="Wingdings" panose="05000000000000000000" pitchFamily="2" charset="2"/>
              <a:buChar char="Ø"/>
            </a:pPr>
            <a:r>
              <a:rPr lang="en-GB" sz="2000"/>
              <a:t>Staff CVs and GCP certificates</a:t>
            </a:r>
          </a:p>
          <a:p>
            <a:pPr marL="742950" lvl="1" indent="-285750">
              <a:lnSpc>
                <a:spcPts val="3000"/>
              </a:lnSpc>
              <a:buFont typeface="Wingdings" panose="05000000000000000000" pitchFamily="2" charset="2"/>
              <a:buChar char="Ø"/>
            </a:pPr>
            <a:r>
              <a:rPr lang="en-GB" sz="2000"/>
              <a:t>Monitoring records</a:t>
            </a:r>
          </a:p>
          <a:p>
            <a:pPr marL="742950" lvl="1" indent="-285750">
              <a:lnSpc>
                <a:spcPts val="3000"/>
              </a:lnSpc>
              <a:buFont typeface="Wingdings" panose="05000000000000000000" pitchFamily="2" charset="2"/>
              <a:buChar char="Ø"/>
            </a:pPr>
            <a:r>
              <a:rPr lang="en-GB" sz="2000"/>
              <a:t>Investigator meeting/initiation reports</a:t>
            </a:r>
          </a:p>
          <a:p>
            <a:endParaRPr lang="en-GB" sz="2000" i="1">
              <a:solidFill>
                <a:srgbClr val="283890"/>
              </a:solidFill>
            </a:endParaRPr>
          </a:p>
        </p:txBody>
      </p:sp>
      <p:pic>
        <p:nvPicPr>
          <p:cNvPr id="7" name="Picture 6" descr="A hand holding a baby&#10;&#10;AI-generated content may be incorrect.">
            <a:extLst>
              <a:ext uri="{FF2B5EF4-FFF2-40B4-BE49-F238E27FC236}">
                <a16:creationId xmlns:a16="http://schemas.microsoft.com/office/drawing/2014/main" id="{AB12D568-A526-9ED8-4DBD-E4F330D5346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515A06F-8565-A8C3-336F-1E918122F72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93270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1BB7-FB05-322D-8BB8-2A7BDB4FC4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615199-6978-137C-C6FC-83A5983E2C6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E21A950-EB7E-E896-71C2-06D8168665ED}"/>
              </a:ext>
            </a:extLst>
          </p:cNvPr>
          <p:cNvSpPr>
            <a:spLocks noGrp="1"/>
          </p:cNvSpPr>
          <p:nvPr>
            <p:ph type="title"/>
          </p:nvPr>
        </p:nvSpPr>
        <p:spPr>
          <a:xfrm>
            <a:off x="1325563" y="153472"/>
            <a:ext cx="10440987" cy="900000"/>
          </a:xfrm>
        </p:spPr>
        <p:txBody>
          <a:bodyPr>
            <a:normAutofit/>
          </a:bodyPr>
          <a:lstStyle/>
          <a:p>
            <a:r>
              <a:rPr lang="en-US"/>
              <a:t>Delegation Log</a:t>
            </a:r>
          </a:p>
        </p:txBody>
      </p:sp>
      <p:sp>
        <p:nvSpPr>
          <p:cNvPr id="2" name="Slide Number Placeholder 1">
            <a:extLst>
              <a:ext uri="{FF2B5EF4-FFF2-40B4-BE49-F238E27FC236}">
                <a16:creationId xmlns:a16="http://schemas.microsoft.com/office/drawing/2014/main" id="{C0C304A6-9BD0-152E-86E6-8AF7EC430471}"/>
              </a:ext>
            </a:extLst>
          </p:cNvPr>
          <p:cNvSpPr>
            <a:spLocks noGrp="1"/>
          </p:cNvSpPr>
          <p:nvPr>
            <p:ph type="sldNum" sz="quarter" idx="4"/>
          </p:nvPr>
        </p:nvSpPr>
        <p:spPr/>
        <p:txBody>
          <a:bodyPr/>
          <a:lstStyle/>
          <a:p>
            <a:fld id="{820EACED-CA5D-B048-836B-BF30EF0E914A}" type="slidenum">
              <a:rPr lang="en-US" smtClean="0"/>
              <a:pPr/>
              <a:t>85</a:t>
            </a:fld>
            <a:endParaRPr lang="en-US"/>
          </a:p>
        </p:txBody>
      </p:sp>
      <p:sp>
        <p:nvSpPr>
          <p:cNvPr id="8" name="TextBox 7">
            <a:extLst>
              <a:ext uri="{FF2B5EF4-FFF2-40B4-BE49-F238E27FC236}">
                <a16:creationId xmlns:a16="http://schemas.microsoft.com/office/drawing/2014/main" id="{4F472D42-9A44-6660-94C1-03DCA0143039}"/>
              </a:ext>
            </a:extLst>
          </p:cNvPr>
          <p:cNvSpPr txBox="1"/>
          <p:nvPr/>
        </p:nvSpPr>
        <p:spPr>
          <a:xfrm>
            <a:off x="907500" y="1713120"/>
            <a:ext cx="11163367" cy="27084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Ensure accurate completion of the delegation log on </a:t>
            </a:r>
            <a:r>
              <a:rPr lang="en-GB" sz="2000" dirty="0" err="1"/>
              <a:t>REDCap</a:t>
            </a:r>
            <a:r>
              <a:rPr lang="en-GB" sz="2000" dirty="0"/>
              <a:t>.</a:t>
            </a:r>
          </a:p>
          <a:p>
            <a:pPr marL="285750" indent="-285750">
              <a:lnSpc>
                <a:spcPct val="150000"/>
              </a:lnSpc>
              <a:buFont typeface="Arial" panose="020B0604020202020204" pitchFamily="34" charset="0"/>
              <a:buChar char="•"/>
            </a:pPr>
            <a:r>
              <a:rPr lang="en-GB" sz="2000" dirty="0"/>
              <a:t>Use the responsibility codes on the delegation log to enter the codes.</a:t>
            </a:r>
          </a:p>
          <a:p>
            <a:pPr marL="285750" indent="-285750">
              <a:lnSpc>
                <a:spcPct val="150000"/>
              </a:lnSpc>
              <a:buFont typeface="Arial" panose="020B0604020202020204" pitchFamily="34" charset="0"/>
              <a:buChar char="•"/>
            </a:pPr>
            <a:r>
              <a:rPr lang="en-GB" sz="2000" dirty="0"/>
              <a:t>The PI must authorise all personnel working on the trial and sign/date the log. </a:t>
            </a:r>
          </a:p>
          <a:p>
            <a:pPr marL="285750" indent="-285750">
              <a:lnSpc>
                <a:spcPct val="150000"/>
              </a:lnSpc>
              <a:buFont typeface="Arial" panose="020B0604020202020204" pitchFamily="34" charset="0"/>
              <a:buChar char="•"/>
            </a:pPr>
            <a:r>
              <a:rPr lang="en-GB" sz="2000" dirty="0"/>
              <a:t>Only the PI has </a:t>
            </a:r>
            <a:r>
              <a:rPr lang="en-GB" sz="2000" b="1" dirty="0"/>
              <a:t>overall</a:t>
            </a:r>
            <a:r>
              <a:rPr lang="en-GB" sz="2000" dirty="0"/>
              <a:t> responsibility of the trial, so must add </a:t>
            </a:r>
            <a:r>
              <a:rPr lang="en-GB" sz="2000" u="sng" dirty="0"/>
              <a:t>all</a:t>
            </a:r>
            <a:r>
              <a:rPr lang="en-GB" sz="2000" dirty="0"/>
              <a:t> codes.</a:t>
            </a:r>
          </a:p>
          <a:p>
            <a:pPr>
              <a:lnSpc>
                <a:spcPct val="150000"/>
              </a:lnSpc>
            </a:pPr>
            <a:endParaRPr lang="en-GB" sz="2000" dirty="0"/>
          </a:p>
          <a:p>
            <a:endParaRPr lang="en-GB" sz="2000" dirty="0"/>
          </a:p>
        </p:txBody>
      </p:sp>
      <p:pic>
        <p:nvPicPr>
          <p:cNvPr id="7" name="Picture 6" descr="A hand holding a baby&#10;&#10;AI-generated content may be incorrect.">
            <a:extLst>
              <a:ext uri="{FF2B5EF4-FFF2-40B4-BE49-F238E27FC236}">
                <a16:creationId xmlns:a16="http://schemas.microsoft.com/office/drawing/2014/main" id="{D7701811-A1F1-281C-AD1C-FF8E89AC021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5DEB021-283E-019D-13A5-719EAEFF78B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79391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EC1D-A883-E8F3-79DD-7A529B8E07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DC12E29-8A32-41E4-6F5E-76801056949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C2A91D0-6417-AD4E-75F8-68C11329CBE5}"/>
              </a:ext>
            </a:extLst>
          </p:cNvPr>
          <p:cNvSpPr>
            <a:spLocks noGrp="1"/>
          </p:cNvSpPr>
          <p:nvPr>
            <p:ph type="title"/>
          </p:nvPr>
        </p:nvSpPr>
        <p:spPr>
          <a:xfrm>
            <a:off x="1325563" y="153472"/>
            <a:ext cx="10440987" cy="900000"/>
          </a:xfrm>
        </p:spPr>
        <p:txBody>
          <a:bodyPr>
            <a:normAutofit/>
          </a:bodyPr>
          <a:lstStyle/>
          <a:p>
            <a:r>
              <a:rPr lang="en-US"/>
              <a:t>GCP and CVs</a:t>
            </a:r>
          </a:p>
        </p:txBody>
      </p:sp>
      <p:sp>
        <p:nvSpPr>
          <p:cNvPr id="2" name="Slide Number Placeholder 1">
            <a:extLst>
              <a:ext uri="{FF2B5EF4-FFF2-40B4-BE49-F238E27FC236}">
                <a16:creationId xmlns:a16="http://schemas.microsoft.com/office/drawing/2014/main" id="{E103523E-DDE0-5147-1A03-2928A21267E5}"/>
              </a:ext>
            </a:extLst>
          </p:cNvPr>
          <p:cNvSpPr>
            <a:spLocks noGrp="1"/>
          </p:cNvSpPr>
          <p:nvPr>
            <p:ph type="sldNum" sz="quarter" idx="4"/>
          </p:nvPr>
        </p:nvSpPr>
        <p:spPr/>
        <p:txBody>
          <a:bodyPr/>
          <a:lstStyle/>
          <a:p>
            <a:fld id="{820EACED-CA5D-B048-836B-BF30EF0E914A}" type="slidenum">
              <a:rPr lang="en-US" smtClean="0"/>
              <a:pPr/>
              <a:t>86</a:t>
            </a:fld>
            <a:endParaRPr lang="en-US"/>
          </a:p>
        </p:txBody>
      </p:sp>
      <p:sp>
        <p:nvSpPr>
          <p:cNvPr id="8" name="TextBox 7">
            <a:extLst>
              <a:ext uri="{FF2B5EF4-FFF2-40B4-BE49-F238E27FC236}">
                <a16:creationId xmlns:a16="http://schemas.microsoft.com/office/drawing/2014/main" id="{7FD16478-BB15-1C69-F2EC-D2076CD0BD49}"/>
              </a:ext>
            </a:extLst>
          </p:cNvPr>
          <p:cNvSpPr txBox="1"/>
          <p:nvPr/>
        </p:nvSpPr>
        <p:spPr>
          <a:xfrm>
            <a:off x="907500" y="1713120"/>
            <a:ext cx="6065371" cy="5262979"/>
          </a:xfrm>
          <a:prstGeom prst="rect">
            <a:avLst/>
          </a:prstGeom>
          <a:noFill/>
        </p:spPr>
        <p:txBody>
          <a:bodyPr wrap="square" rtlCol="0">
            <a:spAutoFit/>
          </a:bodyPr>
          <a:lstStyle/>
          <a:p>
            <a:pPr lvl="0">
              <a:lnSpc>
                <a:spcPct val="150000"/>
              </a:lnSpc>
              <a:buClr>
                <a:srgbClr val="00B050"/>
              </a:buClr>
              <a:buFont typeface="Wingdings" panose="05000000000000000000" pitchFamily="2" charset="2"/>
              <a:buChar char="ü"/>
            </a:pPr>
            <a:r>
              <a:rPr lang="en-GB" sz="2000" dirty="0">
                <a:sym typeface="Wingdings"/>
              </a:rPr>
              <a:t>Anyone working on the trial must have a signed and dated </a:t>
            </a:r>
            <a:r>
              <a:rPr lang="en-GB" sz="2000" b="1" dirty="0">
                <a:sym typeface="Wingdings"/>
              </a:rPr>
              <a:t>CV </a:t>
            </a:r>
            <a:r>
              <a:rPr lang="en-GB" sz="2000" dirty="0">
                <a:sym typeface="Wingdings"/>
              </a:rPr>
              <a:t>(a short research CV - template can be provided by the NCTU team if required).</a:t>
            </a:r>
          </a:p>
          <a:p>
            <a:pPr lvl="0">
              <a:lnSpc>
                <a:spcPct val="150000"/>
              </a:lnSpc>
              <a:buClr>
                <a:srgbClr val="00B050"/>
              </a:buClr>
              <a:buFont typeface="Wingdings" panose="05000000000000000000" pitchFamily="2" charset="2"/>
              <a:buChar char="ü"/>
            </a:pPr>
            <a:r>
              <a:rPr lang="en-GB" sz="2000" dirty="0">
                <a:sym typeface="Wingdings"/>
              </a:rPr>
              <a:t>The CV must have been updated within the last 2 years.</a:t>
            </a:r>
            <a:endParaRPr lang="en-GB" sz="2000" dirty="0">
              <a:ea typeface="Calibri"/>
              <a:cs typeface="Calibri"/>
            </a:endParaRPr>
          </a:p>
          <a:p>
            <a:pPr lvl="0">
              <a:lnSpc>
                <a:spcPct val="150000"/>
              </a:lnSpc>
              <a:buClr>
                <a:srgbClr val="00B050"/>
              </a:buClr>
              <a:buFont typeface="Wingdings" panose="05000000000000000000" pitchFamily="2" charset="2"/>
              <a:buChar char="ü"/>
            </a:pPr>
            <a:r>
              <a:rPr lang="en-GB" sz="2000" dirty="0">
                <a:sym typeface="Wingdings"/>
              </a:rPr>
              <a:t>All members of staff on the delegation log must have completed </a:t>
            </a:r>
            <a:r>
              <a:rPr lang="en-GB" sz="2000" b="1" dirty="0">
                <a:sym typeface="Wingdings"/>
              </a:rPr>
              <a:t>GCP training </a:t>
            </a:r>
            <a:r>
              <a:rPr lang="en-GB" sz="2000" dirty="0">
                <a:sym typeface="Wingdings"/>
              </a:rPr>
              <a:t>within the last 3 years</a:t>
            </a:r>
            <a:endParaRPr lang="en-GB" sz="2000" dirty="0">
              <a:ea typeface="Calibri"/>
              <a:cs typeface="Calibri"/>
            </a:endParaRPr>
          </a:p>
          <a:p>
            <a:pPr>
              <a:lnSpc>
                <a:spcPct val="150000"/>
              </a:lnSpc>
              <a:buClr>
                <a:srgbClr val="00B050"/>
              </a:buClr>
              <a:buFont typeface="Wingdings" panose="05000000000000000000" pitchFamily="2" charset="2"/>
              <a:buChar char="ü"/>
            </a:pPr>
            <a:r>
              <a:rPr lang="en-GB" sz="2000" dirty="0">
                <a:sym typeface="Wingdings"/>
              </a:rPr>
              <a:t>CVs and GCP certificates must be filed in the ISF</a:t>
            </a:r>
          </a:p>
          <a:p>
            <a:pPr>
              <a:lnSpc>
                <a:spcPct val="150000"/>
              </a:lnSpc>
              <a:buClr>
                <a:srgbClr val="00B050"/>
              </a:buClr>
              <a:buFont typeface="Wingdings" panose="05000000000000000000" pitchFamily="2" charset="2"/>
              <a:buChar char="ü"/>
            </a:pPr>
            <a:r>
              <a:rPr lang="en-GB" sz="2000" dirty="0">
                <a:ea typeface="Calibri"/>
                <a:cs typeface="Calibri"/>
              </a:rPr>
              <a:t>PI CV and GCP </a:t>
            </a:r>
            <a:r>
              <a:rPr lang="en-GB" sz="2000" b="1" dirty="0">
                <a:ea typeface="Calibri"/>
                <a:cs typeface="Calibri"/>
              </a:rPr>
              <a:t>must</a:t>
            </a:r>
            <a:r>
              <a:rPr lang="en-GB" sz="2000" dirty="0">
                <a:ea typeface="Calibri"/>
                <a:cs typeface="Calibri"/>
              </a:rPr>
              <a:t> be sent to the DEXTA team. </a:t>
            </a:r>
          </a:p>
          <a:p>
            <a:endParaRPr lang="en-GB" dirty="0"/>
          </a:p>
          <a:p>
            <a:endParaRPr lang="en-GB" dirty="0"/>
          </a:p>
        </p:txBody>
      </p:sp>
      <p:pic>
        <p:nvPicPr>
          <p:cNvPr id="7" name="Picture 6">
            <a:extLst>
              <a:ext uri="{FF2B5EF4-FFF2-40B4-BE49-F238E27FC236}">
                <a16:creationId xmlns:a16="http://schemas.microsoft.com/office/drawing/2014/main" id="{E555E0A0-2674-F61A-A6C5-6C31F897E679}"/>
              </a:ext>
            </a:extLst>
          </p:cNvPr>
          <p:cNvPicPr>
            <a:picLocks noChangeAspect="1"/>
          </p:cNvPicPr>
          <p:nvPr/>
        </p:nvPicPr>
        <p:blipFill>
          <a:blip r:embed="rId3"/>
          <a:stretch>
            <a:fillRect/>
          </a:stretch>
        </p:blipFill>
        <p:spPr>
          <a:xfrm>
            <a:off x="7853734" y="1433844"/>
            <a:ext cx="3457404" cy="5270684"/>
          </a:xfrm>
          <a:prstGeom prst="rect">
            <a:avLst/>
          </a:prstGeom>
        </p:spPr>
      </p:pic>
      <p:pic>
        <p:nvPicPr>
          <p:cNvPr id="9" name="Picture 8" descr="A hand holding a baby&#10;&#10;AI-generated content may be incorrect.">
            <a:extLst>
              <a:ext uri="{FF2B5EF4-FFF2-40B4-BE49-F238E27FC236}">
                <a16:creationId xmlns:a16="http://schemas.microsoft.com/office/drawing/2014/main" id="{9DDADA2A-88A3-F01B-1EE5-A166AC0B5EA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C4BFB20-DD87-B236-D4D5-1B56A194866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84575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6400-B6F4-A0BF-6386-22C4B510C3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E25699-33BE-7FDF-6507-ED3C2CD22B1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8637F6B-875A-B1AC-AB42-B69388C15C7B}"/>
              </a:ext>
            </a:extLst>
          </p:cNvPr>
          <p:cNvSpPr>
            <a:spLocks noGrp="1"/>
          </p:cNvSpPr>
          <p:nvPr>
            <p:ph type="title"/>
          </p:nvPr>
        </p:nvSpPr>
        <p:spPr>
          <a:xfrm>
            <a:off x="1325563" y="153472"/>
            <a:ext cx="10440987" cy="900000"/>
          </a:xfrm>
        </p:spPr>
        <p:txBody>
          <a:bodyPr>
            <a:normAutofit/>
          </a:bodyPr>
          <a:lstStyle/>
          <a:p>
            <a:r>
              <a:rPr lang="en-US"/>
              <a:t>GCP document policy</a:t>
            </a:r>
          </a:p>
        </p:txBody>
      </p:sp>
      <p:sp>
        <p:nvSpPr>
          <p:cNvPr id="2" name="Slide Number Placeholder 1">
            <a:extLst>
              <a:ext uri="{FF2B5EF4-FFF2-40B4-BE49-F238E27FC236}">
                <a16:creationId xmlns:a16="http://schemas.microsoft.com/office/drawing/2014/main" id="{BCD2CA86-86F7-F91A-1025-8101DA1FBAD8}"/>
              </a:ext>
            </a:extLst>
          </p:cNvPr>
          <p:cNvSpPr>
            <a:spLocks noGrp="1"/>
          </p:cNvSpPr>
          <p:nvPr>
            <p:ph type="sldNum" sz="quarter" idx="4"/>
          </p:nvPr>
        </p:nvSpPr>
        <p:spPr/>
        <p:txBody>
          <a:bodyPr/>
          <a:lstStyle/>
          <a:p>
            <a:fld id="{820EACED-CA5D-B048-836B-BF30EF0E914A}" type="slidenum">
              <a:rPr lang="en-US" smtClean="0"/>
              <a:pPr/>
              <a:t>87</a:t>
            </a:fld>
            <a:endParaRPr lang="en-US"/>
          </a:p>
        </p:txBody>
      </p:sp>
      <p:sp>
        <p:nvSpPr>
          <p:cNvPr id="8" name="TextBox 7">
            <a:extLst>
              <a:ext uri="{FF2B5EF4-FFF2-40B4-BE49-F238E27FC236}">
                <a16:creationId xmlns:a16="http://schemas.microsoft.com/office/drawing/2014/main" id="{570F4340-C276-518C-5490-51AA703B0BA4}"/>
              </a:ext>
            </a:extLst>
          </p:cNvPr>
          <p:cNvSpPr txBox="1"/>
          <p:nvPr/>
        </p:nvSpPr>
        <p:spPr>
          <a:xfrm>
            <a:off x="907501" y="1713120"/>
            <a:ext cx="7273972" cy="5401479"/>
          </a:xfrm>
          <a:prstGeom prst="rect">
            <a:avLst/>
          </a:prstGeom>
          <a:noFill/>
        </p:spPr>
        <p:txBody>
          <a:bodyPr wrap="square" rtlCol="0">
            <a:spAutoFit/>
          </a:bodyPr>
          <a:lstStyle/>
          <a:p>
            <a:pPr lvl="0">
              <a:buClr>
                <a:srgbClr val="5698A7"/>
              </a:buClr>
            </a:pPr>
            <a:r>
              <a:rPr lang="en-GB" sz="2000" b="1">
                <a:sym typeface="Wingdings"/>
              </a:rPr>
              <a:t>Dates and Signatures</a:t>
            </a:r>
          </a:p>
          <a:p>
            <a:pPr marL="285750" lvl="0" indent="-285750">
              <a:lnSpc>
                <a:spcPts val="3000"/>
              </a:lnSpc>
              <a:buClr>
                <a:srgbClr val="5698A7"/>
              </a:buClr>
              <a:buFont typeface="Arial" panose="020B0604020202020204" pitchFamily="34" charset="0"/>
              <a:buChar char="•"/>
            </a:pPr>
            <a:r>
              <a:rPr lang="en-GB" sz="2000">
                <a:sym typeface="Wingdings"/>
              </a:rPr>
              <a:t>GCP requires that all dates should be written in the format dd-mmm-</a:t>
            </a:r>
            <a:r>
              <a:rPr lang="en-GB" sz="2000" err="1">
                <a:sym typeface="Wingdings"/>
              </a:rPr>
              <a:t>yyyy</a:t>
            </a:r>
            <a:r>
              <a:rPr lang="en-GB" sz="2000">
                <a:sym typeface="Wingdings"/>
              </a:rPr>
              <a:t> e.g. 24-Oct-2025</a:t>
            </a:r>
          </a:p>
          <a:p>
            <a:pPr marL="285750" lvl="0" indent="-285750">
              <a:lnSpc>
                <a:spcPts val="3000"/>
              </a:lnSpc>
              <a:buClr>
                <a:srgbClr val="5698A7"/>
              </a:buClr>
              <a:buFont typeface="Arial" panose="020B0604020202020204" pitchFamily="34" charset="0"/>
              <a:buChar char="•"/>
            </a:pPr>
            <a:r>
              <a:rPr lang="en-GB" sz="2000">
                <a:sym typeface="Wingdings"/>
              </a:rPr>
              <a:t>The NCTU signature policy requires either wet ink and scans sent to the NCTU OR verified e-signature using either </a:t>
            </a:r>
            <a:r>
              <a:rPr lang="en-GB" sz="2000" err="1">
                <a:sym typeface="Wingdings"/>
              </a:rPr>
              <a:t>DocuSign</a:t>
            </a:r>
            <a:r>
              <a:rPr lang="en-GB" sz="2000">
                <a:sym typeface="Wingdings"/>
              </a:rPr>
              <a:t> or Adobe Sign</a:t>
            </a:r>
          </a:p>
          <a:p>
            <a:pPr marL="285750" lvl="0" indent="-285750">
              <a:buClr>
                <a:srgbClr val="5698A7"/>
              </a:buClr>
              <a:buFont typeface="Arial" panose="020B0604020202020204" pitchFamily="34" charset="0"/>
              <a:buChar char="•"/>
            </a:pPr>
            <a:endParaRPr lang="en-GB" sz="2000">
              <a:sym typeface="Wingdings"/>
            </a:endParaRPr>
          </a:p>
          <a:p>
            <a:pPr marL="285750" lvl="0" indent="-285750">
              <a:buClr>
                <a:srgbClr val="5698A7"/>
              </a:buClr>
              <a:buFont typeface="Arial" panose="020B0604020202020204" pitchFamily="34" charset="0"/>
              <a:buChar char="•"/>
            </a:pPr>
            <a:endParaRPr lang="en-GB">
              <a:sym typeface="Wingdings"/>
            </a:endParaRPr>
          </a:p>
          <a:p>
            <a:pPr lvl="0">
              <a:buClr>
                <a:srgbClr val="5698A7"/>
              </a:buClr>
            </a:pPr>
            <a:r>
              <a:rPr lang="en-GB" sz="2000" b="1">
                <a:sym typeface="Wingdings"/>
              </a:rPr>
              <a:t>Superseding documents</a:t>
            </a:r>
          </a:p>
          <a:p>
            <a:pPr marL="285750" lvl="0" indent="-285750">
              <a:lnSpc>
                <a:spcPts val="3000"/>
              </a:lnSpc>
              <a:buClr>
                <a:srgbClr val="5698A7"/>
              </a:buClr>
              <a:buFont typeface="Arial" panose="020B0604020202020204" pitchFamily="34" charset="0"/>
              <a:buChar char="•"/>
            </a:pPr>
            <a:r>
              <a:rPr lang="en-GB" sz="2000">
                <a:sym typeface="Wingdings"/>
              </a:rPr>
              <a:t>Single line strikethrough​</a:t>
            </a:r>
          </a:p>
          <a:p>
            <a:pPr marL="285750" lvl="0" indent="-285750">
              <a:lnSpc>
                <a:spcPts val="3000"/>
              </a:lnSpc>
              <a:buClr>
                <a:srgbClr val="5698A7"/>
              </a:buClr>
              <a:buFont typeface="Arial" panose="020B0604020202020204" pitchFamily="34" charset="0"/>
              <a:buChar char="•"/>
            </a:pPr>
            <a:r>
              <a:rPr lang="en-GB" sz="2000">
                <a:sym typeface="Wingdings"/>
              </a:rPr>
              <a:t>Write ‘SUPERSEDED’ in large letters along the line​</a:t>
            </a:r>
          </a:p>
          <a:p>
            <a:pPr marL="285750" lvl="0" indent="-285750">
              <a:lnSpc>
                <a:spcPts val="3000"/>
              </a:lnSpc>
              <a:buClr>
                <a:srgbClr val="5698A7"/>
              </a:buClr>
              <a:buFont typeface="Arial" panose="020B0604020202020204" pitchFamily="34" charset="0"/>
              <a:buChar char="•"/>
            </a:pPr>
            <a:r>
              <a:rPr lang="en-GB" sz="2000">
                <a:sym typeface="Wingdings"/>
              </a:rPr>
              <a:t>Write the date superseded: dd-mmm-</a:t>
            </a:r>
            <a:r>
              <a:rPr lang="en-GB" sz="2000" err="1">
                <a:sym typeface="Wingdings"/>
              </a:rPr>
              <a:t>yyyy</a:t>
            </a:r>
            <a:r>
              <a:rPr lang="en-GB" sz="2000">
                <a:sym typeface="Wingdings"/>
              </a:rPr>
              <a:t>​</a:t>
            </a:r>
          </a:p>
          <a:p>
            <a:pPr marL="285750" lvl="0" indent="-285750">
              <a:lnSpc>
                <a:spcPts val="3000"/>
              </a:lnSpc>
              <a:buClr>
                <a:srgbClr val="5698A7"/>
              </a:buClr>
              <a:buFont typeface="Arial" panose="020B0604020202020204" pitchFamily="34" charset="0"/>
              <a:buChar char="•"/>
            </a:pPr>
            <a:r>
              <a:rPr lang="en-GB" sz="2000">
                <a:sym typeface="Wingdings"/>
              </a:rPr>
              <a:t>Leave this document in the ISF</a:t>
            </a:r>
          </a:p>
          <a:p>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D998BE51-7EFA-0C2E-A0A8-53D278FBD37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E3DFBE4-E85D-1CC0-A802-2631F1E8810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59B1E2FD-E28A-2E09-E1F0-01A4D73AD43E}"/>
              </a:ext>
            </a:extLst>
          </p:cNvPr>
          <p:cNvPicPr>
            <a:picLocks noChangeAspect="1"/>
          </p:cNvPicPr>
          <p:nvPr/>
        </p:nvPicPr>
        <p:blipFill>
          <a:blip r:embed="rId4"/>
          <a:srcRect l="3963" r="2488"/>
          <a:stretch>
            <a:fillRect/>
          </a:stretch>
        </p:blipFill>
        <p:spPr>
          <a:xfrm>
            <a:off x="8480667" y="1704537"/>
            <a:ext cx="3412139" cy="4565853"/>
          </a:xfrm>
          <a:prstGeom prst="rect">
            <a:avLst/>
          </a:prstGeom>
        </p:spPr>
      </p:pic>
    </p:spTree>
    <p:extLst>
      <p:ext uri="{BB962C8B-B14F-4D97-AF65-F5344CB8AC3E}">
        <p14:creationId xmlns:p14="http://schemas.microsoft.com/office/powerpoint/2010/main" val="20409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5026-683C-F8A2-3BE4-61B2E7DF2DA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6126FC9-8AF3-906C-0308-AD0DF980EB18}"/>
              </a:ext>
            </a:extLst>
          </p:cNvPr>
          <p:cNvSpPr>
            <a:spLocks noGrp="1"/>
          </p:cNvSpPr>
          <p:nvPr>
            <p:ph type="ctrTitle"/>
          </p:nvPr>
        </p:nvSpPr>
        <p:spPr>
          <a:xfrm>
            <a:off x="869130" y="2081863"/>
            <a:ext cx="11499850" cy="1620837"/>
          </a:xfrm>
        </p:spPr>
        <p:txBody>
          <a:bodyPr>
            <a:normAutofit/>
          </a:bodyPr>
          <a:lstStyle/>
          <a:p>
            <a:r>
              <a:rPr lang="en-GB"/>
              <a:t>Roles and responsibilities</a:t>
            </a:r>
          </a:p>
        </p:txBody>
      </p:sp>
      <p:grpSp>
        <p:nvGrpSpPr>
          <p:cNvPr id="3" name="Group 2">
            <a:extLst>
              <a:ext uri="{FF2B5EF4-FFF2-40B4-BE49-F238E27FC236}">
                <a16:creationId xmlns:a16="http://schemas.microsoft.com/office/drawing/2014/main" id="{B50FCBCD-02B3-7243-4428-FB2D1F334985}"/>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271242BF-4B2A-88AF-165C-B2181FCD9962}"/>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B65F5AC-0664-1E79-728F-03C89618D456}"/>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FFF3B368-1514-CA34-77E5-FCDC0F273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DB3BDC18-DA36-3316-45DC-B27B727E1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5E5DF2-1B41-B10D-B74C-DE2FB5A55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E00007BE-3743-E9AC-CFB9-3C711946914A}"/>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96118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7DC59-D33F-470D-C61E-786042275A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84AC86-08C0-B0BB-A104-65EB2D72EE1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6EB8FC0-4925-5CF2-B687-9E508BC799CA}"/>
              </a:ext>
            </a:extLst>
          </p:cNvPr>
          <p:cNvSpPr>
            <a:spLocks noGrp="1"/>
          </p:cNvSpPr>
          <p:nvPr>
            <p:ph type="title"/>
          </p:nvPr>
        </p:nvSpPr>
        <p:spPr>
          <a:xfrm>
            <a:off x="1325563" y="153472"/>
            <a:ext cx="10440987" cy="900000"/>
          </a:xfrm>
        </p:spPr>
        <p:txBody>
          <a:bodyPr>
            <a:normAutofit/>
          </a:bodyPr>
          <a:lstStyle/>
          <a:p>
            <a:r>
              <a:rPr lang="en-US"/>
              <a:t>Roles and responsibilities</a:t>
            </a:r>
          </a:p>
        </p:txBody>
      </p:sp>
      <p:sp>
        <p:nvSpPr>
          <p:cNvPr id="2" name="Slide Number Placeholder 1">
            <a:extLst>
              <a:ext uri="{FF2B5EF4-FFF2-40B4-BE49-F238E27FC236}">
                <a16:creationId xmlns:a16="http://schemas.microsoft.com/office/drawing/2014/main" id="{4EAE7A2B-0A32-0E34-D743-9819C0287543}"/>
              </a:ext>
            </a:extLst>
          </p:cNvPr>
          <p:cNvSpPr>
            <a:spLocks noGrp="1"/>
          </p:cNvSpPr>
          <p:nvPr>
            <p:ph type="sldNum" sz="quarter" idx="4"/>
          </p:nvPr>
        </p:nvSpPr>
        <p:spPr/>
        <p:txBody>
          <a:bodyPr/>
          <a:lstStyle/>
          <a:p>
            <a:fld id="{820EACED-CA5D-B048-836B-BF30EF0E914A}" type="slidenum">
              <a:rPr lang="en-US" smtClean="0"/>
              <a:pPr/>
              <a:t>89</a:t>
            </a:fld>
            <a:endParaRPr lang="en-US"/>
          </a:p>
        </p:txBody>
      </p:sp>
      <p:sp>
        <p:nvSpPr>
          <p:cNvPr id="8" name="TextBox 7">
            <a:extLst>
              <a:ext uri="{FF2B5EF4-FFF2-40B4-BE49-F238E27FC236}">
                <a16:creationId xmlns:a16="http://schemas.microsoft.com/office/drawing/2014/main" id="{6D3A375A-6C0E-7309-0C70-A70E52C6C793}"/>
              </a:ext>
            </a:extLst>
          </p:cNvPr>
          <p:cNvSpPr txBox="1"/>
          <p:nvPr/>
        </p:nvSpPr>
        <p:spPr>
          <a:xfrm>
            <a:off x="907500" y="1713120"/>
            <a:ext cx="5935579" cy="4651979"/>
          </a:xfrm>
          <a:prstGeom prst="rect">
            <a:avLst/>
          </a:prstGeom>
          <a:noFill/>
        </p:spPr>
        <p:txBody>
          <a:bodyPr wrap="square" rtlCol="0">
            <a:spAutoFit/>
          </a:bodyPr>
          <a:lstStyle/>
          <a:p>
            <a:pPr>
              <a:lnSpc>
                <a:spcPct val="150000"/>
              </a:lnSpc>
            </a:pPr>
            <a:r>
              <a:rPr lang="en-GB" sz="2000" b="1">
                <a:solidFill>
                  <a:srgbClr val="CCA8D0"/>
                </a:solidFill>
              </a:rPr>
              <a:t>Site responsibilities</a:t>
            </a:r>
          </a:p>
          <a:p>
            <a:pPr marL="285750" indent="-285750">
              <a:lnSpc>
                <a:spcPct val="150000"/>
              </a:lnSpc>
              <a:buFont typeface="Arial" panose="020B0604020202020204" pitchFamily="34" charset="0"/>
              <a:buChar char="•"/>
            </a:pPr>
            <a:r>
              <a:rPr lang="en-GB" sz="2000"/>
              <a:t>Medical care of participants </a:t>
            </a:r>
          </a:p>
          <a:p>
            <a:pPr marL="285750" indent="-285750">
              <a:lnSpc>
                <a:spcPct val="150000"/>
              </a:lnSpc>
              <a:buFont typeface="Arial" panose="020B0604020202020204" pitchFamily="34" charset="0"/>
              <a:buChar char="•"/>
            </a:pPr>
            <a:r>
              <a:rPr lang="en-GB" sz="2000"/>
              <a:t>Work in accordance with the approved trial protocol</a:t>
            </a:r>
          </a:p>
          <a:p>
            <a:pPr marL="285750" indent="-285750">
              <a:lnSpc>
                <a:spcPct val="150000"/>
              </a:lnSpc>
              <a:buFont typeface="Arial" panose="020B0604020202020204" pitchFamily="34" charset="0"/>
              <a:buChar char="•"/>
            </a:pPr>
            <a:r>
              <a:rPr lang="en-GB" sz="2000"/>
              <a:t>Comply with all ethical and legal requirements</a:t>
            </a:r>
          </a:p>
          <a:p>
            <a:pPr marL="285750" indent="-285750">
              <a:lnSpc>
                <a:spcPct val="150000"/>
              </a:lnSpc>
              <a:buFont typeface="Arial" panose="020B0604020202020204" pitchFamily="34" charset="0"/>
              <a:buChar char="•"/>
            </a:pPr>
            <a:r>
              <a:rPr lang="en-GB" sz="2000"/>
              <a:t>Ensure consistency and completeness of data</a:t>
            </a:r>
          </a:p>
          <a:p>
            <a:pPr marL="285750" indent="-285750">
              <a:lnSpc>
                <a:spcPct val="150000"/>
              </a:lnSpc>
              <a:buFont typeface="Arial" panose="020B0604020202020204" pitchFamily="34" charset="0"/>
              <a:buChar char="•"/>
            </a:pPr>
            <a:r>
              <a:rPr lang="en-GB" sz="2000"/>
              <a:t>Keeping and retaining accurate records</a:t>
            </a:r>
          </a:p>
          <a:p>
            <a:pPr marL="285750" indent="-285750">
              <a:lnSpc>
                <a:spcPct val="150000"/>
              </a:lnSpc>
              <a:buFont typeface="Arial" panose="020B0604020202020204" pitchFamily="34" charset="0"/>
              <a:buChar char="•"/>
            </a:pPr>
            <a:r>
              <a:rPr lang="en-GB" sz="2000"/>
              <a:t>Using secure storage facilitates for participant and trial documents </a:t>
            </a:r>
          </a:p>
          <a:p>
            <a:pPr>
              <a:lnSpc>
                <a:spcPct val="150000"/>
              </a:lnSpc>
            </a:pPr>
            <a:endParaRPr lang="en-GB" sz="2000" i="1">
              <a:solidFill>
                <a:srgbClr val="283890"/>
              </a:solidFill>
            </a:endParaRPr>
          </a:p>
        </p:txBody>
      </p:sp>
      <p:sp>
        <p:nvSpPr>
          <p:cNvPr id="7" name="TextBox 6">
            <a:extLst>
              <a:ext uri="{FF2B5EF4-FFF2-40B4-BE49-F238E27FC236}">
                <a16:creationId xmlns:a16="http://schemas.microsoft.com/office/drawing/2014/main" id="{9E3CC70D-2705-8CEA-F138-D76021F7F31E}"/>
              </a:ext>
            </a:extLst>
          </p:cNvPr>
          <p:cNvSpPr txBox="1"/>
          <p:nvPr/>
        </p:nvSpPr>
        <p:spPr>
          <a:xfrm>
            <a:off x="7163921" y="1713120"/>
            <a:ext cx="5028079" cy="1881990"/>
          </a:xfrm>
          <a:prstGeom prst="rect">
            <a:avLst/>
          </a:prstGeom>
          <a:noFill/>
        </p:spPr>
        <p:txBody>
          <a:bodyPr wrap="square" rtlCol="0">
            <a:spAutoFit/>
          </a:bodyPr>
          <a:lstStyle/>
          <a:p>
            <a:pPr>
              <a:lnSpc>
                <a:spcPct val="150000"/>
              </a:lnSpc>
            </a:pPr>
            <a:r>
              <a:rPr lang="en-GB" sz="2000" b="1">
                <a:solidFill>
                  <a:srgbClr val="CCA8D0"/>
                </a:solidFill>
              </a:rPr>
              <a:t>NCTU responsibilities</a:t>
            </a:r>
          </a:p>
          <a:p>
            <a:pPr marL="285750" indent="-285750">
              <a:lnSpc>
                <a:spcPct val="150000"/>
              </a:lnSpc>
              <a:buFont typeface="Arial" panose="020B0604020202020204" pitchFamily="34" charset="0"/>
              <a:buChar char="•"/>
            </a:pPr>
            <a:r>
              <a:rPr lang="en-GB" sz="2000"/>
              <a:t>Trial management</a:t>
            </a:r>
          </a:p>
          <a:p>
            <a:pPr marL="285750" indent="-285750">
              <a:lnSpc>
                <a:spcPct val="150000"/>
              </a:lnSpc>
              <a:buFont typeface="Arial" panose="020B0604020202020204" pitchFamily="34" charset="0"/>
              <a:buChar char="•"/>
            </a:pPr>
            <a:r>
              <a:rPr lang="en-GB" sz="2000"/>
              <a:t>Data management</a:t>
            </a:r>
          </a:p>
          <a:p>
            <a:pPr marL="285750" indent="-285750">
              <a:lnSpc>
                <a:spcPct val="150000"/>
              </a:lnSpc>
              <a:buFont typeface="Arial" panose="020B0604020202020204" pitchFamily="34" charset="0"/>
              <a:buChar char="•"/>
            </a:pPr>
            <a:r>
              <a:rPr lang="en-GB" sz="2000"/>
              <a:t>Trial oversight and monitoring</a:t>
            </a:r>
          </a:p>
        </p:txBody>
      </p:sp>
      <p:pic>
        <p:nvPicPr>
          <p:cNvPr id="9" name="Picture 8" descr="A hand holding a baby&#10;&#10;AI-generated content may be incorrect.">
            <a:extLst>
              <a:ext uri="{FF2B5EF4-FFF2-40B4-BE49-F238E27FC236}">
                <a16:creationId xmlns:a16="http://schemas.microsoft.com/office/drawing/2014/main" id="{238E724C-3E02-E848-23F1-2024B077E76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12740C2-BA93-2999-436C-F09037DC064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4926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795C0-F9F4-7D86-7A6F-0D176DD8F1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7BC9D2E-EA42-35B2-A318-2EA58021EBD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C187F00-0DB8-4A39-2400-521A034525C2}"/>
              </a:ext>
            </a:extLst>
          </p:cNvPr>
          <p:cNvSpPr>
            <a:spLocks noGrp="1"/>
          </p:cNvSpPr>
          <p:nvPr>
            <p:ph type="title"/>
          </p:nvPr>
        </p:nvSpPr>
        <p:spPr>
          <a:xfrm>
            <a:off x="1325563" y="153472"/>
            <a:ext cx="10440987" cy="900000"/>
          </a:xfrm>
        </p:spPr>
        <p:txBody>
          <a:bodyPr>
            <a:normAutofit/>
          </a:bodyPr>
          <a:lstStyle/>
          <a:p>
            <a:r>
              <a:rPr lang="en-US"/>
              <a:t>Trial background</a:t>
            </a:r>
          </a:p>
        </p:txBody>
      </p:sp>
      <p:sp>
        <p:nvSpPr>
          <p:cNvPr id="2" name="Slide Number Placeholder 1">
            <a:extLst>
              <a:ext uri="{FF2B5EF4-FFF2-40B4-BE49-F238E27FC236}">
                <a16:creationId xmlns:a16="http://schemas.microsoft.com/office/drawing/2014/main" id="{54E14D65-567B-8EE8-1825-9541F1D1AED3}"/>
              </a:ext>
            </a:extLst>
          </p:cNvPr>
          <p:cNvSpPr>
            <a:spLocks noGrp="1"/>
          </p:cNvSpPr>
          <p:nvPr>
            <p:ph type="sldNum" sz="quarter" idx="4"/>
          </p:nvPr>
        </p:nvSpPr>
        <p:spPr/>
        <p:txBody>
          <a:bodyPr/>
          <a:lstStyle/>
          <a:p>
            <a:fld id="{820EACED-CA5D-B048-836B-BF30EF0E914A}" type="slidenum">
              <a:rPr lang="en-US" smtClean="0"/>
              <a:pPr/>
              <a:t>9</a:t>
            </a:fld>
            <a:endParaRPr lang="en-US"/>
          </a:p>
        </p:txBody>
      </p:sp>
      <p:sp>
        <p:nvSpPr>
          <p:cNvPr id="8" name="TextBox 7">
            <a:extLst>
              <a:ext uri="{FF2B5EF4-FFF2-40B4-BE49-F238E27FC236}">
                <a16:creationId xmlns:a16="http://schemas.microsoft.com/office/drawing/2014/main" id="{F154B44C-0C64-0624-AB07-494755944CF8}"/>
              </a:ext>
            </a:extLst>
          </p:cNvPr>
          <p:cNvSpPr txBox="1"/>
          <p:nvPr/>
        </p:nvSpPr>
        <p:spPr>
          <a:xfrm>
            <a:off x="907500" y="1713120"/>
            <a:ext cx="11163367" cy="4344203"/>
          </a:xfrm>
          <a:prstGeom prst="rect">
            <a:avLst/>
          </a:prstGeom>
          <a:noFill/>
        </p:spPr>
        <p:txBody>
          <a:bodyPr wrap="square" rtlCol="0">
            <a:spAutoFit/>
          </a:bodyPr>
          <a:lstStyle/>
          <a:p>
            <a:r>
              <a:rPr lang="en-GB" sz="2000" b="1" u="sng">
                <a:solidFill>
                  <a:srgbClr val="BE8FC3"/>
                </a:solidFill>
              </a:rPr>
              <a:t>Why we are doing the trial</a:t>
            </a:r>
          </a:p>
          <a:p>
            <a:endParaRPr lang="en-GB" sz="2000" b="1" u="sng">
              <a:solidFill>
                <a:srgbClr val="283890"/>
              </a:solidFill>
            </a:endParaRPr>
          </a:p>
          <a:p>
            <a:pPr marL="285750" indent="-285750">
              <a:lnSpc>
                <a:spcPct val="150000"/>
              </a:lnSpc>
              <a:buFont typeface="Arial" panose="020B0604020202020204" pitchFamily="34" charset="0"/>
              <a:buChar char="•"/>
            </a:pPr>
            <a:r>
              <a:rPr lang="en-GB" sz="2000"/>
              <a:t>Preterm babies experience pain that is often </a:t>
            </a:r>
            <a:r>
              <a:rPr lang="en-GB" sz="2000" b="1"/>
              <a:t>not well managed or well researched</a:t>
            </a:r>
            <a:r>
              <a:rPr lang="en-GB" sz="2000"/>
              <a:t>.</a:t>
            </a:r>
          </a:p>
          <a:p>
            <a:pPr marL="285750" indent="-285750">
              <a:lnSpc>
                <a:spcPct val="150000"/>
              </a:lnSpc>
              <a:buFont typeface="Arial" panose="020B0604020202020204" pitchFamily="34" charset="0"/>
              <a:buChar char="•"/>
            </a:pPr>
            <a:r>
              <a:rPr lang="en-GB" sz="2000"/>
              <a:t>Providing </a:t>
            </a:r>
            <a:r>
              <a:rPr lang="en-GB" sz="2000" b="1"/>
              <a:t>effective pain relief </a:t>
            </a:r>
            <a:r>
              <a:rPr lang="en-GB" sz="2000"/>
              <a:t>is a key part of high-quality intensive care.</a:t>
            </a:r>
          </a:p>
          <a:p>
            <a:pPr marL="285750" indent="-285750">
              <a:lnSpc>
                <a:spcPct val="150000"/>
              </a:lnSpc>
              <a:buFont typeface="Arial" panose="020B0604020202020204" pitchFamily="34" charset="0"/>
              <a:buChar char="•"/>
            </a:pPr>
            <a:r>
              <a:rPr lang="en-GB" sz="2000"/>
              <a:t>Mechanical ventilation is invasive and can be painful.</a:t>
            </a:r>
          </a:p>
          <a:p>
            <a:pPr marL="285750" indent="-285750">
              <a:lnSpc>
                <a:spcPct val="150000"/>
              </a:lnSpc>
              <a:buFont typeface="Arial" panose="020B0604020202020204" pitchFamily="34" charset="0"/>
              <a:buChar char="•"/>
            </a:pPr>
            <a:r>
              <a:rPr lang="en-GB" sz="2000" b="1"/>
              <a:t>Morphine and fentanyl </a:t>
            </a:r>
            <a:r>
              <a:rPr lang="en-GB" sz="2000"/>
              <a:t>are the drugs most commonly used to manage pain in ventilated newborns but they may:</a:t>
            </a:r>
          </a:p>
          <a:p>
            <a:pPr marL="800100" lvl="1" indent="-342900">
              <a:lnSpc>
                <a:spcPct val="150000"/>
              </a:lnSpc>
              <a:buFont typeface="Wingdings" panose="05000000000000000000" pitchFamily="2" charset="2"/>
              <a:buChar char="Ø"/>
            </a:pPr>
            <a:r>
              <a:rPr lang="en-GB" sz="2000" b="1"/>
              <a:t>not always relieve pain effectively</a:t>
            </a:r>
          </a:p>
          <a:p>
            <a:pPr marL="800100" lvl="1" indent="-342900">
              <a:lnSpc>
                <a:spcPct val="150000"/>
              </a:lnSpc>
              <a:buFont typeface="Wingdings" panose="05000000000000000000" pitchFamily="2" charset="2"/>
              <a:buChar char="Ø"/>
            </a:pPr>
            <a:r>
              <a:rPr lang="en-GB" sz="2000" b="1"/>
              <a:t>slow breathing and feeding</a:t>
            </a:r>
            <a:r>
              <a:rPr lang="en-GB" sz="2000"/>
              <a:t>, and delay coming off the ventilator</a:t>
            </a:r>
          </a:p>
          <a:p>
            <a:pPr marL="800100" lvl="1" indent="-342900">
              <a:lnSpc>
                <a:spcPct val="150000"/>
              </a:lnSpc>
              <a:buFont typeface="Wingdings" panose="05000000000000000000" pitchFamily="2" charset="2"/>
              <a:buChar char="Ø"/>
            </a:pPr>
            <a:r>
              <a:rPr lang="en-GB" sz="2000" b="1"/>
              <a:t>affect long-term brain development</a:t>
            </a:r>
          </a:p>
        </p:txBody>
      </p:sp>
      <p:pic>
        <p:nvPicPr>
          <p:cNvPr id="7" name="Picture 6" descr="A hand holding a baby&#10;&#10;AI-generated content may be incorrect.">
            <a:extLst>
              <a:ext uri="{FF2B5EF4-FFF2-40B4-BE49-F238E27FC236}">
                <a16:creationId xmlns:a16="http://schemas.microsoft.com/office/drawing/2014/main" id="{6A0D0683-279A-D5B2-53A4-7301DF49F63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AAC48AF-D9AB-D4BD-4FDB-5D45365B54E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0688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38B6-90A4-9E2C-14C7-11B08F26929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93E9B49-9997-4D61-EAFA-FD3173D7360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F931AE0-F436-A5F0-2AB1-BCA805438FC4}"/>
              </a:ext>
            </a:extLst>
          </p:cNvPr>
          <p:cNvSpPr>
            <a:spLocks noGrp="1"/>
          </p:cNvSpPr>
          <p:nvPr>
            <p:ph type="title"/>
          </p:nvPr>
        </p:nvSpPr>
        <p:spPr>
          <a:xfrm>
            <a:off x="1325563" y="153472"/>
            <a:ext cx="10440987" cy="900000"/>
          </a:xfrm>
        </p:spPr>
        <p:txBody>
          <a:bodyPr>
            <a:normAutofit/>
          </a:bodyPr>
          <a:lstStyle/>
          <a:p>
            <a:r>
              <a:rPr lang="en-US"/>
              <a:t>PI responsibilities</a:t>
            </a:r>
          </a:p>
        </p:txBody>
      </p:sp>
      <p:sp>
        <p:nvSpPr>
          <p:cNvPr id="2" name="Slide Number Placeholder 1">
            <a:extLst>
              <a:ext uri="{FF2B5EF4-FFF2-40B4-BE49-F238E27FC236}">
                <a16:creationId xmlns:a16="http://schemas.microsoft.com/office/drawing/2014/main" id="{58C07619-631B-0CAA-9445-DE59938F62A8}"/>
              </a:ext>
            </a:extLst>
          </p:cNvPr>
          <p:cNvSpPr>
            <a:spLocks noGrp="1"/>
          </p:cNvSpPr>
          <p:nvPr>
            <p:ph type="sldNum" sz="quarter" idx="4"/>
          </p:nvPr>
        </p:nvSpPr>
        <p:spPr/>
        <p:txBody>
          <a:bodyPr/>
          <a:lstStyle/>
          <a:p>
            <a:fld id="{820EACED-CA5D-B048-836B-BF30EF0E914A}" type="slidenum">
              <a:rPr lang="en-US" smtClean="0"/>
              <a:pPr/>
              <a:t>90</a:t>
            </a:fld>
            <a:endParaRPr lang="en-US"/>
          </a:p>
        </p:txBody>
      </p:sp>
      <p:sp>
        <p:nvSpPr>
          <p:cNvPr id="8" name="TextBox 7">
            <a:extLst>
              <a:ext uri="{FF2B5EF4-FFF2-40B4-BE49-F238E27FC236}">
                <a16:creationId xmlns:a16="http://schemas.microsoft.com/office/drawing/2014/main" id="{A065C018-8187-3F41-AD6B-7A689E16D754}"/>
              </a:ext>
            </a:extLst>
          </p:cNvPr>
          <p:cNvSpPr txBox="1"/>
          <p:nvPr/>
        </p:nvSpPr>
        <p:spPr>
          <a:xfrm>
            <a:off x="907500" y="1713120"/>
            <a:ext cx="6712500" cy="5016758"/>
          </a:xfrm>
          <a:prstGeom prst="rect">
            <a:avLst/>
          </a:prstGeom>
          <a:noFill/>
        </p:spPr>
        <p:txBody>
          <a:bodyPr wrap="square" rtlCol="0">
            <a:spAutoFit/>
          </a:bodyPr>
          <a:lstStyle/>
          <a:p>
            <a:r>
              <a:rPr lang="en-GB" sz="2000" b="1">
                <a:solidFill>
                  <a:srgbClr val="CCA8D0"/>
                </a:solidFill>
              </a:rPr>
              <a:t>PI responsibilities </a:t>
            </a:r>
            <a:r>
              <a:rPr lang="en-GB" sz="2000">
                <a:solidFill>
                  <a:srgbClr val="CCA8D0"/>
                </a:solidFill>
              </a:rPr>
              <a:t>(</a:t>
            </a:r>
            <a:r>
              <a:rPr lang="en-GB" sz="2000" i="1">
                <a:solidFill>
                  <a:srgbClr val="CCA8D0"/>
                </a:solidFill>
              </a:rPr>
              <a:t>These can be delegated)</a:t>
            </a:r>
            <a:endParaRPr lang="en-GB" sz="2000" b="1">
              <a:solidFill>
                <a:srgbClr val="CCA8D0"/>
              </a:solidFill>
            </a:endParaRPr>
          </a:p>
          <a:p>
            <a:pPr marL="285750" indent="-285750">
              <a:buFont typeface="Arial" panose="020B0604020202020204" pitchFamily="34" charset="0"/>
              <a:buChar char="•"/>
            </a:pPr>
            <a:r>
              <a:rPr lang="en-GB" sz="2000"/>
              <a:t>Legal responsibility for study conduct and patient safety at site </a:t>
            </a:r>
          </a:p>
          <a:p>
            <a:pPr marL="285750" indent="-285750">
              <a:buFont typeface="Arial" panose="020B0604020202020204" pitchFamily="34" charset="0"/>
              <a:buChar char="•"/>
            </a:pPr>
            <a:r>
              <a:rPr lang="en-GB" sz="2000"/>
              <a:t>Participant confidentiality</a:t>
            </a:r>
          </a:p>
          <a:p>
            <a:pPr marL="285750" indent="-285750">
              <a:buFont typeface="Arial" panose="020B0604020202020204" pitchFamily="34" charset="0"/>
              <a:buChar char="•"/>
            </a:pPr>
            <a:r>
              <a:rPr lang="en-GB" sz="2000"/>
              <a:t>Source document retention</a:t>
            </a:r>
          </a:p>
          <a:p>
            <a:pPr marL="285750" indent="-285750">
              <a:buFont typeface="Arial" panose="020B0604020202020204" pitchFamily="34" charset="0"/>
              <a:buChar char="•"/>
            </a:pPr>
            <a:r>
              <a:rPr lang="en-GB" sz="2000"/>
              <a:t>Investigator site file maintenance </a:t>
            </a:r>
          </a:p>
          <a:p>
            <a:pPr marL="285750" indent="-285750">
              <a:buFont typeface="Arial" panose="020B0604020202020204" pitchFamily="34" charset="0"/>
              <a:buChar char="•"/>
            </a:pPr>
            <a:r>
              <a:rPr lang="en-GB" sz="2000"/>
              <a:t>Protocol deviations</a:t>
            </a:r>
          </a:p>
          <a:p>
            <a:pPr marL="285750" indent="-285750">
              <a:buFont typeface="Arial" panose="020B0604020202020204" pitchFamily="34" charset="0"/>
              <a:buChar char="•"/>
            </a:pPr>
            <a:r>
              <a:rPr lang="en-GB" sz="2000"/>
              <a:t>Maintain a list of staff and delegated duties</a:t>
            </a:r>
          </a:p>
          <a:p>
            <a:pPr marL="285750" indent="-285750">
              <a:buFont typeface="Arial" panose="020B0604020202020204" pitchFamily="34" charset="0"/>
              <a:buChar char="•"/>
            </a:pPr>
            <a:r>
              <a:rPr lang="en-GB" sz="2000"/>
              <a:t>Ensure staff changes are reported to the Trial Manager</a:t>
            </a:r>
          </a:p>
          <a:p>
            <a:pPr marL="285750" indent="-285750">
              <a:buFont typeface="Arial" panose="020B0604020202020204" pitchFamily="34" charset="0"/>
              <a:buChar char="•"/>
            </a:pPr>
            <a:r>
              <a:rPr lang="en-GB" sz="2000"/>
              <a:t>Ensure adequate lines of communication with the Trial Manager and NCTU</a:t>
            </a:r>
          </a:p>
          <a:p>
            <a:pPr marL="285750" indent="-285750">
              <a:buFont typeface="Arial" panose="020B0604020202020204" pitchFamily="34" charset="0"/>
              <a:buChar char="•"/>
            </a:pPr>
            <a:r>
              <a:rPr lang="en-GB" sz="2000"/>
              <a:t>eCRF final sign off</a:t>
            </a:r>
          </a:p>
          <a:p>
            <a:pPr marL="285750" indent="-285750">
              <a:buFont typeface="Arial" panose="020B0604020202020204" pitchFamily="34" charset="0"/>
              <a:buChar char="•"/>
            </a:pPr>
            <a:r>
              <a:rPr lang="en-GB" sz="2000"/>
              <a:t>Permit monitoring, audit and inspection</a:t>
            </a:r>
          </a:p>
          <a:p>
            <a:pPr marL="285750" indent="-285750">
              <a:buFont typeface="Arial" panose="020B0604020202020204" pitchFamily="34" charset="0"/>
              <a:buChar char="•"/>
            </a:pPr>
            <a:r>
              <a:rPr lang="en-GB" sz="2000"/>
              <a:t>Archiving (retain all documents and records; NCTU will communicate re archiving towards end of study)</a:t>
            </a:r>
          </a:p>
          <a:p>
            <a:pPr marL="285750" indent="-285750">
              <a:buFont typeface="Arial" panose="020B0604020202020204" pitchFamily="34" charset="0"/>
              <a:buChar char="•"/>
            </a:pPr>
            <a:endParaRPr lang="en-GB" sz="2000" i="1">
              <a:solidFill>
                <a:srgbClr val="283890"/>
              </a:solidFill>
            </a:endParaRPr>
          </a:p>
        </p:txBody>
      </p:sp>
      <p:sp>
        <p:nvSpPr>
          <p:cNvPr id="7" name="TextBox 6">
            <a:extLst>
              <a:ext uri="{FF2B5EF4-FFF2-40B4-BE49-F238E27FC236}">
                <a16:creationId xmlns:a16="http://schemas.microsoft.com/office/drawing/2014/main" id="{A47C3014-F5B5-E808-5992-5BE636911C1C}"/>
              </a:ext>
            </a:extLst>
          </p:cNvPr>
          <p:cNvSpPr txBox="1"/>
          <p:nvPr/>
        </p:nvSpPr>
        <p:spPr>
          <a:xfrm>
            <a:off x="8358724" y="1713120"/>
            <a:ext cx="3512434" cy="3477875"/>
          </a:xfrm>
          <a:prstGeom prst="rect">
            <a:avLst/>
          </a:prstGeom>
          <a:noFill/>
        </p:spPr>
        <p:txBody>
          <a:bodyPr wrap="square" rtlCol="0">
            <a:spAutoFit/>
          </a:bodyPr>
          <a:lstStyle/>
          <a:p>
            <a:r>
              <a:rPr lang="en-GB" sz="2000" b="1">
                <a:solidFill>
                  <a:srgbClr val="CCA8D0"/>
                </a:solidFill>
              </a:rPr>
              <a:t>Evidence of PI oversight</a:t>
            </a:r>
          </a:p>
          <a:p>
            <a:pPr marL="285750" indent="-285750">
              <a:buFont typeface="Arial" panose="020B0604020202020204" pitchFamily="34" charset="0"/>
              <a:buChar char="•"/>
            </a:pPr>
            <a:r>
              <a:rPr lang="en-GB" sz="2000"/>
              <a:t>PI protocol signature page</a:t>
            </a:r>
          </a:p>
          <a:p>
            <a:pPr marL="285750" indent="-285750">
              <a:buFont typeface="Arial" panose="020B0604020202020204" pitchFamily="34" charset="0"/>
              <a:buChar char="•"/>
            </a:pPr>
            <a:r>
              <a:rPr lang="en-GB" sz="2000"/>
              <a:t>Available and responsive</a:t>
            </a:r>
          </a:p>
          <a:p>
            <a:pPr marL="285750" indent="-285750">
              <a:buFont typeface="Arial" panose="020B0604020202020204" pitchFamily="34" charset="0"/>
              <a:buChar char="•"/>
            </a:pPr>
            <a:r>
              <a:rPr lang="en-GB" sz="2000"/>
              <a:t>Up-to-date delegation log &amp; training records</a:t>
            </a:r>
          </a:p>
          <a:p>
            <a:pPr marL="285750" indent="-285750">
              <a:buFont typeface="Arial" panose="020B0604020202020204" pitchFamily="34" charset="0"/>
              <a:buChar char="•"/>
            </a:pPr>
            <a:r>
              <a:rPr lang="en-GB" sz="2000"/>
              <a:t>Meeting notes in ISF filed</a:t>
            </a:r>
          </a:p>
          <a:p>
            <a:pPr marL="285750" indent="-285750">
              <a:buFont typeface="Arial" panose="020B0604020202020204" pitchFamily="34" charset="0"/>
              <a:buChar char="•"/>
            </a:pPr>
            <a:r>
              <a:rPr lang="en-GB" sz="2000"/>
              <a:t>Medical records:</a:t>
            </a:r>
          </a:p>
          <a:p>
            <a:pPr marL="285750" indent="-285750">
              <a:buFont typeface="Arial" panose="020B0604020202020204" pitchFamily="34" charset="0"/>
              <a:buChar char="•"/>
            </a:pPr>
            <a:r>
              <a:rPr lang="en-GB" sz="2000"/>
              <a:t>Consent process well documented</a:t>
            </a:r>
          </a:p>
          <a:p>
            <a:pPr marL="285750" indent="-285750">
              <a:buFont typeface="Arial" panose="020B0604020202020204" pitchFamily="34" charset="0"/>
              <a:buChar char="•"/>
            </a:pPr>
            <a:r>
              <a:rPr lang="en-GB" sz="2000"/>
              <a:t>Confirmation of eligibility</a:t>
            </a:r>
          </a:p>
          <a:p>
            <a:pPr marL="285750" indent="-285750">
              <a:buFont typeface="Arial" panose="020B0604020202020204" pitchFamily="34" charset="0"/>
              <a:buChar char="•"/>
            </a:pPr>
            <a:r>
              <a:rPr lang="en-GB" sz="2000"/>
              <a:t>Adequate source data</a:t>
            </a:r>
          </a:p>
        </p:txBody>
      </p:sp>
      <p:pic>
        <p:nvPicPr>
          <p:cNvPr id="9" name="Picture 8" descr="A hand holding a baby&#10;&#10;AI-generated content may be incorrect.">
            <a:extLst>
              <a:ext uri="{FF2B5EF4-FFF2-40B4-BE49-F238E27FC236}">
                <a16:creationId xmlns:a16="http://schemas.microsoft.com/office/drawing/2014/main" id="{E2F2B663-0184-47CD-6996-F1526A41CAC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E50B8A7-D28A-1768-1A04-4147C96AE23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0243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A8F9D-536A-9892-B385-31124304CA9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8E1A2A-B282-AE9F-C3DE-97D7E79EBBF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D89742A-9848-FB71-0A9D-1132828C8043}"/>
              </a:ext>
            </a:extLst>
          </p:cNvPr>
          <p:cNvSpPr>
            <a:spLocks noGrp="1"/>
          </p:cNvSpPr>
          <p:nvPr>
            <p:ph type="title"/>
          </p:nvPr>
        </p:nvSpPr>
        <p:spPr>
          <a:xfrm>
            <a:off x="1325563" y="153472"/>
            <a:ext cx="10440987" cy="900000"/>
          </a:xfrm>
        </p:spPr>
        <p:txBody>
          <a:bodyPr>
            <a:normAutofit/>
          </a:bodyPr>
          <a:lstStyle/>
          <a:p>
            <a:r>
              <a:rPr lang="en-US"/>
              <a:t>API scheme</a:t>
            </a:r>
          </a:p>
        </p:txBody>
      </p:sp>
      <p:sp>
        <p:nvSpPr>
          <p:cNvPr id="2" name="Slide Number Placeholder 1">
            <a:extLst>
              <a:ext uri="{FF2B5EF4-FFF2-40B4-BE49-F238E27FC236}">
                <a16:creationId xmlns:a16="http://schemas.microsoft.com/office/drawing/2014/main" id="{DE5BD734-7455-5B1E-8E5B-C50CAD57D245}"/>
              </a:ext>
            </a:extLst>
          </p:cNvPr>
          <p:cNvSpPr>
            <a:spLocks noGrp="1"/>
          </p:cNvSpPr>
          <p:nvPr>
            <p:ph type="sldNum" sz="quarter" idx="4"/>
          </p:nvPr>
        </p:nvSpPr>
        <p:spPr/>
        <p:txBody>
          <a:bodyPr/>
          <a:lstStyle/>
          <a:p>
            <a:fld id="{820EACED-CA5D-B048-836B-BF30EF0E914A}" type="slidenum">
              <a:rPr lang="en-US" smtClean="0"/>
              <a:pPr/>
              <a:t>91</a:t>
            </a:fld>
            <a:endParaRPr lang="en-US"/>
          </a:p>
        </p:txBody>
      </p:sp>
      <p:sp>
        <p:nvSpPr>
          <p:cNvPr id="8" name="TextBox 7">
            <a:extLst>
              <a:ext uri="{FF2B5EF4-FFF2-40B4-BE49-F238E27FC236}">
                <a16:creationId xmlns:a16="http://schemas.microsoft.com/office/drawing/2014/main" id="{0CE92AE7-AD80-30CE-6060-580F55C798C3}"/>
              </a:ext>
            </a:extLst>
          </p:cNvPr>
          <p:cNvSpPr txBox="1"/>
          <p:nvPr/>
        </p:nvSpPr>
        <p:spPr>
          <a:xfrm>
            <a:off x="907499" y="1713120"/>
            <a:ext cx="10466353" cy="4959756"/>
          </a:xfrm>
          <a:prstGeom prst="rect">
            <a:avLst/>
          </a:prstGeom>
          <a:noFill/>
        </p:spPr>
        <p:txBody>
          <a:bodyPr wrap="square" rtlCol="0">
            <a:spAutoFit/>
          </a:bodyPr>
          <a:lstStyle/>
          <a:p>
            <a:r>
              <a:rPr lang="en-GB" sz="2000" b="1">
                <a:solidFill>
                  <a:srgbClr val="CCA8D0"/>
                </a:solidFill>
              </a:rPr>
              <a:t>Associate PI scheme:</a:t>
            </a:r>
          </a:p>
          <a:p>
            <a:pPr marL="285750" indent="-285750">
              <a:lnSpc>
                <a:spcPct val="150000"/>
              </a:lnSpc>
              <a:buFont typeface="Arial" panose="020B0604020202020204" pitchFamily="34" charset="0"/>
              <a:buChar char="•"/>
            </a:pPr>
            <a:r>
              <a:rPr lang="en-GB" sz="2000"/>
              <a:t>There is an opportunity for healthcare professionals at site to join the Associate PI scheme ran by the NIHR, </a:t>
            </a:r>
            <a:r>
              <a:rPr lang="en-GB" sz="2000" b="1">
                <a:solidFill>
                  <a:srgbClr val="CCA8D0"/>
                </a:solidFill>
              </a:rPr>
              <a:t>from the 2</a:t>
            </a:r>
            <a:r>
              <a:rPr lang="en-GB" sz="2000" b="1" baseline="30000">
                <a:solidFill>
                  <a:srgbClr val="CCA8D0"/>
                </a:solidFill>
              </a:rPr>
              <a:t>nd</a:t>
            </a:r>
            <a:r>
              <a:rPr lang="en-GB" sz="2000" b="1">
                <a:solidFill>
                  <a:srgbClr val="CCA8D0"/>
                </a:solidFill>
              </a:rPr>
              <a:t> January 2026.</a:t>
            </a:r>
          </a:p>
          <a:p>
            <a:pPr marL="285750" indent="-285750">
              <a:lnSpc>
                <a:spcPct val="150000"/>
              </a:lnSpc>
              <a:buFont typeface="Arial" panose="020B0604020202020204" pitchFamily="34" charset="0"/>
              <a:buChar char="•"/>
            </a:pPr>
            <a:r>
              <a:rPr lang="en-GB" sz="2000"/>
              <a:t>This is a six month in-work training opportunity for healthcare professionals starting their research career.</a:t>
            </a:r>
          </a:p>
          <a:p>
            <a:pPr marL="285750" indent="-285750">
              <a:lnSpc>
                <a:spcPct val="150000"/>
              </a:lnSpc>
              <a:buFont typeface="Arial" panose="020B0604020202020204" pitchFamily="34" charset="0"/>
              <a:buChar char="•"/>
            </a:pPr>
            <a:r>
              <a:rPr lang="en-GB" sz="2000"/>
              <a:t>This is the chance to experience what it means to work on, and deliver, an NIHR portfolio study under the mentorship of a Local PI.</a:t>
            </a:r>
          </a:p>
          <a:p>
            <a:pPr marL="285750" indent="-285750">
              <a:lnSpc>
                <a:spcPct val="150000"/>
              </a:lnSpc>
              <a:buFont typeface="Arial" panose="020B0604020202020204" pitchFamily="34" charset="0"/>
              <a:buChar char="•"/>
            </a:pPr>
            <a:r>
              <a:rPr lang="en-GB" sz="2000"/>
              <a:t>Open to any doctor, nurse, or health professional willing to make a significant contribution to the conduct and delivery at a local level. </a:t>
            </a:r>
            <a:r>
              <a:rPr lang="en-GB" sz="2000" b="1">
                <a:solidFill>
                  <a:srgbClr val="00B050"/>
                </a:solidFill>
              </a:rPr>
              <a:t>We have confirmation from our Sponsor that you can be a non-medic. </a:t>
            </a:r>
          </a:p>
          <a:p>
            <a:pPr marL="285750" indent="-285750">
              <a:lnSpc>
                <a:spcPct val="150000"/>
              </a:lnSpc>
              <a:buFont typeface="Arial" panose="020B0604020202020204" pitchFamily="34" charset="0"/>
              <a:buChar char="•"/>
            </a:pPr>
            <a:r>
              <a:rPr lang="en-GB" sz="2000"/>
              <a:t>If there is anyone at your site interested in becoming an Associate PI, please let us know. </a:t>
            </a:r>
          </a:p>
        </p:txBody>
      </p:sp>
      <p:pic>
        <p:nvPicPr>
          <p:cNvPr id="3" name="Picture 2" descr="A blue letter with red text&#10;&#10;Description automatically generated">
            <a:extLst>
              <a:ext uri="{FF2B5EF4-FFF2-40B4-BE49-F238E27FC236}">
                <a16:creationId xmlns:a16="http://schemas.microsoft.com/office/drawing/2014/main" id="{C3E8B749-2971-AC92-68BD-2E25ED2C3D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81683" y="160757"/>
            <a:ext cx="3289184" cy="783139"/>
          </a:xfrm>
          <a:prstGeom prst="rect">
            <a:avLst/>
          </a:prstGeom>
        </p:spPr>
      </p:pic>
      <p:pic>
        <p:nvPicPr>
          <p:cNvPr id="9" name="Picture 8">
            <a:extLst>
              <a:ext uri="{FF2B5EF4-FFF2-40B4-BE49-F238E27FC236}">
                <a16:creationId xmlns:a16="http://schemas.microsoft.com/office/drawing/2014/main" id="{B6925863-841C-BE02-723D-1A5F61D6E3D3}"/>
              </a:ext>
            </a:extLst>
          </p:cNvPr>
          <p:cNvPicPr>
            <a:picLocks noChangeAspect="1"/>
          </p:cNvPicPr>
          <p:nvPr/>
        </p:nvPicPr>
        <p:blipFill>
          <a:blip r:embed="rId4"/>
          <a:stretch>
            <a:fillRect/>
          </a:stretch>
        </p:blipFill>
        <p:spPr>
          <a:xfrm>
            <a:off x="5676432" y="123063"/>
            <a:ext cx="6515568" cy="1008985"/>
          </a:xfrm>
          <a:prstGeom prst="rect">
            <a:avLst/>
          </a:prstGeom>
        </p:spPr>
      </p:pic>
      <p:pic>
        <p:nvPicPr>
          <p:cNvPr id="7" name="Picture 6" descr="A hand holding a baby&#10;&#10;AI-generated content may be incorrect.">
            <a:extLst>
              <a:ext uri="{FF2B5EF4-FFF2-40B4-BE49-F238E27FC236}">
                <a16:creationId xmlns:a16="http://schemas.microsoft.com/office/drawing/2014/main" id="{B5F6DC59-3095-7758-BAA9-BCBB713B9DA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10" name="Footer Placeholder 1">
            <a:extLst>
              <a:ext uri="{FF2B5EF4-FFF2-40B4-BE49-F238E27FC236}">
                <a16:creationId xmlns:a16="http://schemas.microsoft.com/office/drawing/2014/main" id="{B9627219-57C5-F425-2729-DA8195069D3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3345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228D-C679-F895-BF1A-66AE132EC2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31FC74-F368-B257-A8E1-D5BEC1FB9972}"/>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12D2CF81-2703-68DA-C9B6-837278E44DC3}"/>
              </a:ext>
            </a:extLst>
          </p:cNvPr>
          <p:cNvSpPr>
            <a:spLocks noGrp="1"/>
          </p:cNvSpPr>
          <p:nvPr>
            <p:ph type="ctrTitle"/>
          </p:nvPr>
        </p:nvSpPr>
        <p:spPr>
          <a:xfrm>
            <a:off x="869130" y="2081863"/>
            <a:ext cx="11499850" cy="1620837"/>
          </a:xfrm>
        </p:spPr>
        <p:txBody>
          <a:bodyPr>
            <a:normAutofit/>
          </a:bodyPr>
          <a:lstStyle/>
          <a:p>
            <a:r>
              <a:rPr lang="en-GB"/>
              <a:t>Monitoring</a:t>
            </a:r>
          </a:p>
        </p:txBody>
      </p:sp>
      <p:grpSp>
        <p:nvGrpSpPr>
          <p:cNvPr id="3" name="Group 2">
            <a:extLst>
              <a:ext uri="{FF2B5EF4-FFF2-40B4-BE49-F238E27FC236}">
                <a16:creationId xmlns:a16="http://schemas.microsoft.com/office/drawing/2014/main" id="{A06A4E8B-EE9A-E00A-2A04-9DFF7CEC4F52}"/>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F410891-34A1-07B3-1F6F-39DEA3DB7E4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9C3DB392-B8EC-CE4B-2A1E-308A671C5D84}"/>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5620C7CD-2D80-E3B9-1628-1DDAE793C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E3C17BF-D302-230C-5836-8ED2639E4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3700B7A-BC19-189F-21D5-6B803B3EA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4B9FF1C-1D52-FE38-E2A4-9C8CA831566C}"/>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9625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F23E0-4E52-1ECB-F755-DED2B5AD68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B03D55B-8BC9-A748-9530-CD35E81D2A3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0D1EB98-E0C4-C877-487B-FE19081A6314}"/>
              </a:ext>
            </a:extLst>
          </p:cNvPr>
          <p:cNvSpPr>
            <a:spLocks noGrp="1"/>
          </p:cNvSpPr>
          <p:nvPr>
            <p:ph type="title"/>
          </p:nvPr>
        </p:nvSpPr>
        <p:spPr>
          <a:xfrm>
            <a:off x="1325563" y="153472"/>
            <a:ext cx="10440987" cy="900000"/>
          </a:xfrm>
        </p:spPr>
        <p:txBody>
          <a:bodyPr>
            <a:normAutofit/>
          </a:bodyPr>
          <a:lstStyle/>
          <a:p>
            <a:r>
              <a:rPr lang="en-US"/>
              <a:t>Monitoring</a:t>
            </a:r>
          </a:p>
        </p:txBody>
      </p:sp>
      <p:sp>
        <p:nvSpPr>
          <p:cNvPr id="2" name="Slide Number Placeholder 1">
            <a:extLst>
              <a:ext uri="{FF2B5EF4-FFF2-40B4-BE49-F238E27FC236}">
                <a16:creationId xmlns:a16="http://schemas.microsoft.com/office/drawing/2014/main" id="{B140A3A8-7931-E4DA-F9FC-C70BEA1F215C}"/>
              </a:ext>
            </a:extLst>
          </p:cNvPr>
          <p:cNvSpPr>
            <a:spLocks noGrp="1"/>
          </p:cNvSpPr>
          <p:nvPr>
            <p:ph type="sldNum" sz="quarter" idx="4"/>
          </p:nvPr>
        </p:nvSpPr>
        <p:spPr/>
        <p:txBody>
          <a:bodyPr/>
          <a:lstStyle/>
          <a:p>
            <a:fld id="{820EACED-CA5D-B048-836B-BF30EF0E914A}" type="slidenum">
              <a:rPr lang="en-US" smtClean="0"/>
              <a:pPr/>
              <a:t>93</a:t>
            </a:fld>
            <a:endParaRPr lang="en-US"/>
          </a:p>
        </p:txBody>
      </p:sp>
      <p:sp>
        <p:nvSpPr>
          <p:cNvPr id="8" name="TextBox 7">
            <a:extLst>
              <a:ext uri="{FF2B5EF4-FFF2-40B4-BE49-F238E27FC236}">
                <a16:creationId xmlns:a16="http://schemas.microsoft.com/office/drawing/2014/main" id="{7B9F957B-142A-C083-EB80-61D87A377C1A}"/>
              </a:ext>
            </a:extLst>
          </p:cNvPr>
          <p:cNvSpPr txBox="1"/>
          <p:nvPr/>
        </p:nvSpPr>
        <p:spPr>
          <a:xfrm>
            <a:off x="907500" y="1713120"/>
            <a:ext cx="11163367" cy="36317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1"/>
              <a:t>Central monitoring </a:t>
            </a:r>
            <a:r>
              <a:rPr lang="en-GB" sz="2000"/>
              <a:t>of the following data will be performed remotely by NCTU continuously throughout the trial:</a:t>
            </a:r>
          </a:p>
          <a:p>
            <a:pPr marL="742950" lvl="1" indent="-285750">
              <a:lnSpc>
                <a:spcPct val="150000"/>
              </a:lnSpc>
              <a:buFont typeface="Wingdings" panose="05000000000000000000" pitchFamily="2" charset="2"/>
              <a:buChar char="Ø"/>
            </a:pPr>
            <a:r>
              <a:rPr lang="en-GB" sz="2000"/>
              <a:t> Screening data</a:t>
            </a:r>
          </a:p>
          <a:p>
            <a:pPr marL="742950" lvl="1" indent="-285750">
              <a:lnSpc>
                <a:spcPct val="150000"/>
              </a:lnSpc>
              <a:buFont typeface="Wingdings" panose="05000000000000000000" pitchFamily="2" charset="2"/>
              <a:buChar char="Ø"/>
            </a:pPr>
            <a:r>
              <a:rPr lang="en-GB" sz="2000"/>
              <a:t> Informed consent forms </a:t>
            </a:r>
          </a:p>
          <a:p>
            <a:pPr marL="742950" lvl="1" indent="-285750">
              <a:lnSpc>
                <a:spcPct val="150000"/>
              </a:lnSpc>
              <a:buFont typeface="Wingdings" panose="05000000000000000000" pitchFamily="2" charset="2"/>
              <a:buChar char="Ø"/>
            </a:pPr>
            <a:r>
              <a:rPr lang="en-GB" sz="2000"/>
              <a:t> Eligibility checklists</a:t>
            </a:r>
          </a:p>
          <a:p>
            <a:pPr marL="742950" lvl="1" indent="-285750">
              <a:lnSpc>
                <a:spcPct val="150000"/>
              </a:lnSpc>
              <a:buFont typeface="Wingdings" panose="05000000000000000000" pitchFamily="2" charset="2"/>
              <a:buChar char="Ø"/>
            </a:pPr>
            <a:r>
              <a:rPr lang="en-GB" sz="2000"/>
              <a:t> eCRF data</a:t>
            </a:r>
          </a:p>
          <a:p>
            <a:pPr marL="285750" indent="-285750">
              <a:lnSpc>
                <a:spcPct val="150000"/>
              </a:lnSpc>
              <a:buFont typeface="Arial" panose="020B0604020202020204" pitchFamily="34" charset="0"/>
              <a:buChar char="•"/>
            </a:pPr>
            <a:r>
              <a:rPr lang="en-GB" sz="2000"/>
              <a:t>All monitoring queries will be communicated by email.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3932F73B-53B3-1497-79D9-47C84855E9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83C67A-504D-B3EE-DDE7-2D5EBA24929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798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6B1-A627-38D1-0742-235EDBB858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1B667E-70E9-E207-4860-857C594B3BE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7D6213D-BC04-26FC-6547-8C34876E1E30}"/>
              </a:ext>
            </a:extLst>
          </p:cNvPr>
          <p:cNvSpPr>
            <a:spLocks noGrp="1"/>
          </p:cNvSpPr>
          <p:nvPr>
            <p:ph type="title"/>
          </p:nvPr>
        </p:nvSpPr>
        <p:spPr>
          <a:xfrm>
            <a:off x="1325563" y="153472"/>
            <a:ext cx="10440987" cy="900000"/>
          </a:xfrm>
        </p:spPr>
        <p:txBody>
          <a:bodyPr>
            <a:normAutofit/>
          </a:bodyPr>
          <a:lstStyle/>
          <a:p>
            <a:r>
              <a:rPr lang="en-US"/>
              <a:t>Monitoring</a:t>
            </a:r>
          </a:p>
        </p:txBody>
      </p:sp>
      <p:sp>
        <p:nvSpPr>
          <p:cNvPr id="2" name="Slide Number Placeholder 1">
            <a:extLst>
              <a:ext uri="{FF2B5EF4-FFF2-40B4-BE49-F238E27FC236}">
                <a16:creationId xmlns:a16="http://schemas.microsoft.com/office/drawing/2014/main" id="{8379AF70-44AA-1F5C-B80F-059BE926E023}"/>
              </a:ext>
            </a:extLst>
          </p:cNvPr>
          <p:cNvSpPr>
            <a:spLocks noGrp="1"/>
          </p:cNvSpPr>
          <p:nvPr>
            <p:ph type="sldNum" sz="quarter" idx="4"/>
          </p:nvPr>
        </p:nvSpPr>
        <p:spPr/>
        <p:txBody>
          <a:bodyPr/>
          <a:lstStyle/>
          <a:p>
            <a:fld id="{820EACED-CA5D-B048-836B-BF30EF0E914A}" type="slidenum">
              <a:rPr lang="en-US" smtClean="0"/>
              <a:pPr/>
              <a:t>94</a:t>
            </a:fld>
            <a:endParaRPr lang="en-US"/>
          </a:p>
        </p:txBody>
      </p:sp>
      <p:sp>
        <p:nvSpPr>
          <p:cNvPr id="8" name="TextBox 7">
            <a:extLst>
              <a:ext uri="{FF2B5EF4-FFF2-40B4-BE49-F238E27FC236}">
                <a16:creationId xmlns:a16="http://schemas.microsoft.com/office/drawing/2014/main" id="{7C83A3E8-149C-4E06-7412-FE9F2C7FF482}"/>
              </a:ext>
            </a:extLst>
          </p:cNvPr>
          <p:cNvSpPr txBox="1"/>
          <p:nvPr/>
        </p:nvSpPr>
        <p:spPr>
          <a:xfrm>
            <a:off x="907500" y="1713120"/>
            <a:ext cx="11163367" cy="455509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t>On site monitoring: </a:t>
            </a:r>
          </a:p>
          <a:p>
            <a:pPr marL="800100" lvl="1" indent="-342900">
              <a:lnSpc>
                <a:spcPct val="150000"/>
              </a:lnSpc>
              <a:buFont typeface="Wingdings" panose="05000000000000000000" pitchFamily="2" charset="2"/>
              <a:buChar char="Ø"/>
            </a:pPr>
            <a:r>
              <a:rPr lang="en-GB" sz="2000"/>
              <a:t>Routine visits will take place for the first 3 sites after either 3 months or 3 participants (whichever is first), with a focus on: consent, samples, drug accountability and protocol compliance. </a:t>
            </a:r>
          </a:p>
          <a:p>
            <a:pPr marL="800100" lvl="1" indent="-342900">
              <a:lnSpc>
                <a:spcPct val="150000"/>
              </a:lnSpc>
              <a:buFont typeface="Wingdings" panose="05000000000000000000" pitchFamily="2" charset="2"/>
              <a:buChar char="Ø"/>
            </a:pPr>
            <a:r>
              <a:rPr lang="en-GB" sz="2000"/>
              <a:t>Triggered visits will take place if concerns are identified through central monitoring, based on trigger thresholds. These may include focused checks and staff training. </a:t>
            </a:r>
          </a:p>
          <a:p>
            <a:pPr marL="342900" indent="-342900">
              <a:lnSpc>
                <a:spcPct val="150000"/>
              </a:lnSpc>
              <a:buFont typeface="Arial" panose="020B0604020202020204" pitchFamily="34" charset="0"/>
              <a:buChar char="•"/>
            </a:pPr>
            <a:r>
              <a:rPr lang="en-GB" sz="2000" b="1"/>
              <a:t>Remote monitoring: </a:t>
            </a:r>
          </a:p>
          <a:p>
            <a:pPr marL="800100" lvl="1" indent="-342900">
              <a:lnSpc>
                <a:spcPct val="150000"/>
              </a:lnSpc>
              <a:buFont typeface="Wingdings" panose="05000000000000000000" pitchFamily="2" charset="2"/>
              <a:buChar char="Ø"/>
            </a:pPr>
            <a:r>
              <a:rPr lang="en-GB" sz="2000"/>
              <a:t>For the remaining sites, monitoring will be structure via MS Teams meetings. This will involve reviewing the same documentation as above.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5D24E686-31FE-6D90-6FE2-67753D951E2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117BCFB-0DBD-E3F0-91BB-DCD1878FCE6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377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0F094-E5D1-8CD8-BBB8-3C8682466D2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A7EE038-02CB-F0EF-F656-5C8522FF4D4E}"/>
              </a:ext>
            </a:extLst>
          </p:cNvPr>
          <p:cNvSpPr>
            <a:spLocks noGrp="1"/>
          </p:cNvSpPr>
          <p:nvPr>
            <p:ph type="ctrTitle"/>
          </p:nvPr>
        </p:nvSpPr>
        <p:spPr>
          <a:xfrm>
            <a:off x="869130" y="2081863"/>
            <a:ext cx="11499850" cy="1620837"/>
          </a:xfrm>
        </p:spPr>
        <p:txBody>
          <a:bodyPr>
            <a:normAutofit/>
          </a:bodyPr>
          <a:lstStyle/>
          <a:p>
            <a:r>
              <a:rPr lang="en-GB"/>
              <a:t>Site training pack</a:t>
            </a:r>
          </a:p>
        </p:txBody>
      </p:sp>
      <p:grpSp>
        <p:nvGrpSpPr>
          <p:cNvPr id="3" name="Group 2">
            <a:extLst>
              <a:ext uri="{FF2B5EF4-FFF2-40B4-BE49-F238E27FC236}">
                <a16:creationId xmlns:a16="http://schemas.microsoft.com/office/drawing/2014/main" id="{D05DF655-6EEA-E945-C135-63EFE4025574}"/>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A1C1E32-C12C-6B51-8284-156FD02376A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F07157B-519F-ECA6-5C24-F50506AC316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C015E70-4398-AC85-90D7-B68ED9D67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8F1DF2C8-D92B-51F2-630B-428EBD1E28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F759E24-B4CB-E087-77B3-DFF486CB1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96815121-C90C-4B6D-C94E-2CE52609CC6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753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4309-7E28-1CB4-2EA1-C4BB39D076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B51584-C4F8-EDC3-C297-B9AC9195F37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AC8D239-BABC-3DC3-E47D-B7F8C33E8F74}"/>
              </a:ext>
            </a:extLst>
          </p:cNvPr>
          <p:cNvSpPr>
            <a:spLocks noGrp="1"/>
          </p:cNvSpPr>
          <p:nvPr>
            <p:ph type="title"/>
          </p:nvPr>
        </p:nvSpPr>
        <p:spPr>
          <a:xfrm>
            <a:off x="1325563" y="153472"/>
            <a:ext cx="10440987" cy="900000"/>
          </a:xfrm>
        </p:spPr>
        <p:txBody>
          <a:bodyPr>
            <a:normAutofit/>
          </a:bodyPr>
          <a:lstStyle/>
          <a:p>
            <a:r>
              <a:rPr lang="en-US"/>
              <a:t>Site training pack</a:t>
            </a:r>
          </a:p>
        </p:txBody>
      </p:sp>
      <p:sp>
        <p:nvSpPr>
          <p:cNvPr id="2" name="Slide Number Placeholder 1">
            <a:extLst>
              <a:ext uri="{FF2B5EF4-FFF2-40B4-BE49-F238E27FC236}">
                <a16:creationId xmlns:a16="http://schemas.microsoft.com/office/drawing/2014/main" id="{BCA2F82D-9A71-C810-3FEC-26D30CBC383C}"/>
              </a:ext>
            </a:extLst>
          </p:cNvPr>
          <p:cNvSpPr>
            <a:spLocks noGrp="1"/>
          </p:cNvSpPr>
          <p:nvPr>
            <p:ph type="sldNum" sz="quarter" idx="4"/>
          </p:nvPr>
        </p:nvSpPr>
        <p:spPr/>
        <p:txBody>
          <a:bodyPr/>
          <a:lstStyle/>
          <a:p>
            <a:fld id="{820EACED-CA5D-B048-836B-BF30EF0E914A}" type="slidenum">
              <a:rPr lang="en-US" smtClean="0"/>
              <a:pPr/>
              <a:t>96</a:t>
            </a:fld>
            <a:endParaRPr lang="en-US"/>
          </a:p>
        </p:txBody>
      </p:sp>
      <p:sp>
        <p:nvSpPr>
          <p:cNvPr id="8" name="TextBox 7">
            <a:extLst>
              <a:ext uri="{FF2B5EF4-FFF2-40B4-BE49-F238E27FC236}">
                <a16:creationId xmlns:a16="http://schemas.microsoft.com/office/drawing/2014/main" id="{5178652D-B902-592A-2FE4-6DF6B47CB92C}"/>
              </a:ext>
            </a:extLst>
          </p:cNvPr>
          <p:cNvSpPr txBox="1"/>
          <p:nvPr/>
        </p:nvSpPr>
        <p:spPr>
          <a:xfrm>
            <a:off x="907500" y="1713120"/>
            <a:ext cx="11163367" cy="4190314"/>
          </a:xfrm>
          <a:prstGeom prst="rect">
            <a:avLst/>
          </a:prstGeom>
          <a:noFill/>
        </p:spPr>
        <p:txBody>
          <a:bodyPr wrap="square" rtlCol="0">
            <a:spAutoFit/>
          </a:bodyPr>
          <a:lstStyle/>
          <a:p>
            <a:pPr>
              <a:lnSpc>
                <a:spcPct val="150000"/>
              </a:lnSpc>
            </a:pPr>
            <a:r>
              <a:rPr lang="en-GB" sz="2000" b="1" dirty="0">
                <a:solidFill>
                  <a:srgbClr val="BE8FC3"/>
                </a:solidFill>
              </a:rPr>
              <a:t>Documents provided</a:t>
            </a:r>
          </a:p>
          <a:p>
            <a:pPr marL="342900" indent="-342900">
              <a:lnSpc>
                <a:spcPct val="150000"/>
              </a:lnSpc>
              <a:buClr>
                <a:srgbClr val="00B050"/>
              </a:buClr>
              <a:buFont typeface="Wingdings" panose="05000000000000000000" pitchFamily="2" charset="2"/>
              <a:buChar char="ü"/>
            </a:pPr>
            <a:r>
              <a:rPr lang="en-GB" sz="2000" dirty="0"/>
              <a:t>Adverse event reporting guidance</a:t>
            </a:r>
          </a:p>
          <a:p>
            <a:pPr marL="342900" indent="-342900">
              <a:lnSpc>
                <a:spcPct val="150000"/>
              </a:lnSpc>
              <a:buClr>
                <a:srgbClr val="00B050"/>
              </a:buClr>
              <a:buFont typeface="Wingdings" panose="05000000000000000000" pitchFamily="2" charset="2"/>
              <a:buChar char="ü"/>
            </a:pPr>
            <a:r>
              <a:rPr lang="en-GB" sz="2000" dirty="0"/>
              <a:t>N-PASS training</a:t>
            </a:r>
          </a:p>
          <a:p>
            <a:pPr marL="342900" indent="-342900">
              <a:lnSpc>
                <a:spcPct val="150000"/>
              </a:lnSpc>
              <a:buClr>
                <a:srgbClr val="00B050"/>
              </a:buClr>
              <a:buFont typeface="Wingdings" panose="05000000000000000000" pitchFamily="2" charset="2"/>
              <a:buChar char="ü"/>
            </a:pPr>
            <a:r>
              <a:rPr lang="en-GB" sz="2000" dirty="0"/>
              <a:t>Morphine reduction guidance</a:t>
            </a:r>
          </a:p>
          <a:p>
            <a:pPr marL="342900" indent="-342900">
              <a:lnSpc>
                <a:spcPct val="150000"/>
              </a:lnSpc>
              <a:buClr>
                <a:srgbClr val="00B050"/>
              </a:buClr>
              <a:buFont typeface="Wingdings" panose="05000000000000000000" pitchFamily="2" charset="2"/>
              <a:buChar char="ü"/>
            </a:pPr>
            <a:r>
              <a:rPr lang="en-GB" sz="2000" dirty="0"/>
              <a:t>Randomisation and treatment pack allocation guidance</a:t>
            </a:r>
          </a:p>
          <a:p>
            <a:pPr marL="342900" indent="-342900">
              <a:lnSpc>
                <a:spcPct val="150000"/>
              </a:lnSpc>
              <a:buClr>
                <a:srgbClr val="00B050"/>
              </a:buClr>
              <a:buFont typeface="Wingdings" panose="05000000000000000000" pitchFamily="2" charset="2"/>
              <a:buChar char="ü"/>
            </a:pPr>
            <a:r>
              <a:rPr lang="en-GB" sz="2000" dirty="0"/>
              <a:t>Pharmacokinetics blood sampling manual</a:t>
            </a:r>
          </a:p>
          <a:p>
            <a:pPr marL="342900" indent="-342900">
              <a:lnSpc>
                <a:spcPct val="150000"/>
              </a:lnSpc>
              <a:buClr>
                <a:srgbClr val="00B050"/>
              </a:buClr>
              <a:buFont typeface="Wingdings" panose="05000000000000000000" pitchFamily="2" charset="2"/>
              <a:buChar char="ü"/>
            </a:pPr>
            <a:r>
              <a:rPr lang="en-GB" sz="2000" dirty="0" err="1"/>
              <a:t>REDCap</a:t>
            </a:r>
            <a:r>
              <a:rPr lang="en-GB" sz="2000" dirty="0"/>
              <a:t> site admin guidance</a:t>
            </a:r>
          </a:p>
          <a:p>
            <a:pPr marL="342900" indent="-342900">
              <a:lnSpc>
                <a:spcPct val="150000"/>
              </a:lnSpc>
              <a:buClr>
                <a:srgbClr val="00B050"/>
              </a:buClr>
              <a:buFont typeface="Wingdings" panose="05000000000000000000" pitchFamily="2" charset="2"/>
              <a:buChar char="ü"/>
            </a:pPr>
            <a:r>
              <a:rPr lang="en-GB" sz="2000" dirty="0"/>
              <a:t>Screening log training</a:t>
            </a:r>
          </a:p>
          <a:p>
            <a:pPr>
              <a:lnSpc>
                <a:spcPct val="150000"/>
              </a:lnSpc>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87B1F4F9-E78D-C9DF-06FB-7D743455296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E7B7E6F-9779-A0B3-2888-C078522D8AF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27717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DCA0-5F0C-F522-BA60-45FC8A1F64F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D0F48F6-6137-CBB7-D08F-45EFC1D47A12}"/>
              </a:ext>
            </a:extLst>
          </p:cNvPr>
          <p:cNvSpPr>
            <a:spLocks noGrp="1"/>
          </p:cNvSpPr>
          <p:nvPr>
            <p:ph type="ctrTitle"/>
          </p:nvPr>
        </p:nvSpPr>
        <p:spPr>
          <a:xfrm>
            <a:off x="869130" y="2081863"/>
            <a:ext cx="11499850" cy="1620837"/>
          </a:xfrm>
        </p:spPr>
        <p:txBody>
          <a:bodyPr>
            <a:normAutofit/>
          </a:bodyPr>
          <a:lstStyle/>
          <a:p>
            <a:r>
              <a:rPr lang="en-GB"/>
              <a:t>DEXTA website</a:t>
            </a:r>
          </a:p>
        </p:txBody>
      </p:sp>
      <p:grpSp>
        <p:nvGrpSpPr>
          <p:cNvPr id="3" name="Group 2">
            <a:extLst>
              <a:ext uri="{FF2B5EF4-FFF2-40B4-BE49-F238E27FC236}">
                <a16:creationId xmlns:a16="http://schemas.microsoft.com/office/drawing/2014/main" id="{56910670-EC76-D060-4A3B-2FB2B3572CBB}"/>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BD7F761D-DA35-5017-361F-C537CFEEE0F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8708DD14-2C02-C126-F411-55FF80E0D68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EC4A7E6-9D0E-0FAE-EBDF-FE1930ABA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6D37990-5DB7-F48A-E690-FEEF3B8EAB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C72DC6D-05CB-BC7A-8898-214FAD510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6301D0EF-363C-DB91-FFF7-A7F6F677619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1432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4DB5-5D66-F9BA-7D01-700F133657B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5F9BCA-47A4-B5C2-6EF4-0E4CBACD81A1}"/>
              </a:ext>
            </a:extLst>
          </p:cNvPr>
          <p:cNvSpPr/>
          <p:nvPr/>
        </p:nvSpPr>
        <p:spPr>
          <a:xfrm>
            <a:off x="-23814"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28CAB0D-4FF1-9BBB-8594-B70D25483234}"/>
              </a:ext>
            </a:extLst>
          </p:cNvPr>
          <p:cNvSpPr>
            <a:spLocks noGrp="1"/>
          </p:cNvSpPr>
          <p:nvPr>
            <p:ph type="title"/>
          </p:nvPr>
        </p:nvSpPr>
        <p:spPr>
          <a:xfrm>
            <a:off x="1325563" y="153472"/>
            <a:ext cx="10440987" cy="900000"/>
          </a:xfrm>
        </p:spPr>
        <p:txBody>
          <a:bodyPr>
            <a:normAutofit/>
          </a:bodyPr>
          <a:lstStyle/>
          <a:p>
            <a:r>
              <a:rPr lang="en-US"/>
              <a:t>Website</a:t>
            </a:r>
          </a:p>
        </p:txBody>
      </p:sp>
      <p:sp>
        <p:nvSpPr>
          <p:cNvPr id="2" name="Slide Number Placeholder 1">
            <a:extLst>
              <a:ext uri="{FF2B5EF4-FFF2-40B4-BE49-F238E27FC236}">
                <a16:creationId xmlns:a16="http://schemas.microsoft.com/office/drawing/2014/main" id="{AEA543E5-2281-81F2-860B-2DA87092ECCB}"/>
              </a:ext>
            </a:extLst>
          </p:cNvPr>
          <p:cNvSpPr>
            <a:spLocks noGrp="1"/>
          </p:cNvSpPr>
          <p:nvPr>
            <p:ph type="sldNum" sz="quarter" idx="4"/>
          </p:nvPr>
        </p:nvSpPr>
        <p:spPr/>
        <p:txBody>
          <a:bodyPr/>
          <a:lstStyle/>
          <a:p>
            <a:fld id="{820EACED-CA5D-B048-836B-BF30EF0E914A}" type="slidenum">
              <a:rPr lang="en-US" smtClean="0"/>
              <a:pPr/>
              <a:t>98</a:t>
            </a:fld>
            <a:endParaRPr lang="en-US"/>
          </a:p>
        </p:txBody>
      </p:sp>
      <p:sp>
        <p:nvSpPr>
          <p:cNvPr id="8" name="TextBox 7">
            <a:extLst>
              <a:ext uri="{FF2B5EF4-FFF2-40B4-BE49-F238E27FC236}">
                <a16:creationId xmlns:a16="http://schemas.microsoft.com/office/drawing/2014/main" id="{6E9E3AAB-4626-D52C-2D8B-DB61C87BA148}"/>
              </a:ext>
            </a:extLst>
          </p:cNvPr>
          <p:cNvSpPr txBox="1"/>
          <p:nvPr/>
        </p:nvSpPr>
        <p:spPr>
          <a:xfrm>
            <a:off x="907500" y="1713120"/>
            <a:ext cx="11163367" cy="3728649"/>
          </a:xfrm>
          <a:prstGeom prst="rect">
            <a:avLst/>
          </a:prstGeom>
          <a:noFill/>
        </p:spPr>
        <p:txBody>
          <a:bodyPr wrap="square" rtlCol="0">
            <a:spAutoFit/>
          </a:bodyPr>
          <a:lstStyle/>
          <a:p>
            <a:pPr>
              <a:lnSpc>
                <a:spcPct val="150000"/>
              </a:lnSpc>
            </a:pPr>
            <a:r>
              <a:rPr lang="en-GB" sz="2000" b="1">
                <a:solidFill>
                  <a:srgbClr val="BE8FC3"/>
                </a:solidFill>
              </a:rPr>
              <a:t>Website = </a:t>
            </a:r>
            <a:r>
              <a:rPr lang="en-GB" sz="2000" b="1">
                <a:solidFill>
                  <a:srgbClr val="BE8FC3"/>
                </a:solidFill>
                <a:hlinkClick r:id="rId3"/>
              </a:rPr>
              <a:t>www.dexta.ac.uk</a:t>
            </a:r>
            <a:endParaRPr lang="en-GB" sz="2000" b="1">
              <a:solidFill>
                <a:srgbClr val="BE8FC3"/>
              </a:solidFill>
            </a:endParaRPr>
          </a:p>
          <a:p>
            <a:pPr>
              <a:lnSpc>
                <a:spcPct val="150000"/>
              </a:lnSpc>
            </a:pPr>
            <a:endParaRPr lang="en-GB" sz="2000" b="1">
              <a:solidFill>
                <a:srgbClr val="BE8FC3"/>
              </a:solidFill>
            </a:endParaRPr>
          </a:p>
          <a:p>
            <a:pPr marL="342900" indent="-342900">
              <a:lnSpc>
                <a:spcPct val="150000"/>
              </a:lnSpc>
              <a:buFont typeface="Arial" panose="020B0604020202020204" pitchFamily="34" charset="0"/>
              <a:buChar char="•"/>
            </a:pPr>
            <a:r>
              <a:rPr lang="en-GB" sz="2000"/>
              <a:t>Information for parents and families</a:t>
            </a:r>
          </a:p>
          <a:p>
            <a:pPr marL="342900" indent="-342900">
              <a:lnSpc>
                <a:spcPct val="150000"/>
              </a:lnSpc>
              <a:buFont typeface="Arial" panose="020B0604020202020204" pitchFamily="34" charset="0"/>
              <a:buChar char="•"/>
            </a:pPr>
            <a:r>
              <a:rPr lang="en-GB" sz="2000"/>
              <a:t>Training resources </a:t>
            </a:r>
          </a:p>
          <a:p>
            <a:pPr marL="342900" indent="-342900">
              <a:lnSpc>
                <a:spcPct val="150000"/>
              </a:lnSpc>
              <a:buFont typeface="Arial" panose="020B0604020202020204" pitchFamily="34" charset="0"/>
              <a:buChar char="•"/>
            </a:pPr>
            <a:r>
              <a:rPr lang="en-GB" sz="2000"/>
              <a:t>Study documents</a:t>
            </a:r>
          </a:p>
          <a:p>
            <a:pPr marL="342900" indent="-342900">
              <a:lnSpc>
                <a:spcPct val="150000"/>
              </a:lnSpc>
              <a:buFont typeface="Arial" panose="020B0604020202020204" pitchFamily="34" charset="0"/>
              <a:buChar char="•"/>
            </a:pPr>
            <a:r>
              <a:rPr lang="en-GB" sz="2000"/>
              <a:t>Access to </a:t>
            </a:r>
            <a:r>
              <a:rPr lang="en-GB" sz="2000" err="1"/>
              <a:t>REDcap</a:t>
            </a:r>
            <a:r>
              <a:rPr lang="en-GB" sz="2000"/>
              <a:t> </a:t>
            </a:r>
          </a:p>
          <a:p>
            <a:pPr marL="342900" indent="-342900">
              <a:lnSpc>
                <a:spcPct val="150000"/>
              </a:lnSpc>
              <a:buFont typeface="Arial" panose="020B0604020202020204" pitchFamily="34" charset="0"/>
              <a:buChar char="•"/>
            </a:pPr>
            <a:endParaRPr lang="en-GB" sz="2000"/>
          </a:p>
          <a:p>
            <a:pPr>
              <a:lnSpc>
                <a:spcPct val="150000"/>
              </a:lnSpc>
            </a:pPr>
            <a:endParaRPr lang="en-GB" sz="2000"/>
          </a:p>
        </p:txBody>
      </p:sp>
      <p:pic>
        <p:nvPicPr>
          <p:cNvPr id="7" name="Picture 6" descr="A hand holding a baby&#10;&#10;AI-generated content may be incorrect.">
            <a:extLst>
              <a:ext uri="{FF2B5EF4-FFF2-40B4-BE49-F238E27FC236}">
                <a16:creationId xmlns:a16="http://schemas.microsoft.com/office/drawing/2014/main" id="{8B6185D4-595A-1C6B-638C-523E7E177CC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F3A900F-186E-2854-DEC9-D16157EA72A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21379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20D03-1946-C63D-D853-54850EB1D43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8AE0D55-85FD-949C-2C4D-529136071CC9}"/>
              </a:ext>
            </a:extLst>
          </p:cNvPr>
          <p:cNvSpPr>
            <a:spLocks noGrp="1"/>
          </p:cNvSpPr>
          <p:nvPr>
            <p:ph type="ctrTitle"/>
          </p:nvPr>
        </p:nvSpPr>
        <p:spPr>
          <a:xfrm>
            <a:off x="869130" y="2081863"/>
            <a:ext cx="11499850" cy="1620837"/>
          </a:xfrm>
        </p:spPr>
        <p:txBody>
          <a:bodyPr>
            <a:normAutofit/>
          </a:bodyPr>
          <a:lstStyle/>
          <a:p>
            <a:r>
              <a:rPr lang="en-GB"/>
              <a:t>Site opening checklist</a:t>
            </a:r>
          </a:p>
        </p:txBody>
      </p:sp>
      <p:grpSp>
        <p:nvGrpSpPr>
          <p:cNvPr id="3" name="Group 2">
            <a:extLst>
              <a:ext uri="{FF2B5EF4-FFF2-40B4-BE49-F238E27FC236}">
                <a16:creationId xmlns:a16="http://schemas.microsoft.com/office/drawing/2014/main" id="{3FE0E82B-3BF0-20AA-E491-65E4BAC903C1}"/>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7633F55F-877F-E13D-DD50-428A5F4EA544}"/>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F80F6BBE-C5A5-0107-64BB-E50C3770C3FE}"/>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D182EBF8-AF2E-3CAF-DB08-6E384F238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C9CB3B7F-F37D-1471-DCB2-CAB46681A7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343517C-75A3-771E-446C-0E0CD9E2BC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0C16CE88-364F-9D74-EEB4-BB2B068AA366}"/>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39755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9-Hyperlinkblue-CivicPurple">
      <a:dk1>
        <a:srgbClr val="10263B"/>
      </a:dk1>
      <a:lt1>
        <a:srgbClr val="FCFBF8"/>
      </a:lt1>
      <a:dk2>
        <a:srgbClr val="405161"/>
      </a:dk2>
      <a:lt2>
        <a:srgbClr val="F3F3F5"/>
      </a:lt2>
      <a:accent1>
        <a:srgbClr val="707D89"/>
      </a:accent1>
      <a:accent2>
        <a:srgbClr val="9FA8B1"/>
      </a:accent2>
      <a:accent3>
        <a:srgbClr val="005F36"/>
      </a:accent3>
      <a:accent4>
        <a:srgbClr val="92D400"/>
      </a:accent4>
      <a:accent5>
        <a:srgbClr val="37B3B0"/>
      </a:accent5>
      <a:accent6>
        <a:srgbClr val="009BC1"/>
      </a:accent6>
      <a:hlink>
        <a:srgbClr val="0061FF"/>
      </a:hlink>
      <a:folHlink>
        <a:srgbClr val="9457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5781847-db84-4667-ae46-e1260ab3fa2a">
      <Terms xmlns="http://schemas.microsoft.com/office/infopath/2007/PartnerControls"/>
    </lcf76f155ced4ddcb4097134ff3c332f>
    <TaxCatchAll xmlns="982bca6b-9b8f-4df4-9531-0d34a5901b6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0239110B9C954BA130DE807B7D1FE9" ma:contentTypeVersion="13" ma:contentTypeDescription="Create a new document." ma:contentTypeScope="" ma:versionID="be767b269870e768b7620b4d9f0101bd">
  <xsd:schema xmlns:xsd="http://www.w3.org/2001/XMLSchema" xmlns:xs="http://www.w3.org/2001/XMLSchema" xmlns:p="http://schemas.microsoft.com/office/2006/metadata/properties" xmlns:ns2="55781847-db84-4667-ae46-e1260ab3fa2a" xmlns:ns3="982bca6b-9b8f-4df4-9531-0d34a5901b69" targetNamespace="http://schemas.microsoft.com/office/2006/metadata/properties" ma:root="true" ma:fieldsID="71477732b02cfd44b57563bcd9bda3d2" ns2:_="" ns3:_="">
    <xsd:import namespace="55781847-db84-4667-ae46-e1260ab3fa2a"/>
    <xsd:import namespace="982bca6b-9b8f-4df4-9531-0d34a5901b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1847-db84-4667-ae46-e1260ab3fa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6624216-d583-4636-a04d-17921d6eaf6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2bca6b-9b8f-4df4-9531-0d34a5901b6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149affd-a280-48e1-b22e-1b0deff0dbfe}" ma:internalName="TaxCatchAll" ma:showField="CatchAllData" ma:web="982bca6b-9b8f-4df4-9531-0d34a5901b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524C8A-0B90-4F5E-9F57-26A31440D349}">
  <ds:schemaRefs>
    <ds:schemaRef ds:uri="982bca6b-9b8f-4df4-9531-0d34a5901b69"/>
    <ds:schemaRef ds:uri="http://schemas.microsoft.com/office/2006/metadata/properties"/>
    <ds:schemaRef ds:uri="http://www.w3.org/XML/1998/namespace"/>
    <ds:schemaRef ds:uri="55781847-db84-4667-ae46-e1260ab3fa2a"/>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70B1A4FF-0ED2-4144-92C9-26E83AFB9BD5}">
  <ds:schemaRefs>
    <ds:schemaRef ds:uri="http://schemas.microsoft.com/sharepoint/v3/contenttype/forms"/>
  </ds:schemaRefs>
</ds:datastoreItem>
</file>

<file path=customXml/itemProps3.xml><?xml version="1.0" encoding="utf-8"?>
<ds:datastoreItem xmlns:ds="http://schemas.openxmlformats.org/officeDocument/2006/customXml" ds:itemID="{6872050A-8A03-49F6-BFF6-9F3784DD7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81847-db84-4667-ae46-e1260ab3fa2a"/>
    <ds:schemaRef ds:uri="982bca6b-9b8f-4df4-9531-0d34a5901b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TotalTime>
  <Words>9254</Words>
  <Application>Microsoft Office PowerPoint</Application>
  <PresentationFormat>Widescreen</PresentationFormat>
  <Paragraphs>1175</Paragraphs>
  <Slides>104</Slides>
  <Notes>103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104</vt:i4>
      </vt:variant>
    </vt:vector>
  </HeadingPairs>
  <TitlesOfParts>
    <vt:vector size="113" baseType="lpstr">
      <vt:lpstr>SimSun</vt:lpstr>
      <vt:lpstr>Arial</vt:lpstr>
      <vt:lpstr>Calibri</vt:lpstr>
      <vt:lpstr>Georgia</vt:lpstr>
      <vt:lpstr>Krona One</vt:lpstr>
      <vt:lpstr>Times New Roman</vt:lpstr>
      <vt:lpstr>Wingdings</vt:lpstr>
      <vt:lpstr>1_Office Theme</vt:lpstr>
      <vt:lpstr>Office Theme</vt:lpstr>
      <vt:lpstr>Site Initiation DEXTA DEXmedetomidine Trial of Adjunct Treatment with Morphine </vt:lpstr>
      <vt:lpstr>Agenda</vt:lpstr>
      <vt:lpstr>Welcome/introductions</vt:lpstr>
      <vt:lpstr>Trial team introductions</vt:lpstr>
      <vt:lpstr>Trial team structure</vt:lpstr>
      <vt:lpstr>Trial introduction</vt:lpstr>
      <vt:lpstr>Trial information</vt:lpstr>
      <vt:lpstr>Trial importance</vt:lpstr>
      <vt:lpstr>Trial background</vt:lpstr>
      <vt:lpstr>Trial background</vt:lpstr>
      <vt:lpstr>Trial details</vt:lpstr>
      <vt:lpstr>Trial details</vt:lpstr>
      <vt:lpstr>Trial details</vt:lpstr>
      <vt:lpstr>Trial details</vt:lpstr>
      <vt:lpstr>Study details</vt:lpstr>
      <vt:lpstr>Trial details</vt:lpstr>
      <vt:lpstr>Participant pathway</vt:lpstr>
      <vt:lpstr>Participant pathway</vt:lpstr>
      <vt:lpstr>Participant pathway</vt:lpstr>
      <vt:lpstr>Participant pathway</vt:lpstr>
      <vt:lpstr>Activities on a site level</vt:lpstr>
      <vt:lpstr>Recruitment</vt:lpstr>
      <vt:lpstr>Screening</vt:lpstr>
      <vt:lpstr>Screening</vt:lpstr>
      <vt:lpstr>Screening</vt:lpstr>
      <vt:lpstr>Recruitment and retention</vt:lpstr>
      <vt:lpstr>Participant information and consent</vt:lpstr>
      <vt:lpstr>Participant approach</vt:lpstr>
      <vt:lpstr>Participant approach</vt:lpstr>
      <vt:lpstr>Consent</vt:lpstr>
      <vt:lpstr>Baseline</vt:lpstr>
      <vt:lpstr>Baseline</vt:lpstr>
      <vt:lpstr>Randomisation</vt:lpstr>
      <vt:lpstr>Randomisation</vt:lpstr>
      <vt:lpstr>In summary</vt:lpstr>
      <vt:lpstr>IMP</vt:lpstr>
      <vt:lpstr>IMP</vt:lpstr>
      <vt:lpstr>IMP</vt:lpstr>
      <vt:lpstr>IMP</vt:lpstr>
      <vt:lpstr>IMP</vt:lpstr>
      <vt:lpstr>IMP</vt:lpstr>
      <vt:lpstr>IMP</vt:lpstr>
      <vt:lpstr>IMP</vt:lpstr>
      <vt:lpstr>IMP</vt:lpstr>
      <vt:lpstr>IMP</vt:lpstr>
      <vt:lpstr>IMP</vt:lpstr>
      <vt:lpstr>IMP</vt:lpstr>
      <vt:lpstr>IMP</vt:lpstr>
      <vt:lpstr>Pharmacokinetic (PK) sampling</vt:lpstr>
      <vt:lpstr>PK sampling</vt:lpstr>
      <vt:lpstr>PK sampling</vt:lpstr>
      <vt:lpstr>PK sampling</vt:lpstr>
      <vt:lpstr>PK sampling</vt:lpstr>
      <vt:lpstr>PK sampling</vt:lpstr>
      <vt:lpstr>Safety</vt:lpstr>
      <vt:lpstr>Safety</vt:lpstr>
      <vt:lpstr>Safety run-in </vt:lpstr>
      <vt:lpstr>AE reporting</vt:lpstr>
      <vt:lpstr>Protocol Deviations</vt:lpstr>
      <vt:lpstr>Protocol Deviations</vt:lpstr>
      <vt:lpstr>Internal pilot</vt:lpstr>
      <vt:lpstr>Internal pilot</vt:lpstr>
      <vt:lpstr>Data Collection</vt:lpstr>
      <vt:lpstr>Data Collection</vt:lpstr>
      <vt:lpstr>Data Collection</vt:lpstr>
      <vt:lpstr>Data Collection</vt:lpstr>
      <vt:lpstr>Data Collection</vt:lpstr>
      <vt:lpstr>Data Collection</vt:lpstr>
      <vt:lpstr>Data Collection</vt:lpstr>
      <vt:lpstr>Source Data</vt:lpstr>
      <vt:lpstr>Data Entry</vt:lpstr>
      <vt:lpstr>REDCap</vt:lpstr>
      <vt:lpstr>REDCap</vt:lpstr>
      <vt:lpstr>Blinding / unblinding</vt:lpstr>
      <vt:lpstr>Blinding and unblinding</vt:lpstr>
      <vt:lpstr>Co-enrolment</vt:lpstr>
      <vt:lpstr>Co-enrolment</vt:lpstr>
      <vt:lpstr>Interim analysis</vt:lpstr>
      <vt:lpstr>Interim analysis</vt:lpstr>
      <vt:lpstr>End of trial/withdrawals</vt:lpstr>
      <vt:lpstr>Withdrawals</vt:lpstr>
      <vt:lpstr>End of trial</vt:lpstr>
      <vt:lpstr>ISF (Investigator Site File)</vt:lpstr>
      <vt:lpstr>ISF</vt:lpstr>
      <vt:lpstr>Delegation Log</vt:lpstr>
      <vt:lpstr>GCP and CVs</vt:lpstr>
      <vt:lpstr>GCP document policy</vt:lpstr>
      <vt:lpstr>Roles and responsibilities</vt:lpstr>
      <vt:lpstr>Roles and responsibilities</vt:lpstr>
      <vt:lpstr>PI responsibilities</vt:lpstr>
      <vt:lpstr>API scheme</vt:lpstr>
      <vt:lpstr>Monitoring</vt:lpstr>
      <vt:lpstr>Monitoring</vt:lpstr>
      <vt:lpstr>Monitoring</vt:lpstr>
      <vt:lpstr>Site training pack</vt:lpstr>
      <vt:lpstr>Site training pack</vt:lpstr>
      <vt:lpstr>DEXTA website</vt:lpstr>
      <vt:lpstr>Website</vt:lpstr>
      <vt:lpstr>Site opening checklist</vt:lpstr>
      <vt:lpstr>Site opening checklist</vt:lpstr>
      <vt:lpstr>Q&amp;A </vt:lpstr>
      <vt:lpstr>What happens next?</vt:lpstr>
      <vt:lpstr>What happens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University of Nottingham PowerPoint template</dc:title>
  <dc:creator/>
  <cp:lastModifiedBy>Woo Taek Jang (staff)</cp:lastModifiedBy>
  <cp:revision>1</cp:revision>
  <dcterms:created xsi:type="dcterms:W3CDTF">2023-09-01T16:10:27Z</dcterms:created>
  <dcterms:modified xsi:type="dcterms:W3CDTF">2026-04-14T09:54:21Z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0x010100860239110B9C954BA130DE807B7D1FE9</vt:lpwstr>
  </property>
  <property fmtid="{D5CDD505-2E9C-101B-9397-08002B2CF9AE}" pid="3" name="MediaServiceImageTags">
    <vt:lpwstr/>
  </property>
  <property fmtid="{D5CDD505-2E9C-101B-9397-08002B2CF9AE}" pid="4" name="Order">
    <vt:r8>1500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